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5" r:id="rId2"/>
  </p:sldMasterIdLst>
  <p:notesMasterIdLst>
    <p:notesMasterId r:id="rId170"/>
  </p:notesMasterIdLst>
  <p:handoutMasterIdLst>
    <p:handoutMasterId r:id="rId171"/>
  </p:handoutMasterIdLst>
  <p:sldIdLst>
    <p:sldId id="1132" r:id="rId3"/>
    <p:sldId id="1135" r:id="rId4"/>
    <p:sldId id="407" r:id="rId5"/>
    <p:sldId id="406" r:id="rId6"/>
    <p:sldId id="400" r:id="rId7"/>
    <p:sldId id="423" r:id="rId8"/>
    <p:sldId id="426" r:id="rId9"/>
    <p:sldId id="424" r:id="rId10"/>
    <p:sldId id="425" r:id="rId11"/>
    <p:sldId id="395" r:id="rId12"/>
    <p:sldId id="485" r:id="rId13"/>
    <p:sldId id="428" r:id="rId14"/>
    <p:sldId id="369" r:id="rId15"/>
    <p:sldId id="370" r:id="rId16"/>
    <p:sldId id="405" r:id="rId17"/>
    <p:sldId id="377" r:id="rId18"/>
    <p:sldId id="378" r:id="rId19"/>
    <p:sldId id="379" r:id="rId20"/>
    <p:sldId id="1091" r:id="rId21"/>
    <p:sldId id="396" r:id="rId22"/>
    <p:sldId id="1133" r:id="rId23"/>
    <p:sldId id="397" r:id="rId24"/>
    <p:sldId id="398" r:id="rId25"/>
    <p:sldId id="429" r:id="rId26"/>
    <p:sldId id="380" r:id="rId27"/>
    <p:sldId id="382" r:id="rId28"/>
    <p:sldId id="478" r:id="rId29"/>
    <p:sldId id="384" r:id="rId30"/>
    <p:sldId id="385" r:id="rId31"/>
    <p:sldId id="386" r:id="rId32"/>
    <p:sldId id="387" r:id="rId33"/>
    <p:sldId id="479" r:id="rId34"/>
    <p:sldId id="388" r:id="rId35"/>
    <p:sldId id="390" r:id="rId36"/>
    <p:sldId id="391" r:id="rId37"/>
    <p:sldId id="486" r:id="rId38"/>
    <p:sldId id="487" r:id="rId39"/>
    <p:sldId id="1128" r:id="rId40"/>
    <p:sldId id="480" r:id="rId41"/>
    <p:sldId id="392" r:id="rId42"/>
    <p:sldId id="393" r:id="rId43"/>
    <p:sldId id="394" r:id="rId44"/>
    <p:sldId id="482" r:id="rId45"/>
    <p:sldId id="413" r:id="rId46"/>
    <p:sldId id="1112" r:id="rId47"/>
    <p:sldId id="1113" r:id="rId48"/>
    <p:sldId id="1114" r:id="rId49"/>
    <p:sldId id="1134" r:id="rId50"/>
    <p:sldId id="1120" r:id="rId51"/>
    <p:sldId id="371" r:id="rId52"/>
    <p:sldId id="483" r:id="rId53"/>
    <p:sldId id="422" r:id="rId54"/>
    <p:sldId id="1115" r:id="rId55"/>
    <p:sldId id="1116" r:id="rId56"/>
    <p:sldId id="1117" r:id="rId57"/>
    <p:sldId id="490" r:id="rId58"/>
    <p:sldId id="488" r:id="rId59"/>
    <p:sldId id="1076" r:id="rId60"/>
    <p:sldId id="492" r:id="rId61"/>
    <p:sldId id="1121" r:id="rId62"/>
    <p:sldId id="1105" r:id="rId63"/>
    <p:sldId id="1106" r:id="rId64"/>
    <p:sldId id="1107" r:id="rId65"/>
    <p:sldId id="1108" r:id="rId66"/>
    <p:sldId id="1109" r:id="rId67"/>
    <p:sldId id="1110" r:id="rId68"/>
    <p:sldId id="1122" r:id="rId69"/>
    <p:sldId id="502" r:id="rId70"/>
    <p:sldId id="501" r:id="rId71"/>
    <p:sldId id="415" r:id="rId72"/>
    <p:sldId id="1066" r:id="rId73"/>
    <p:sldId id="1071" r:id="rId74"/>
    <p:sldId id="1068" r:id="rId75"/>
    <p:sldId id="1069" r:id="rId76"/>
    <p:sldId id="1070" r:id="rId77"/>
    <p:sldId id="494" r:id="rId78"/>
    <p:sldId id="1074" r:id="rId79"/>
    <p:sldId id="1073" r:id="rId80"/>
    <p:sldId id="495" r:id="rId81"/>
    <p:sldId id="496" r:id="rId82"/>
    <p:sldId id="491" r:id="rId83"/>
    <p:sldId id="497" r:id="rId84"/>
    <p:sldId id="1093" r:id="rId85"/>
    <p:sldId id="1094" r:id="rId86"/>
    <p:sldId id="1095" r:id="rId87"/>
    <p:sldId id="1096" r:id="rId88"/>
    <p:sldId id="1097" r:id="rId89"/>
    <p:sldId id="408" r:id="rId90"/>
    <p:sldId id="399" r:id="rId91"/>
    <p:sldId id="430" r:id="rId92"/>
    <p:sldId id="431" r:id="rId93"/>
    <p:sldId id="432" r:id="rId94"/>
    <p:sldId id="433" r:id="rId95"/>
    <p:sldId id="434" r:id="rId96"/>
    <p:sldId id="435" r:id="rId97"/>
    <p:sldId id="437" r:id="rId98"/>
    <p:sldId id="438" r:id="rId99"/>
    <p:sldId id="1124" r:id="rId100"/>
    <p:sldId id="439" r:id="rId101"/>
    <p:sldId id="440" r:id="rId102"/>
    <p:sldId id="441" r:id="rId103"/>
    <p:sldId id="416" r:id="rId104"/>
    <p:sldId id="417" r:id="rId105"/>
    <p:sldId id="418" r:id="rId106"/>
    <p:sldId id="419" r:id="rId107"/>
    <p:sldId id="414" r:id="rId108"/>
    <p:sldId id="476" r:id="rId109"/>
    <p:sldId id="473" r:id="rId110"/>
    <p:sldId id="1125" r:id="rId111"/>
    <p:sldId id="474" r:id="rId112"/>
    <p:sldId id="1092" r:id="rId113"/>
    <p:sldId id="475" r:id="rId114"/>
    <p:sldId id="1126" r:id="rId115"/>
    <p:sldId id="472" r:id="rId116"/>
    <p:sldId id="1077" r:id="rId117"/>
    <p:sldId id="1100" r:id="rId118"/>
    <p:sldId id="1101" r:id="rId119"/>
    <p:sldId id="1102" r:id="rId120"/>
    <p:sldId id="1104" r:id="rId121"/>
    <p:sldId id="1090" r:id="rId122"/>
    <p:sldId id="1078" r:id="rId123"/>
    <p:sldId id="1089" r:id="rId124"/>
    <p:sldId id="1080" r:id="rId125"/>
    <p:sldId id="1081" r:id="rId126"/>
    <p:sldId id="1082" r:id="rId127"/>
    <p:sldId id="1083" r:id="rId128"/>
    <p:sldId id="1084" r:id="rId129"/>
    <p:sldId id="1085" r:id="rId130"/>
    <p:sldId id="1086" r:id="rId131"/>
    <p:sldId id="1087" r:id="rId132"/>
    <p:sldId id="1088" r:id="rId133"/>
    <p:sldId id="1079" r:id="rId134"/>
    <p:sldId id="442" r:id="rId135"/>
    <p:sldId id="457" r:id="rId136"/>
    <p:sldId id="459" r:id="rId137"/>
    <p:sldId id="460" r:id="rId138"/>
    <p:sldId id="461" r:id="rId139"/>
    <p:sldId id="462" r:id="rId140"/>
    <p:sldId id="463" r:id="rId141"/>
    <p:sldId id="464" r:id="rId142"/>
    <p:sldId id="465" r:id="rId143"/>
    <p:sldId id="466" r:id="rId144"/>
    <p:sldId id="467" r:id="rId145"/>
    <p:sldId id="468" r:id="rId146"/>
    <p:sldId id="469" r:id="rId147"/>
    <p:sldId id="470" r:id="rId148"/>
    <p:sldId id="471" r:id="rId149"/>
    <p:sldId id="458" r:id="rId150"/>
    <p:sldId id="443" r:id="rId151"/>
    <p:sldId id="444" r:id="rId152"/>
    <p:sldId id="445" r:id="rId153"/>
    <p:sldId id="446" r:id="rId154"/>
    <p:sldId id="447" r:id="rId155"/>
    <p:sldId id="448" r:id="rId156"/>
    <p:sldId id="449" r:id="rId157"/>
    <p:sldId id="450" r:id="rId158"/>
    <p:sldId id="451" r:id="rId159"/>
    <p:sldId id="1098" r:id="rId160"/>
    <p:sldId id="1099" r:id="rId161"/>
    <p:sldId id="452" r:id="rId162"/>
    <p:sldId id="453" r:id="rId163"/>
    <p:sldId id="454" r:id="rId164"/>
    <p:sldId id="455" r:id="rId165"/>
    <p:sldId id="456" r:id="rId166"/>
    <p:sldId id="1103" r:id="rId167"/>
    <p:sldId id="1127" r:id="rId168"/>
    <p:sldId id="1130" r:id="rId169"/>
  </p:sldIdLst>
  <p:sldSz cx="9144000" cy="5143500" type="screen16x9"/>
  <p:notesSz cx="7315200" cy="96012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3125">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99"/>
    <a:srgbClr val="AF1775"/>
    <a:srgbClr val="FF6700"/>
    <a:srgbClr val="CCCC00"/>
    <a:srgbClr val="D65D2E"/>
    <a:srgbClr val="20B4EA"/>
    <a:srgbClr val="0882A0"/>
    <a:srgbClr val="08779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31" autoAdjust="0"/>
    <p:restoredTop sz="94505" autoAdjust="0"/>
  </p:normalViewPr>
  <p:slideViewPr>
    <p:cSldViewPr>
      <p:cViewPr>
        <p:scale>
          <a:sx n="110" d="100"/>
          <a:sy n="110" d="100"/>
        </p:scale>
        <p:origin x="1752" y="664"/>
      </p:cViewPr>
      <p:guideLst>
        <p:guide orient="horz" pos="1620"/>
        <p:guide pos="2880"/>
      </p:guideLst>
    </p:cSldViewPr>
  </p:slideViewPr>
  <p:notesTextViewPr>
    <p:cViewPr>
      <p:scale>
        <a:sx n="1" d="1"/>
        <a:sy n="1" d="1"/>
      </p:scale>
      <p:origin x="0" y="0"/>
    </p:cViewPr>
  </p:notesTextViewPr>
  <p:sorterViewPr>
    <p:cViewPr>
      <p:scale>
        <a:sx n="100" d="100"/>
        <a:sy n="100" d="100"/>
      </p:scale>
      <p:origin x="0" y="24643"/>
    </p:cViewPr>
  </p:sorterViewPr>
  <p:notesViewPr>
    <p:cSldViewPr snapToGrid="0" snapToObjects="1">
      <p:cViewPr varScale="1">
        <p:scale>
          <a:sx n="78" d="100"/>
          <a:sy n="78" d="100"/>
        </p:scale>
        <p:origin x="3664" y="176"/>
      </p:cViewPr>
      <p:guideLst>
        <p:guide orient="horz" pos="3125"/>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notesMaster" Target="notesMasters/notesMaster1.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handoutMaster" Target="handoutMasters/handoutMaster1.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2" Type="http://schemas.openxmlformats.org/officeDocument/2006/relationships/presProps" Target="pres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theme" Target="theme/theme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tableStyles" Target="tableStyles.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19255A-78E7-4737-AD0B-AC3B304B9C92}" type="doc">
      <dgm:prSet loTypeId="urn:microsoft.com/office/officeart/2005/8/layout/hProcess9" loCatId="process" qsTypeId="urn:microsoft.com/office/officeart/2005/8/quickstyle/simple1" qsCatId="simple" csTypeId="urn:microsoft.com/office/officeart/2005/8/colors/accent0_3" csCatId="mainScheme" phldr="1"/>
      <dgm:spPr/>
      <dgm:t>
        <a:bodyPr/>
        <a:lstStyle/>
        <a:p>
          <a:endParaRPr lang="en-US"/>
        </a:p>
      </dgm:t>
    </dgm:pt>
    <dgm:pt modelId="{C8F3DE26-426D-4F66-959A-BBCE994A3115}">
      <dgm:prSet custT="1"/>
      <dgm:spPr/>
      <dgm:t>
        <a:bodyPr/>
        <a:lstStyle/>
        <a:p>
          <a:pPr rtl="0"/>
          <a:r>
            <a:rPr lang="en-US" sz="1800" b="1" dirty="0"/>
            <a:t>What is your Name and Job Role?</a:t>
          </a:r>
        </a:p>
      </dgm:t>
    </dgm:pt>
    <dgm:pt modelId="{7FA61B92-3D6E-46E2-8DCD-76EE7ACC0A1D}" type="parTrans" cxnId="{856633B2-BDD0-46DA-80F1-3371B6594D09}">
      <dgm:prSet/>
      <dgm:spPr/>
      <dgm:t>
        <a:bodyPr/>
        <a:lstStyle/>
        <a:p>
          <a:endParaRPr lang="en-US"/>
        </a:p>
      </dgm:t>
    </dgm:pt>
    <dgm:pt modelId="{895C01BD-656A-4CFE-BC39-766FA485C503}" type="sibTrans" cxnId="{856633B2-BDD0-46DA-80F1-3371B6594D09}">
      <dgm:prSet/>
      <dgm:spPr/>
      <dgm:t>
        <a:bodyPr/>
        <a:lstStyle/>
        <a:p>
          <a:endParaRPr lang="en-US"/>
        </a:p>
      </dgm:t>
    </dgm:pt>
    <dgm:pt modelId="{AB0F89A9-EE2B-42CD-8649-EE2E9126560F}">
      <dgm:prSet custT="1"/>
      <dgm:spPr/>
      <dgm:t>
        <a:bodyPr/>
        <a:lstStyle/>
        <a:p>
          <a:pPr rtl="0"/>
          <a:r>
            <a:rPr lang="en-US" sz="1800" b="1" dirty="0"/>
            <a:t>Your company or team?</a:t>
          </a:r>
        </a:p>
      </dgm:t>
    </dgm:pt>
    <dgm:pt modelId="{BA923B20-0333-4CB1-A87C-4EA6D8440DD1}" type="parTrans" cxnId="{15E786D4-5B73-4DB1-B148-B809E41598E6}">
      <dgm:prSet/>
      <dgm:spPr/>
      <dgm:t>
        <a:bodyPr/>
        <a:lstStyle/>
        <a:p>
          <a:endParaRPr lang="en-US"/>
        </a:p>
      </dgm:t>
    </dgm:pt>
    <dgm:pt modelId="{BB91A7E1-C8A3-40C9-A675-C1B2402F818C}" type="sibTrans" cxnId="{15E786D4-5B73-4DB1-B148-B809E41598E6}">
      <dgm:prSet/>
      <dgm:spPr/>
      <dgm:t>
        <a:bodyPr/>
        <a:lstStyle/>
        <a:p>
          <a:endParaRPr lang="en-US"/>
        </a:p>
      </dgm:t>
    </dgm:pt>
    <dgm:pt modelId="{74FF8194-49D9-4839-8498-3F3077BE77C9}">
      <dgm:prSet custT="1"/>
      <dgm:spPr/>
      <dgm:t>
        <a:bodyPr/>
        <a:lstStyle/>
        <a:p>
          <a:pPr rtl="0"/>
          <a:r>
            <a:rPr lang="en-US" sz="1800" b="1" dirty="0"/>
            <a:t>Expectations for the class. Why are you here?</a:t>
          </a:r>
        </a:p>
      </dgm:t>
    </dgm:pt>
    <dgm:pt modelId="{AA190C0B-C20D-453F-8FE7-C1F3EF514151}" type="parTrans" cxnId="{32D3F9AD-6502-4B94-B6A3-3FE1EF46F082}">
      <dgm:prSet/>
      <dgm:spPr/>
      <dgm:t>
        <a:bodyPr/>
        <a:lstStyle/>
        <a:p>
          <a:endParaRPr lang="en-US"/>
        </a:p>
      </dgm:t>
    </dgm:pt>
    <dgm:pt modelId="{8C15BE1C-4BDE-4D4D-AEBA-3B1FFBA167BA}" type="sibTrans" cxnId="{32D3F9AD-6502-4B94-B6A3-3FE1EF46F082}">
      <dgm:prSet/>
      <dgm:spPr/>
      <dgm:t>
        <a:bodyPr/>
        <a:lstStyle/>
        <a:p>
          <a:endParaRPr lang="en-US"/>
        </a:p>
      </dgm:t>
    </dgm:pt>
    <dgm:pt modelId="{99CDADCE-6F42-4F99-B339-2585B3F65C21}">
      <dgm:prSet custT="1"/>
      <dgm:spPr/>
      <dgm:t>
        <a:bodyPr/>
        <a:lstStyle/>
        <a:p>
          <a:pPr rtl="0"/>
          <a:r>
            <a:rPr lang="en-US" sz="1800" b="1" dirty="0"/>
            <a:t>Name something interesting about yourself.</a:t>
          </a:r>
          <a:endParaRPr lang="en-US" sz="2000" b="1" dirty="0"/>
        </a:p>
      </dgm:t>
    </dgm:pt>
    <dgm:pt modelId="{C3BF2531-3143-439F-9D7E-89316A07A785}" type="parTrans" cxnId="{A84F1B8D-EB1B-4C71-B52D-8A7032771173}">
      <dgm:prSet/>
      <dgm:spPr/>
      <dgm:t>
        <a:bodyPr/>
        <a:lstStyle/>
        <a:p>
          <a:endParaRPr lang="en-US"/>
        </a:p>
      </dgm:t>
    </dgm:pt>
    <dgm:pt modelId="{A51F9F78-29EA-4EC6-B86E-1389AF3225A2}" type="sibTrans" cxnId="{A84F1B8D-EB1B-4C71-B52D-8A7032771173}">
      <dgm:prSet/>
      <dgm:spPr/>
      <dgm:t>
        <a:bodyPr/>
        <a:lstStyle/>
        <a:p>
          <a:endParaRPr lang="en-US"/>
        </a:p>
      </dgm:t>
    </dgm:pt>
    <dgm:pt modelId="{452A171C-3256-43A1-8E07-2EE4BD58B19C}" type="pres">
      <dgm:prSet presAssocID="{2E19255A-78E7-4737-AD0B-AC3B304B9C92}" presName="CompostProcess" presStyleCnt="0">
        <dgm:presLayoutVars>
          <dgm:dir/>
          <dgm:resizeHandles val="exact"/>
        </dgm:presLayoutVars>
      </dgm:prSet>
      <dgm:spPr/>
    </dgm:pt>
    <dgm:pt modelId="{1440EACC-A03C-4E7D-AEFC-5312AD7B2A13}" type="pres">
      <dgm:prSet presAssocID="{2E19255A-78E7-4737-AD0B-AC3B304B9C92}" presName="arrow" presStyleLbl="bgShp" presStyleIdx="0" presStyleCnt="1" custLinFactNeighborX="773"/>
      <dgm:spPr/>
    </dgm:pt>
    <dgm:pt modelId="{88ADF322-D383-41F5-9DDD-418B7514AEFB}" type="pres">
      <dgm:prSet presAssocID="{2E19255A-78E7-4737-AD0B-AC3B304B9C92}" presName="linearProcess" presStyleCnt="0"/>
      <dgm:spPr/>
    </dgm:pt>
    <dgm:pt modelId="{0CBC45C1-451A-4831-83F7-DFB353C03C1F}" type="pres">
      <dgm:prSet presAssocID="{C8F3DE26-426D-4F66-959A-BBCE994A3115}" presName="textNode" presStyleLbl="node1" presStyleIdx="0" presStyleCnt="4">
        <dgm:presLayoutVars>
          <dgm:bulletEnabled val="1"/>
        </dgm:presLayoutVars>
      </dgm:prSet>
      <dgm:spPr/>
    </dgm:pt>
    <dgm:pt modelId="{329681A4-4D23-444D-A0BF-782690F84200}" type="pres">
      <dgm:prSet presAssocID="{895C01BD-656A-4CFE-BC39-766FA485C503}" presName="sibTrans" presStyleCnt="0"/>
      <dgm:spPr/>
    </dgm:pt>
    <dgm:pt modelId="{536F5E77-B2CA-4FA6-873C-E7A56101E411}" type="pres">
      <dgm:prSet presAssocID="{AB0F89A9-EE2B-42CD-8649-EE2E9126560F}" presName="textNode" presStyleLbl="node1" presStyleIdx="1" presStyleCnt="4">
        <dgm:presLayoutVars>
          <dgm:bulletEnabled val="1"/>
        </dgm:presLayoutVars>
      </dgm:prSet>
      <dgm:spPr/>
    </dgm:pt>
    <dgm:pt modelId="{0297E27D-5D77-42D0-91E7-9AD3A5CFEF5A}" type="pres">
      <dgm:prSet presAssocID="{BB91A7E1-C8A3-40C9-A675-C1B2402F818C}" presName="sibTrans" presStyleCnt="0"/>
      <dgm:spPr/>
    </dgm:pt>
    <dgm:pt modelId="{EE872A0F-A566-4425-B9E8-0FD546DA2ECF}" type="pres">
      <dgm:prSet presAssocID="{74FF8194-49D9-4839-8498-3F3077BE77C9}" presName="textNode" presStyleLbl="node1" presStyleIdx="2" presStyleCnt="4">
        <dgm:presLayoutVars>
          <dgm:bulletEnabled val="1"/>
        </dgm:presLayoutVars>
      </dgm:prSet>
      <dgm:spPr/>
    </dgm:pt>
    <dgm:pt modelId="{D655A255-DB6A-4251-9D7D-E6E6A34077C5}" type="pres">
      <dgm:prSet presAssocID="{8C15BE1C-4BDE-4D4D-AEBA-3B1FFBA167BA}" presName="sibTrans" presStyleCnt="0"/>
      <dgm:spPr/>
    </dgm:pt>
    <dgm:pt modelId="{EB76DBAA-6117-4902-975F-E207FB403358}" type="pres">
      <dgm:prSet presAssocID="{99CDADCE-6F42-4F99-B339-2585B3F65C21}" presName="textNode" presStyleLbl="node1" presStyleIdx="3" presStyleCnt="4">
        <dgm:presLayoutVars>
          <dgm:bulletEnabled val="1"/>
        </dgm:presLayoutVars>
      </dgm:prSet>
      <dgm:spPr/>
    </dgm:pt>
  </dgm:ptLst>
  <dgm:cxnLst>
    <dgm:cxn modelId="{75EDE42E-23B9-442C-86A3-466F8952D129}" type="presOf" srcId="{C8F3DE26-426D-4F66-959A-BBCE994A3115}" destId="{0CBC45C1-451A-4831-83F7-DFB353C03C1F}" srcOrd="0" destOrd="0" presId="urn:microsoft.com/office/officeart/2005/8/layout/hProcess9"/>
    <dgm:cxn modelId="{95170166-B604-4F63-B447-0F23DE766AAB}" type="presOf" srcId="{99CDADCE-6F42-4F99-B339-2585B3F65C21}" destId="{EB76DBAA-6117-4902-975F-E207FB403358}" srcOrd="0" destOrd="0" presId="urn:microsoft.com/office/officeart/2005/8/layout/hProcess9"/>
    <dgm:cxn modelId="{8EA9CC83-3FCF-4D93-8639-6C101A7810A5}" type="presOf" srcId="{2E19255A-78E7-4737-AD0B-AC3B304B9C92}" destId="{452A171C-3256-43A1-8E07-2EE4BD58B19C}" srcOrd="0" destOrd="0" presId="urn:microsoft.com/office/officeart/2005/8/layout/hProcess9"/>
    <dgm:cxn modelId="{A84F1B8D-EB1B-4C71-B52D-8A7032771173}" srcId="{2E19255A-78E7-4737-AD0B-AC3B304B9C92}" destId="{99CDADCE-6F42-4F99-B339-2585B3F65C21}" srcOrd="3" destOrd="0" parTransId="{C3BF2531-3143-439F-9D7E-89316A07A785}" sibTransId="{A51F9F78-29EA-4EC6-B86E-1389AF3225A2}"/>
    <dgm:cxn modelId="{32D3F9AD-6502-4B94-B6A3-3FE1EF46F082}" srcId="{2E19255A-78E7-4737-AD0B-AC3B304B9C92}" destId="{74FF8194-49D9-4839-8498-3F3077BE77C9}" srcOrd="2" destOrd="0" parTransId="{AA190C0B-C20D-453F-8FE7-C1F3EF514151}" sibTransId="{8C15BE1C-4BDE-4D4D-AEBA-3B1FFBA167BA}"/>
    <dgm:cxn modelId="{856633B2-BDD0-46DA-80F1-3371B6594D09}" srcId="{2E19255A-78E7-4737-AD0B-AC3B304B9C92}" destId="{C8F3DE26-426D-4F66-959A-BBCE994A3115}" srcOrd="0" destOrd="0" parTransId="{7FA61B92-3D6E-46E2-8DCD-76EE7ACC0A1D}" sibTransId="{895C01BD-656A-4CFE-BC39-766FA485C503}"/>
    <dgm:cxn modelId="{98F23CC1-2D7B-412B-AB83-A99ACCBEF424}" type="presOf" srcId="{AB0F89A9-EE2B-42CD-8649-EE2E9126560F}" destId="{536F5E77-B2CA-4FA6-873C-E7A56101E411}" srcOrd="0" destOrd="0" presId="urn:microsoft.com/office/officeart/2005/8/layout/hProcess9"/>
    <dgm:cxn modelId="{15E786D4-5B73-4DB1-B148-B809E41598E6}" srcId="{2E19255A-78E7-4737-AD0B-AC3B304B9C92}" destId="{AB0F89A9-EE2B-42CD-8649-EE2E9126560F}" srcOrd="1" destOrd="0" parTransId="{BA923B20-0333-4CB1-A87C-4EA6D8440DD1}" sibTransId="{BB91A7E1-C8A3-40C9-A675-C1B2402F818C}"/>
    <dgm:cxn modelId="{32D4B4E1-86F7-49A1-BE91-E343E8BE1C75}" type="presOf" srcId="{74FF8194-49D9-4839-8498-3F3077BE77C9}" destId="{EE872A0F-A566-4425-B9E8-0FD546DA2ECF}" srcOrd="0" destOrd="0" presId="urn:microsoft.com/office/officeart/2005/8/layout/hProcess9"/>
    <dgm:cxn modelId="{D5BD9B7F-4895-4FEA-BC77-2CD2EF7B29DD}" type="presParOf" srcId="{452A171C-3256-43A1-8E07-2EE4BD58B19C}" destId="{1440EACC-A03C-4E7D-AEFC-5312AD7B2A13}" srcOrd="0" destOrd="0" presId="urn:microsoft.com/office/officeart/2005/8/layout/hProcess9"/>
    <dgm:cxn modelId="{AD810288-5F7E-44B1-89D9-BDB2B97B89C3}" type="presParOf" srcId="{452A171C-3256-43A1-8E07-2EE4BD58B19C}" destId="{88ADF322-D383-41F5-9DDD-418B7514AEFB}" srcOrd="1" destOrd="0" presId="urn:microsoft.com/office/officeart/2005/8/layout/hProcess9"/>
    <dgm:cxn modelId="{E93FD011-EDB0-4E58-BE78-68A6C9CC10EA}" type="presParOf" srcId="{88ADF322-D383-41F5-9DDD-418B7514AEFB}" destId="{0CBC45C1-451A-4831-83F7-DFB353C03C1F}" srcOrd="0" destOrd="0" presId="urn:microsoft.com/office/officeart/2005/8/layout/hProcess9"/>
    <dgm:cxn modelId="{20414488-3C1C-484F-B5DB-5E8436C03782}" type="presParOf" srcId="{88ADF322-D383-41F5-9DDD-418B7514AEFB}" destId="{329681A4-4D23-444D-A0BF-782690F84200}" srcOrd="1" destOrd="0" presId="urn:microsoft.com/office/officeart/2005/8/layout/hProcess9"/>
    <dgm:cxn modelId="{8F171E10-F52C-4699-A35B-9652C58ED6B2}" type="presParOf" srcId="{88ADF322-D383-41F5-9DDD-418B7514AEFB}" destId="{536F5E77-B2CA-4FA6-873C-E7A56101E411}" srcOrd="2" destOrd="0" presId="urn:microsoft.com/office/officeart/2005/8/layout/hProcess9"/>
    <dgm:cxn modelId="{4AD157A3-E047-47C5-9E71-9B2AA4A9B36F}" type="presParOf" srcId="{88ADF322-D383-41F5-9DDD-418B7514AEFB}" destId="{0297E27D-5D77-42D0-91E7-9AD3A5CFEF5A}" srcOrd="3" destOrd="0" presId="urn:microsoft.com/office/officeart/2005/8/layout/hProcess9"/>
    <dgm:cxn modelId="{E1AA9D69-63A0-4B1E-8F64-8DAF01F0E077}" type="presParOf" srcId="{88ADF322-D383-41F5-9DDD-418B7514AEFB}" destId="{EE872A0F-A566-4425-B9E8-0FD546DA2ECF}" srcOrd="4" destOrd="0" presId="urn:microsoft.com/office/officeart/2005/8/layout/hProcess9"/>
    <dgm:cxn modelId="{1A85C553-724C-4D39-8955-6141CAE09086}" type="presParOf" srcId="{88ADF322-D383-41F5-9DDD-418B7514AEFB}" destId="{D655A255-DB6A-4251-9D7D-E6E6A34077C5}" srcOrd="5" destOrd="0" presId="urn:microsoft.com/office/officeart/2005/8/layout/hProcess9"/>
    <dgm:cxn modelId="{19B8C0D5-3BC7-4089-B6DA-5C3006578F76}" type="presParOf" srcId="{88ADF322-D383-41F5-9DDD-418B7514AEFB}" destId="{EB76DBAA-6117-4902-975F-E207FB403358}"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40EACC-A03C-4E7D-AEFC-5312AD7B2A13}">
      <dsp:nvSpPr>
        <dsp:cNvPr id="0" name=""/>
        <dsp:cNvSpPr/>
      </dsp:nvSpPr>
      <dsp:spPr>
        <a:xfrm>
          <a:off x="584273" y="0"/>
          <a:ext cx="6088380" cy="3200400"/>
        </a:xfrm>
        <a:prstGeom prst="rightArrow">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BC45C1-451A-4831-83F7-DFB353C03C1F}">
      <dsp:nvSpPr>
        <dsp:cNvPr id="0" name=""/>
        <dsp:cNvSpPr/>
      </dsp:nvSpPr>
      <dsp:spPr>
        <a:xfrm>
          <a:off x="2448" y="960120"/>
          <a:ext cx="1590645" cy="12801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dirty="0"/>
            <a:t>What is your Name and Job Role?</a:t>
          </a:r>
        </a:p>
      </dsp:txBody>
      <dsp:txXfrm>
        <a:off x="64940" y="1022612"/>
        <a:ext cx="1465661" cy="1155176"/>
      </dsp:txXfrm>
    </dsp:sp>
    <dsp:sp modelId="{536F5E77-B2CA-4FA6-873C-E7A56101E411}">
      <dsp:nvSpPr>
        <dsp:cNvPr id="0" name=""/>
        <dsp:cNvSpPr/>
      </dsp:nvSpPr>
      <dsp:spPr>
        <a:xfrm>
          <a:off x="1858200" y="960120"/>
          <a:ext cx="1590645" cy="12801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dirty="0"/>
            <a:t>Your company or team?</a:t>
          </a:r>
        </a:p>
      </dsp:txBody>
      <dsp:txXfrm>
        <a:off x="1920692" y="1022612"/>
        <a:ext cx="1465661" cy="1155176"/>
      </dsp:txXfrm>
    </dsp:sp>
    <dsp:sp modelId="{EE872A0F-A566-4425-B9E8-0FD546DA2ECF}">
      <dsp:nvSpPr>
        <dsp:cNvPr id="0" name=""/>
        <dsp:cNvSpPr/>
      </dsp:nvSpPr>
      <dsp:spPr>
        <a:xfrm>
          <a:off x="3713953" y="960120"/>
          <a:ext cx="1590645" cy="12801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dirty="0"/>
            <a:t>Expectations for the class. Why are you here?</a:t>
          </a:r>
        </a:p>
      </dsp:txBody>
      <dsp:txXfrm>
        <a:off x="3776445" y="1022612"/>
        <a:ext cx="1465661" cy="1155176"/>
      </dsp:txXfrm>
    </dsp:sp>
    <dsp:sp modelId="{EB76DBAA-6117-4902-975F-E207FB403358}">
      <dsp:nvSpPr>
        <dsp:cNvPr id="0" name=""/>
        <dsp:cNvSpPr/>
      </dsp:nvSpPr>
      <dsp:spPr>
        <a:xfrm>
          <a:off x="5569706" y="960120"/>
          <a:ext cx="1590645" cy="12801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dirty="0"/>
            <a:t>Name something interesting about yourself.</a:t>
          </a:r>
          <a:endParaRPr lang="en-US" sz="2000" b="1" kern="1200" dirty="0"/>
        </a:p>
      </dsp:txBody>
      <dsp:txXfrm>
        <a:off x="5632198" y="1022612"/>
        <a:ext cx="1465661" cy="115517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B6E3D876-0093-5447-BB31-3E47A43DD827}" type="datetimeFigureOut">
              <a:rPr lang="en-US" smtClean="0"/>
              <a:t>9/4/19</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B183865-64FE-344E-BCAB-DE9F23F4514E}" type="slidenum">
              <a:rPr lang="en-US" smtClean="0"/>
              <a:t>‹#›</a:t>
            </a:fld>
            <a:endParaRPr lang="en-US"/>
          </a:p>
        </p:txBody>
      </p:sp>
    </p:spTree>
    <p:extLst>
      <p:ext uri="{BB962C8B-B14F-4D97-AF65-F5344CB8AC3E}">
        <p14:creationId xmlns:p14="http://schemas.microsoft.com/office/powerpoint/2010/main" val="514151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0" y="341313"/>
            <a:ext cx="7315200" cy="4357687"/>
          </a:xfrm>
          <a:prstGeom prst="rect">
            <a:avLst/>
          </a:prstGeom>
          <a:noFill/>
          <a:ln w="12700">
            <a:noFill/>
          </a:ln>
        </p:spPr>
        <p:txBody>
          <a:bodyPr vert="horz" lIns="96661" tIns="48331" rIns="96661" bIns="48331" rtlCol="0" anchor="ctr"/>
          <a:lstStyle/>
          <a:p>
            <a:endParaRPr lang="en-US"/>
          </a:p>
        </p:txBody>
      </p:sp>
      <p:sp>
        <p:nvSpPr>
          <p:cNvPr id="7" name="TextBox 6"/>
          <p:cNvSpPr txBox="1">
            <a:spLocks noChangeArrowheads="1"/>
          </p:cNvSpPr>
          <p:nvPr/>
        </p:nvSpPr>
        <p:spPr bwMode="auto">
          <a:xfrm>
            <a:off x="423335" y="8886703"/>
            <a:ext cx="6470227" cy="234295"/>
          </a:xfrm>
          <a:prstGeom prst="rect">
            <a:avLst/>
          </a:prstGeom>
          <a:noFill/>
          <a:ln w="9525">
            <a:noFill/>
            <a:miter lim="800000"/>
            <a:headEnd/>
            <a:tailEnd/>
          </a:ln>
        </p:spPr>
        <p:txBody>
          <a:bodyPr wrap="square" lIns="96661" tIns="48331" rIns="96661" bIns="48331">
            <a:spAutoFit/>
          </a:bodyPr>
          <a:lstStyle>
            <a:lvl1pPr eaLnBrk="0" hangingPunct="0">
              <a:defRPr sz="2400">
                <a:solidFill>
                  <a:srgbClr val="3F3F3F"/>
                </a:solidFill>
                <a:latin typeface="Palatino" charset="0"/>
                <a:ea typeface="ヒラギノ明朝 ProN W3" charset="0"/>
                <a:cs typeface="ヒラギノ明朝 ProN W3" charset="0"/>
                <a:sym typeface="Palatino" charset="0"/>
              </a:defRPr>
            </a:lvl1pPr>
            <a:lvl2pPr marL="37931725" indent="-37474525" eaLnBrk="0" hangingPunct="0">
              <a:defRPr sz="2400">
                <a:solidFill>
                  <a:srgbClr val="3F3F3F"/>
                </a:solidFill>
                <a:latin typeface="Palatino" charset="0"/>
                <a:ea typeface="ヒラギノ明朝 ProN W3" charset="0"/>
                <a:cs typeface="ヒラギノ明朝 ProN W3" charset="0"/>
                <a:sym typeface="Palatino" charset="0"/>
              </a:defRPr>
            </a:lvl2pPr>
            <a:lvl3pPr eaLnBrk="0" hangingPunct="0">
              <a:defRPr sz="2400">
                <a:solidFill>
                  <a:srgbClr val="3F3F3F"/>
                </a:solidFill>
                <a:latin typeface="Palatino" charset="0"/>
                <a:ea typeface="ヒラギノ明朝 ProN W3" charset="0"/>
                <a:cs typeface="ヒラギノ明朝 ProN W3" charset="0"/>
                <a:sym typeface="Palatino" charset="0"/>
              </a:defRPr>
            </a:lvl3pPr>
            <a:lvl4pPr eaLnBrk="0" hangingPunct="0">
              <a:defRPr sz="2400">
                <a:solidFill>
                  <a:srgbClr val="3F3F3F"/>
                </a:solidFill>
                <a:latin typeface="Palatino" charset="0"/>
                <a:ea typeface="ヒラギノ明朝 ProN W3" charset="0"/>
                <a:cs typeface="ヒラギノ明朝 ProN W3" charset="0"/>
                <a:sym typeface="Palatino" charset="0"/>
              </a:defRPr>
            </a:lvl4pPr>
            <a:lvl5pPr eaLnBrk="0" hangingPunct="0">
              <a:defRPr sz="2400">
                <a:solidFill>
                  <a:srgbClr val="3F3F3F"/>
                </a:solidFill>
                <a:latin typeface="Palatino" charset="0"/>
                <a:ea typeface="ヒラギノ明朝 ProN W3" charset="0"/>
                <a:cs typeface="ヒラギノ明朝 ProN W3" charset="0"/>
                <a:sym typeface="Palatino" charset="0"/>
              </a:defRPr>
            </a:lvl5pPr>
            <a:lvl6pPr marL="4572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6pPr>
            <a:lvl7pPr marL="9144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7pPr>
            <a:lvl8pPr marL="13716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8pPr>
            <a:lvl9pPr marL="1828800" eaLnBrk="0" fontAlgn="base" hangingPunct="0">
              <a:spcBef>
                <a:spcPct val="0"/>
              </a:spcBef>
              <a:spcAft>
                <a:spcPct val="0"/>
              </a:spcAft>
              <a:defRPr sz="2400">
                <a:solidFill>
                  <a:srgbClr val="3F3F3F"/>
                </a:solidFill>
                <a:latin typeface="Palatino" charset="0"/>
                <a:ea typeface="ヒラギノ明朝 ProN W3" charset="0"/>
                <a:cs typeface="ヒラギノ明朝 ProN W3" charset="0"/>
                <a:sym typeface="Palatino" charset="0"/>
              </a:defRPr>
            </a:lvl9pPr>
          </a:lstStyle>
          <a:p>
            <a:pPr algn="ctr" eaLnBrk="1" hangingPunct="1">
              <a:defRPr/>
            </a:pPr>
            <a:r>
              <a:rPr lang="en-US" sz="900" dirty="0">
                <a:latin typeface="+mj-lt"/>
                <a:cs typeface="Arial" charset="0"/>
                <a:sym typeface="Helvetica Neue Light" charset="0"/>
              </a:rPr>
              <a:t>AIBC © </a:t>
            </a:r>
            <a:r>
              <a:rPr lang="en-US" sz="900" dirty="0">
                <a:latin typeface="+mj-lt"/>
                <a:cs typeface="Helvetica Neue" charset="0"/>
              </a:rPr>
              <a:t>2019 ASPE, Inc.</a:t>
            </a:r>
            <a:r>
              <a:rPr lang="en-US" sz="900" baseline="0" dirty="0">
                <a:latin typeface="+mj-lt"/>
                <a:cs typeface="Helvetica Neue" charset="0"/>
              </a:rPr>
              <a:t>   </a:t>
            </a:r>
            <a:r>
              <a:rPr lang="en-US" sz="900" dirty="0">
                <a:latin typeface="+mj-lt"/>
                <a:cs typeface="Helvetica Neue" charset="0"/>
              </a:rPr>
              <a:t>|   Licensed for Classroom Distribution Only  | All Other Rights Reserved</a:t>
            </a:r>
          </a:p>
        </p:txBody>
      </p:sp>
      <p:sp>
        <p:nvSpPr>
          <p:cNvPr id="11" name="Rectangle 10"/>
          <p:cNvSpPr>
            <a:spLocks noChangeArrowheads="1"/>
          </p:cNvSpPr>
          <p:nvPr/>
        </p:nvSpPr>
        <p:spPr bwMode="auto">
          <a:xfrm>
            <a:off x="1952415" y="9156168"/>
            <a:ext cx="3390053"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1914" tIns="74624" rIns="151914" bIns="74624" anchor="ctr">
            <a:spAutoFit/>
          </a:bodyPr>
          <a:lstStyle/>
          <a:p>
            <a:pPr algn="ctr" defTabSz="1465022"/>
            <a:r>
              <a:rPr lang="en-US" sz="900" kern="1200" dirty="0">
                <a:solidFill>
                  <a:srgbClr val="3F3F3F"/>
                </a:solidFill>
                <a:latin typeface="+mj-lt"/>
                <a:ea typeface="ヒラギノ明朝 ProN W3" charset="0"/>
                <a:cs typeface="Arial" charset="0"/>
                <a:sym typeface="Palatino" charset="0"/>
              </a:rPr>
              <a:t>Page </a:t>
            </a:r>
            <a:fld id="{CD4CF8DB-9E3C-E54E-A37F-F19D3E47D2B1}" type="slidenum">
              <a:rPr lang="en-US" sz="900" kern="1200" smtClean="0">
                <a:solidFill>
                  <a:srgbClr val="3F3F3F"/>
                </a:solidFill>
                <a:latin typeface="+mj-lt"/>
                <a:ea typeface="ヒラギノ明朝 ProN W3" charset="0"/>
                <a:cs typeface="Arial" charset="0"/>
                <a:sym typeface="Palatino" charset="0"/>
              </a:rPr>
              <a:pPr algn="ctr" defTabSz="1465022"/>
              <a:t>‹#›</a:t>
            </a:fld>
            <a:endParaRPr lang="en-US" sz="900" kern="1200" dirty="0">
              <a:solidFill>
                <a:srgbClr val="3F3F3F"/>
              </a:solidFill>
              <a:latin typeface="+mj-lt"/>
              <a:ea typeface="ヒラギノ明朝 ProN W3" charset="0"/>
              <a:cs typeface="Arial" charset="0"/>
              <a:sym typeface="Palatino" charset="0"/>
            </a:endParaRPr>
          </a:p>
        </p:txBody>
      </p:sp>
      <p:cxnSp>
        <p:nvCxnSpPr>
          <p:cNvPr id="9" name="Straight Connector 8"/>
          <p:cNvCxnSpPr/>
          <p:nvPr/>
        </p:nvCxnSpPr>
        <p:spPr>
          <a:xfrm>
            <a:off x="726835" y="5404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6835" y="5709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6835" y="6013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6835" y="6318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6835" y="66235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6835" y="6928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835" y="72331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6835" y="75379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6835" y="7842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26835" y="81607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26835" y="845235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50635" y="509657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Tree>
    <p:extLst>
      <p:ext uri="{BB962C8B-B14F-4D97-AF65-F5344CB8AC3E}">
        <p14:creationId xmlns:p14="http://schemas.microsoft.com/office/powerpoint/2010/main" val="357847602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3" Type="http://schemas.openxmlformats.org/officeDocument/2006/relationships/hyperlink" Target="https://regmedia.co.uk/2016/09/30/sec16_paper_tramer.pdf" TargetMode="External"/><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3" Type="http://schemas.openxmlformats.org/officeDocument/2006/relationships/hyperlink" Target="https://openai.com/blog/adversarial-example-research/" TargetMode="External"/><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3" Type="http://schemas.openxmlformats.org/officeDocument/2006/relationships/hyperlink" Target="https://www.barrypopik.com/index.php/new_york_city/entry/generals_always_fight_the_last_war" TargetMode="External"/><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3" Type="http://schemas.openxmlformats.org/officeDocument/2006/relationships/hyperlink" Target="https://hortonworks.com/apache/storm/" TargetMode="External"/><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3" Type="http://schemas.openxmlformats.org/officeDocument/2006/relationships/hyperlink" Target="https://blogs.nvidia.com/blog/2016/07/29/whats-difference-artificial-intelligence-machine-learning-deep-learning-ai/" TargetMode="External"/><Relationship Id="rId7" Type="http://schemas.openxmlformats.org/officeDocument/2006/relationships/hyperlink" Target="http://www.cs.cmu.edu/~tom/pubs/MachineLearning.pdf" TargetMode="External"/><Relationship Id="rId2" Type="http://schemas.openxmlformats.org/officeDocument/2006/relationships/slide" Target="../slides/slide157.xml"/><Relationship Id="rId1" Type="http://schemas.openxmlformats.org/officeDocument/2006/relationships/notesMaster" Target="../notesMasters/notesMaster1.xml"/><Relationship Id="rId6" Type="http://schemas.openxmlformats.org/officeDocument/2006/relationships/hyperlink" Target="http://homes.cs.washington.edu/~pedrod/papers/cacm12.pdf" TargetMode="External"/><Relationship Id="rId5" Type="http://schemas.openxmlformats.org/officeDocument/2006/relationships/hyperlink" Target="http://www.mckinsey.com/industries/high-tech/our-insights/an-executives-guide-to-machine-learning" TargetMode="External"/><Relationship Id="rId4" Type="http://schemas.openxmlformats.org/officeDocument/2006/relationships/hyperlink" Target="https://www.coursera.org/learn/machine-learning" TargetMode="External"/></Relationships>
</file>

<file path=ppt/notesSlides/_rels/notesSlide158.xml.rels><?xml version="1.0" encoding="UTF-8" standalone="yes"?>
<Relationships xmlns="http://schemas.openxmlformats.org/package/2006/relationships"><Relationship Id="rId3" Type="http://schemas.openxmlformats.org/officeDocument/2006/relationships/hyperlink" Target="https://www.sas.com/en_us/industry/banking.html" TargetMode="External"/><Relationship Id="rId2" Type="http://schemas.openxmlformats.org/officeDocument/2006/relationships/slide" Target="../slides/slide158.xml"/><Relationship Id="rId1" Type="http://schemas.openxmlformats.org/officeDocument/2006/relationships/notesMaster" Target="../notesMasters/notesMaster1.xml"/><Relationship Id="rId5" Type="http://schemas.openxmlformats.org/officeDocument/2006/relationships/hyperlink" Target="https://www.sas.com/en_us/industry/health-care-providers.html" TargetMode="External"/><Relationship Id="rId4" Type="http://schemas.openxmlformats.org/officeDocument/2006/relationships/hyperlink" Target="https://www.sas.com/en_us/industry/government.html" TargetMode="External"/></Relationships>
</file>

<file path=ppt/notesSlides/_rels/notesSlide159.xml.rels><?xml version="1.0" encoding="UTF-8" standalone="yes"?>
<Relationships xmlns="http://schemas.openxmlformats.org/package/2006/relationships"><Relationship Id="rId3" Type="http://schemas.openxmlformats.org/officeDocument/2006/relationships/hyperlink" Target="https://www.sas.com/en_us/industry/retail.html" TargetMode="External"/><Relationship Id="rId2" Type="http://schemas.openxmlformats.org/officeDocument/2006/relationships/slide" Target="../slides/slide159.xml"/><Relationship Id="rId1" Type="http://schemas.openxmlformats.org/officeDocument/2006/relationships/notesMaster" Target="../notesMasters/notesMaster1.xml"/><Relationship Id="rId5" Type="http://schemas.openxmlformats.org/officeDocument/2006/relationships/hyperlink" Target="https://www.sas.com/en_us/industry/travel-transportation.html" TargetMode="External"/><Relationship Id="rId4" Type="http://schemas.openxmlformats.org/officeDocument/2006/relationships/hyperlink" Target="https://www.sas.com/en_us/industry/oil-gas.html"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3" Type="http://schemas.openxmlformats.org/officeDocument/2006/relationships/hyperlink" Target="http://scikit-learn.org/stable/" TargetMode="External"/><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www.flickr.com/photos/mikemacmarketing/30212411048"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www.python.org/" TargetMode="External"/><Relationship Id="rId2" Type="http://schemas.openxmlformats.org/officeDocument/2006/relationships/slide" Target="../slides/slide86.xml"/><Relationship Id="rId1" Type="http://schemas.openxmlformats.org/officeDocument/2006/relationships/notesMaster" Target="../notesMasters/notesMaster1.xml"/><Relationship Id="rId4" Type="http://schemas.openxmlformats.org/officeDocument/2006/relationships/hyperlink" Target="https://www.tensorflow.org/" TargetMode="Externa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medium.com/airbnb-engineering/categorizing-listing-photos-at-airbnb-f9483f3ab7e3"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s://www.theverge.com/2015/1/29/7939067/ap-journalism-automation-robots-financial-reporting"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a:xfrm>
            <a:off x="0" y="0"/>
            <a:ext cx="7315200" cy="4357687"/>
          </a:xfrm>
        </p:spPr>
      </p:sp>
      <p:sp>
        <p:nvSpPr>
          <p:cNvPr id="9" name="Notes Placeholder 8"/>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23670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5165223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00242184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00242184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04799184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6050" y="338138"/>
            <a:ext cx="7053263" cy="3967162"/>
          </a:xfrm>
          <a:prstGeom prst="rect">
            <a:avLst/>
          </a:prstGeom>
          <a:ln>
            <a:noFill/>
          </a:ln>
        </p:spPr>
      </p:sp>
    </p:spTree>
    <p:extLst>
      <p:ext uri="{BB962C8B-B14F-4D97-AF65-F5344CB8AC3E}">
        <p14:creationId xmlns:p14="http://schemas.microsoft.com/office/powerpoint/2010/main" val="193789026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3" y="365125"/>
            <a:ext cx="7135812" cy="4013200"/>
          </a:xfrm>
          <a:prstGeom prst="rect">
            <a:avLst/>
          </a:prstGeom>
          <a:ln>
            <a:noFill/>
          </a:ln>
        </p:spPr>
      </p:sp>
      <p:sp>
        <p:nvSpPr>
          <p:cNvPr id="3" name="Notes Placeholder 2"/>
          <p:cNvSpPr>
            <a:spLocks noGrp="1"/>
          </p:cNvSpPr>
          <p:nvPr>
            <p:ph type="body" idx="1"/>
          </p:nvPr>
        </p:nvSpPr>
        <p:spPr>
          <a:xfrm>
            <a:off x="617517" y="4960620"/>
            <a:ext cx="6222670" cy="3920490"/>
          </a:xfrm>
          <a:prstGeom prst="rect">
            <a:avLst/>
          </a:prstGeom>
          <a:solidFill>
            <a:schemeClr val="bg1"/>
          </a:solidFill>
        </p:spPr>
        <p:txBody>
          <a:bodyPr/>
          <a:lstStyle/>
          <a:p>
            <a:pPr lvl="0"/>
            <a:r>
              <a:rPr lang="en-US" sz="1100" b="1" dirty="0"/>
              <a:t>Scorecard 1 – Medical Imaging</a:t>
            </a:r>
          </a:p>
          <a:p>
            <a:pPr lvl="0"/>
            <a:endParaRPr lang="en-US" sz="1100" b="1" dirty="0"/>
          </a:p>
          <a:p>
            <a:pPr lvl="0"/>
            <a:r>
              <a:rPr lang="en-US" sz="1100" dirty="0"/>
              <a:t>There are many use cases for feeding the machine learning application images as datasets, then asking it to predict: (for example)</a:t>
            </a:r>
          </a:p>
          <a:p>
            <a:pPr marL="800100" lvl="1" indent="-342900">
              <a:buAutoNum type="arabicParenR"/>
            </a:pPr>
            <a:r>
              <a:rPr lang="en-US" sz="1100" dirty="0"/>
              <a:t>Breast cancer</a:t>
            </a:r>
          </a:p>
          <a:p>
            <a:pPr marL="800100" lvl="1" indent="-342900">
              <a:buAutoNum type="arabicParenR"/>
            </a:pPr>
            <a:r>
              <a:rPr lang="en-US" sz="1100" dirty="0"/>
              <a:t>Metastatic foci</a:t>
            </a:r>
          </a:p>
          <a:p>
            <a:pPr marL="800100" lvl="1" indent="-342900">
              <a:buAutoNum type="arabicParenR"/>
            </a:pPr>
            <a:r>
              <a:rPr lang="en-US" sz="1100" dirty="0"/>
              <a:t>Melanoma</a:t>
            </a:r>
          </a:p>
          <a:p>
            <a:pPr marL="800100" lvl="1" indent="-342900">
              <a:buAutoNum type="arabicParenR"/>
            </a:pPr>
            <a:r>
              <a:rPr lang="en-US" sz="1100" dirty="0"/>
              <a:t>Blood flow</a:t>
            </a:r>
          </a:p>
          <a:p>
            <a:pPr lvl="0"/>
            <a:endParaRPr lang="en-US" sz="1100" dirty="0"/>
          </a:p>
          <a:p>
            <a:pPr lvl="2"/>
            <a:r>
              <a:rPr lang="en-US" sz="1100" b="1" dirty="0"/>
              <a:t>Quantity of data: </a:t>
            </a:r>
          </a:p>
          <a:p>
            <a:pPr lvl="2"/>
            <a:r>
              <a:rPr lang="en-US" sz="1100" dirty="0"/>
              <a:t>There is a lot of data, often with annotations and good quality.</a:t>
            </a:r>
          </a:p>
          <a:p>
            <a:pPr lvl="2"/>
            <a:r>
              <a:rPr lang="en-US" sz="1100" dirty="0"/>
              <a:t>However, it’s sometimes it’s hard to get to or takes some </a:t>
            </a:r>
            <a:r>
              <a:rPr lang="en-US" sz="1100" dirty="0" err="1"/>
              <a:t>curation</a:t>
            </a:r>
            <a:r>
              <a:rPr lang="en-US" sz="1100" dirty="0"/>
              <a:t>.</a:t>
            </a:r>
          </a:p>
          <a:p>
            <a:pPr lvl="2"/>
            <a:endParaRPr lang="en-US" sz="1100" dirty="0"/>
          </a:p>
          <a:p>
            <a:pPr lvl="2"/>
            <a:r>
              <a:rPr lang="en-US" sz="1100" b="1" dirty="0"/>
              <a:t>Quality of data: </a:t>
            </a:r>
          </a:p>
          <a:p>
            <a:pPr lvl="2"/>
            <a:r>
              <a:rPr lang="en-US" sz="1100" dirty="0"/>
              <a:t>Medical imaging is excellent. Machine vision turned a corner in 2012. </a:t>
            </a:r>
          </a:p>
          <a:p>
            <a:pPr lvl="2"/>
            <a:r>
              <a:rPr lang="en-US" sz="1100" dirty="0"/>
              <a:t>Visual data is a ripe area for analysis.</a:t>
            </a:r>
          </a:p>
          <a:p>
            <a:pPr lvl="2"/>
            <a:endParaRPr lang="en-US" sz="1100" dirty="0"/>
          </a:p>
          <a:p>
            <a:pPr lvl="2"/>
            <a:r>
              <a:rPr lang="en-US" sz="1100" b="1" dirty="0"/>
              <a:t>Machine Learning Techniques: </a:t>
            </a:r>
          </a:p>
          <a:p>
            <a:pPr lvl="2"/>
            <a:r>
              <a:rPr lang="en-US" sz="1100" dirty="0"/>
              <a:t>Deep learning models are practical and accessible. </a:t>
            </a:r>
          </a:p>
          <a:p>
            <a:pPr lvl="2"/>
            <a:r>
              <a:rPr lang="en-US" sz="1100" dirty="0"/>
              <a:t>Machines are now almost as good as humans at identifying objects.</a:t>
            </a:r>
          </a:p>
          <a:p>
            <a:endParaRPr lang="en-US" sz="1100" dirty="0"/>
          </a:p>
        </p:txBody>
      </p:sp>
      <p:sp>
        <p:nvSpPr>
          <p:cNvPr id="4" name="TextBox 3"/>
          <p:cNvSpPr txBox="1"/>
          <p:nvPr/>
        </p:nvSpPr>
        <p:spPr>
          <a:xfrm>
            <a:off x="788988" y="6561559"/>
            <a:ext cx="717631" cy="369332"/>
          </a:xfrm>
          <a:prstGeom prst="rect">
            <a:avLst/>
          </a:prstGeom>
          <a:solidFill>
            <a:srgbClr val="FFFF00"/>
          </a:solidFill>
          <a:ln w="19050">
            <a:solidFill>
              <a:schemeClr val="bg1">
                <a:lumMod val="65000"/>
              </a:schemeClr>
            </a:solidFill>
          </a:ln>
        </p:spPr>
        <p:txBody>
          <a:bodyPr wrap="square" rtlCol="0">
            <a:spAutoFit/>
          </a:bodyPr>
          <a:lstStyle/>
          <a:p>
            <a:pPr algn="ctr"/>
            <a:r>
              <a:rPr lang="en-US" b="1" dirty="0">
                <a:latin typeface="+mj-lt"/>
              </a:rPr>
              <a:t>B –</a:t>
            </a:r>
          </a:p>
        </p:txBody>
      </p:sp>
      <p:sp>
        <p:nvSpPr>
          <p:cNvPr id="5" name="TextBox 4"/>
          <p:cNvSpPr txBox="1"/>
          <p:nvPr/>
        </p:nvSpPr>
        <p:spPr>
          <a:xfrm>
            <a:off x="796713" y="7234920"/>
            <a:ext cx="717631" cy="369332"/>
          </a:xfrm>
          <a:prstGeom prst="rect">
            <a:avLst/>
          </a:prstGeom>
          <a:solidFill>
            <a:srgbClr val="92D050"/>
          </a:solidFill>
          <a:ln w="19050">
            <a:solidFill>
              <a:schemeClr val="bg1">
                <a:lumMod val="65000"/>
              </a:schemeClr>
            </a:solidFill>
          </a:ln>
        </p:spPr>
        <p:txBody>
          <a:bodyPr wrap="square" rtlCol="0">
            <a:spAutoFit/>
          </a:bodyPr>
          <a:lstStyle/>
          <a:p>
            <a:pPr algn="ctr"/>
            <a:r>
              <a:rPr lang="en-US" b="1" dirty="0">
                <a:latin typeface="+mj-lt"/>
              </a:rPr>
              <a:t>A</a:t>
            </a:r>
          </a:p>
        </p:txBody>
      </p:sp>
      <p:sp>
        <p:nvSpPr>
          <p:cNvPr id="6" name="TextBox 5"/>
          <p:cNvSpPr txBox="1"/>
          <p:nvPr/>
        </p:nvSpPr>
        <p:spPr>
          <a:xfrm>
            <a:off x="798651" y="7914068"/>
            <a:ext cx="717631" cy="369332"/>
          </a:xfrm>
          <a:prstGeom prst="rect">
            <a:avLst/>
          </a:prstGeom>
          <a:solidFill>
            <a:srgbClr val="92D050"/>
          </a:solidFill>
          <a:ln w="19050">
            <a:solidFill>
              <a:schemeClr val="bg1">
                <a:lumMod val="65000"/>
              </a:schemeClr>
            </a:solidFill>
          </a:ln>
        </p:spPr>
        <p:txBody>
          <a:bodyPr wrap="square" rtlCol="0">
            <a:spAutoFit/>
          </a:bodyPr>
          <a:lstStyle/>
          <a:p>
            <a:pPr algn="ctr"/>
            <a:r>
              <a:rPr lang="en-US" b="1" dirty="0">
                <a:latin typeface="+mj-lt"/>
              </a:rPr>
              <a:t>A</a:t>
            </a:r>
          </a:p>
        </p:txBody>
      </p:sp>
    </p:spTree>
    <p:extLst>
      <p:ext uri="{BB962C8B-B14F-4D97-AF65-F5344CB8AC3E}">
        <p14:creationId xmlns:p14="http://schemas.microsoft.com/office/powerpoint/2010/main" val="193789026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 y="338138"/>
            <a:ext cx="7126288" cy="4008437"/>
          </a:xfrm>
          <a:prstGeom prst="rect">
            <a:avLst/>
          </a:prstGeom>
          <a:ln>
            <a:noFill/>
          </a:ln>
        </p:spPr>
      </p:sp>
      <p:sp>
        <p:nvSpPr>
          <p:cNvPr id="3" name="Notes Placeholder 2"/>
          <p:cNvSpPr>
            <a:spLocks noGrp="1"/>
          </p:cNvSpPr>
          <p:nvPr>
            <p:ph type="body" idx="1"/>
          </p:nvPr>
        </p:nvSpPr>
        <p:spPr>
          <a:xfrm>
            <a:off x="546265" y="4960620"/>
            <a:ext cx="6187043" cy="3920490"/>
          </a:xfrm>
          <a:prstGeom prst="rect">
            <a:avLst/>
          </a:prstGeom>
          <a:solidFill>
            <a:schemeClr val="bg1"/>
          </a:solidFill>
        </p:spPr>
        <p:txBody>
          <a:bodyPr/>
          <a:lstStyle/>
          <a:p>
            <a:r>
              <a:rPr lang="en-US" sz="1100" b="1" dirty="0"/>
              <a:t>Scorecard 2 – Electronic Medical Records.</a:t>
            </a:r>
          </a:p>
          <a:p>
            <a:endParaRPr lang="en-US" sz="1100" b="1" dirty="0"/>
          </a:p>
          <a:p>
            <a:pPr lvl="2"/>
            <a:r>
              <a:rPr lang="en-US" sz="1100" b="1" dirty="0"/>
              <a:t>Quantity of data:</a:t>
            </a:r>
          </a:p>
          <a:p>
            <a:pPr lvl="2"/>
            <a:r>
              <a:rPr lang="en-US" sz="1100" dirty="0"/>
              <a:t>Quantity is high, often with annotations</a:t>
            </a:r>
          </a:p>
          <a:p>
            <a:pPr lvl="2"/>
            <a:endParaRPr lang="en-US" sz="1100" dirty="0"/>
          </a:p>
          <a:p>
            <a:pPr lvl="2"/>
            <a:r>
              <a:rPr lang="en-US" sz="1100" b="1" dirty="0"/>
              <a:t>Quality of data:</a:t>
            </a:r>
          </a:p>
          <a:p>
            <a:pPr lvl="2"/>
            <a:r>
              <a:rPr lang="en-US" sz="1100" dirty="0"/>
              <a:t>Quality, often low. It’s rich but noisy…text is unstructured, full of abbreviations, acronyms, inconsistent, ad hoc, full of errors. </a:t>
            </a:r>
            <a:r>
              <a:rPr lang="en-US" sz="1100" b="1" dirty="0"/>
              <a:t>The dataset is often challenging for current AI capabilities.</a:t>
            </a:r>
            <a:endParaRPr lang="en-US" sz="1100" dirty="0"/>
          </a:p>
          <a:p>
            <a:pPr lvl="2"/>
            <a:endParaRPr lang="en-US" sz="1100" dirty="0"/>
          </a:p>
          <a:p>
            <a:pPr lvl="2"/>
            <a:r>
              <a:rPr lang="en-US" sz="1100" b="1" dirty="0"/>
              <a:t>Machine Learning Techniques: </a:t>
            </a:r>
          </a:p>
          <a:p>
            <a:pPr marL="1085850" lvl="2" indent="-171450">
              <a:buFontTx/>
              <a:buChar char="-"/>
            </a:pPr>
            <a:r>
              <a:rPr lang="en-US" sz="1100" dirty="0"/>
              <a:t>Natural language processing (NLP)</a:t>
            </a:r>
          </a:p>
          <a:p>
            <a:pPr marL="1085850" lvl="2" indent="-171450">
              <a:buFontTx/>
              <a:buChar char="-"/>
            </a:pPr>
            <a:r>
              <a:rPr lang="en-US" sz="1100" dirty="0"/>
              <a:t>Topic models</a:t>
            </a:r>
          </a:p>
          <a:p>
            <a:pPr marL="1085850" lvl="2" indent="-171450">
              <a:buFontTx/>
              <a:buChar char="-"/>
            </a:pPr>
            <a:r>
              <a:rPr lang="en-US" sz="1100" dirty="0"/>
              <a:t>Neural Networks </a:t>
            </a:r>
          </a:p>
          <a:p>
            <a:pPr lvl="0"/>
            <a:endParaRPr lang="en-US" sz="1100" dirty="0"/>
          </a:p>
          <a:p>
            <a:pPr lvl="0"/>
            <a:r>
              <a:rPr lang="en-US" sz="1100" dirty="0"/>
              <a:t>Models work but success is very focal given the specificity of the domain – looking at AI solutions that are more general or broad, they do a pretty good job at very surface, mainstream type questions (weather, sports). So success is limited, and ML works well with mostly more structured problems. The amount of specificity and nuance associated with the</a:t>
            </a:r>
            <a:r>
              <a:rPr lang="en-US" sz="1100" baseline="0" dirty="0"/>
              <a:t> data and what it means can be difficult to extract at scale in a way that’s well-suited to machines.</a:t>
            </a:r>
            <a:endParaRPr lang="en-US" sz="1100" dirty="0"/>
          </a:p>
          <a:p>
            <a:endParaRPr lang="en-US" sz="1100" dirty="0"/>
          </a:p>
          <a:p>
            <a:endParaRPr lang="en-US" sz="1100" dirty="0"/>
          </a:p>
        </p:txBody>
      </p:sp>
      <p:sp>
        <p:nvSpPr>
          <p:cNvPr id="4" name="TextBox 3"/>
          <p:cNvSpPr txBox="1"/>
          <p:nvPr/>
        </p:nvSpPr>
        <p:spPr>
          <a:xfrm>
            <a:off x="798652" y="6728906"/>
            <a:ext cx="717631" cy="369332"/>
          </a:xfrm>
          <a:prstGeom prst="rect">
            <a:avLst/>
          </a:prstGeom>
          <a:solidFill>
            <a:srgbClr val="FFFF00"/>
          </a:solidFill>
          <a:ln w="19050">
            <a:solidFill>
              <a:schemeClr val="bg1">
                <a:lumMod val="65000"/>
              </a:schemeClr>
            </a:solidFill>
          </a:ln>
        </p:spPr>
        <p:txBody>
          <a:bodyPr wrap="square" rtlCol="0">
            <a:spAutoFit/>
          </a:bodyPr>
          <a:lstStyle/>
          <a:p>
            <a:pPr algn="ctr"/>
            <a:r>
              <a:rPr lang="en-US" b="1" dirty="0">
                <a:latin typeface="+mj-lt"/>
              </a:rPr>
              <a:t>B –</a:t>
            </a:r>
          </a:p>
        </p:txBody>
      </p:sp>
      <p:sp>
        <p:nvSpPr>
          <p:cNvPr id="5" name="TextBox 4"/>
          <p:cNvSpPr txBox="1"/>
          <p:nvPr/>
        </p:nvSpPr>
        <p:spPr>
          <a:xfrm>
            <a:off x="806377" y="5370560"/>
            <a:ext cx="717631" cy="369332"/>
          </a:xfrm>
          <a:prstGeom prst="rect">
            <a:avLst/>
          </a:prstGeom>
          <a:solidFill>
            <a:srgbClr val="92D050"/>
          </a:solidFill>
          <a:ln w="19050">
            <a:solidFill>
              <a:schemeClr val="bg1">
                <a:lumMod val="65000"/>
              </a:schemeClr>
            </a:solidFill>
          </a:ln>
        </p:spPr>
        <p:txBody>
          <a:bodyPr wrap="square" rtlCol="0">
            <a:spAutoFit/>
          </a:bodyPr>
          <a:lstStyle/>
          <a:p>
            <a:pPr algn="ctr"/>
            <a:r>
              <a:rPr lang="en-US" b="1" dirty="0">
                <a:latin typeface="+mj-lt"/>
              </a:rPr>
              <a:t>A</a:t>
            </a:r>
          </a:p>
        </p:txBody>
      </p:sp>
      <p:sp>
        <p:nvSpPr>
          <p:cNvPr id="6" name="TextBox 5"/>
          <p:cNvSpPr txBox="1"/>
          <p:nvPr/>
        </p:nvSpPr>
        <p:spPr>
          <a:xfrm>
            <a:off x="808315" y="5892228"/>
            <a:ext cx="717631" cy="369332"/>
          </a:xfrm>
          <a:prstGeom prst="rect">
            <a:avLst/>
          </a:prstGeom>
          <a:solidFill>
            <a:srgbClr val="FFC000"/>
          </a:solidFill>
          <a:ln w="19050">
            <a:solidFill>
              <a:schemeClr val="bg1">
                <a:lumMod val="65000"/>
              </a:schemeClr>
            </a:solidFill>
          </a:ln>
        </p:spPr>
        <p:txBody>
          <a:bodyPr wrap="square" rtlCol="0">
            <a:spAutoFit/>
          </a:bodyPr>
          <a:lstStyle/>
          <a:p>
            <a:pPr algn="ctr"/>
            <a:r>
              <a:rPr lang="en-US" b="1" dirty="0">
                <a:latin typeface="+mj-lt"/>
              </a:rPr>
              <a:t>C</a:t>
            </a:r>
          </a:p>
        </p:txBody>
      </p:sp>
    </p:spTree>
    <p:extLst>
      <p:ext uri="{BB962C8B-B14F-4D97-AF65-F5344CB8AC3E}">
        <p14:creationId xmlns:p14="http://schemas.microsoft.com/office/powerpoint/2010/main" val="193789026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5165223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00242184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solidFill>
            <a:schemeClr val="bg1"/>
          </a:solidFill>
        </p:spPr>
      </p:sp>
      <p:sp>
        <p:nvSpPr>
          <p:cNvPr id="3" name="Notes Placeholder 2"/>
          <p:cNvSpPr>
            <a:spLocks noGrp="1"/>
          </p:cNvSpPr>
          <p:nvPr>
            <p:ph type="body" idx="1"/>
          </p:nvPr>
        </p:nvSpPr>
        <p:spPr>
          <a:xfrm>
            <a:off x="546265" y="4560888"/>
            <a:ext cx="6163293" cy="4319587"/>
          </a:xfrm>
          <a:prstGeom prst="rect">
            <a:avLst/>
          </a:prstGeom>
          <a:solidFill>
            <a:schemeClr val="bg1"/>
          </a:solidFill>
        </p:spPr>
        <p:txBody>
          <a:bodyPr/>
          <a:lstStyle/>
          <a:p>
            <a:r>
              <a:rPr lang="en-US" sz="1100" i="1" dirty="0"/>
              <a:t>Source: </a:t>
            </a:r>
            <a:r>
              <a:rPr lang="en-US" sz="1100" i="1" dirty="0" err="1"/>
              <a:t>Ilya</a:t>
            </a:r>
            <a:r>
              <a:rPr lang="en-US" sz="1100" i="1" dirty="0"/>
              <a:t> </a:t>
            </a:r>
            <a:r>
              <a:rPr lang="en-US" sz="1100" i="1" dirty="0" err="1"/>
              <a:t>Gelfenbeyn</a:t>
            </a:r>
            <a:r>
              <a:rPr lang="en-US" sz="1100" i="1" dirty="0"/>
              <a:t>, Product Lead, Google</a:t>
            </a:r>
          </a:p>
          <a:p>
            <a:endParaRPr lang="en-US" sz="1100" i="1" dirty="0"/>
          </a:p>
          <a:p>
            <a:r>
              <a:rPr lang="en-US" sz="1100" dirty="0"/>
              <a:t>Brands increasingly interact with their customers with active engagement via social media, messaging apps and smart devices. The increase in smart devices and the shift in brand engagement is leading to rapid adoption and fast growth for conversational applications.</a:t>
            </a:r>
            <a:endParaRPr lang="en-US" sz="1100" i="1" dirty="0"/>
          </a:p>
        </p:txBody>
      </p:sp>
    </p:spTree>
    <p:extLst>
      <p:ext uri="{BB962C8B-B14F-4D97-AF65-F5344CB8AC3E}">
        <p14:creationId xmlns:p14="http://schemas.microsoft.com/office/powerpoint/2010/main" val="400242184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solidFill>
            <a:schemeClr val="bg1"/>
          </a:solidFill>
        </p:spPr>
      </p:sp>
      <p:sp>
        <p:nvSpPr>
          <p:cNvPr id="3" name="Notes Placeholder 2"/>
          <p:cNvSpPr>
            <a:spLocks noGrp="1"/>
          </p:cNvSpPr>
          <p:nvPr>
            <p:ph type="body" idx="1"/>
          </p:nvPr>
        </p:nvSpPr>
        <p:spPr>
          <a:xfrm>
            <a:off x="522514" y="4560888"/>
            <a:ext cx="6187044" cy="4319587"/>
          </a:xfrm>
          <a:prstGeom prst="rect">
            <a:avLst/>
          </a:prstGeom>
          <a:solidFill>
            <a:schemeClr val="bg1"/>
          </a:solidFill>
        </p:spPr>
        <p:txBody>
          <a:bodyPr/>
          <a:lstStyle/>
          <a:p>
            <a:r>
              <a:rPr lang="en-US" sz="1000" i="1" dirty="0"/>
              <a:t>Source: </a:t>
            </a:r>
            <a:r>
              <a:rPr lang="en-US" sz="1000" i="1" dirty="0" err="1"/>
              <a:t>Ilya</a:t>
            </a:r>
            <a:r>
              <a:rPr lang="en-US" sz="1000" i="1" dirty="0"/>
              <a:t> </a:t>
            </a:r>
            <a:r>
              <a:rPr lang="en-US" sz="1000" i="1" dirty="0" err="1"/>
              <a:t>Gelfenbeyn</a:t>
            </a:r>
            <a:r>
              <a:rPr lang="en-US" sz="1000" i="1" dirty="0"/>
              <a:t>, Product Lead, Google</a:t>
            </a:r>
          </a:p>
          <a:p>
            <a:endParaRPr lang="en-US" sz="1100" i="1" dirty="0"/>
          </a:p>
          <a:p>
            <a:r>
              <a:rPr lang="en-US" sz="1100" dirty="0"/>
              <a:t>Conversational experiences will be ubiquitous in the future, so it’s important to develop your strategy now. AI-powered </a:t>
            </a:r>
            <a:r>
              <a:rPr lang="en-US" sz="1100" dirty="0" err="1"/>
              <a:t>chatbots</a:t>
            </a:r>
            <a:r>
              <a:rPr lang="en-US" sz="1100" dirty="0"/>
              <a:t> can handle many simple customer service tasks, preventing customers from having to spend time on hold waiting for the call center, and frees up the capacity of the call center to focus its time on more valuable customer interactions – such as upselling or resolving more difficult inquiries. </a:t>
            </a:r>
          </a:p>
          <a:p>
            <a:endParaRPr lang="en-US" sz="1100" i="1" dirty="0"/>
          </a:p>
        </p:txBody>
      </p:sp>
    </p:spTree>
    <p:extLst>
      <p:ext uri="{BB962C8B-B14F-4D97-AF65-F5344CB8AC3E}">
        <p14:creationId xmlns:p14="http://schemas.microsoft.com/office/powerpoint/2010/main" val="40024218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498764" y="4456114"/>
            <a:ext cx="6305797" cy="4424362"/>
          </a:xfrm>
          <a:prstGeom prst="rect">
            <a:avLst/>
          </a:prstGeom>
          <a:solidFill>
            <a:schemeClr val="bg1"/>
          </a:solidFill>
        </p:spPr>
        <p:txBody>
          <a:bodyPr/>
          <a:lstStyle/>
          <a:p>
            <a:pPr lvl="1"/>
            <a:r>
              <a:rPr lang="en-US" sz="1000" i="1" dirty="0"/>
              <a:t>Pictured: 20X magnification of the somatosensory cortex of a mouse brain slice.</a:t>
            </a:r>
          </a:p>
          <a:p>
            <a:pPr lvl="1"/>
            <a:endParaRPr lang="en-US" sz="1100" dirty="0"/>
          </a:p>
          <a:p>
            <a:pPr lvl="1"/>
            <a:endParaRPr lang="en-US" sz="1100" dirty="0"/>
          </a:p>
          <a:p>
            <a:pPr lvl="1"/>
            <a:endParaRPr lang="en-US" sz="1100" dirty="0"/>
          </a:p>
          <a:p>
            <a:pPr lvl="1"/>
            <a:endParaRPr lang="en-US" sz="1100" dirty="0"/>
          </a:p>
          <a:p>
            <a:pPr lvl="1"/>
            <a:r>
              <a:rPr lang="en-US" sz="1100" b="1" dirty="0"/>
              <a:t>What are the characteristics of intelligence?</a:t>
            </a:r>
          </a:p>
          <a:p>
            <a:pPr lvl="1"/>
            <a:endParaRPr lang="en-US" sz="1100" dirty="0"/>
          </a:p>
          <a:p>
            <a:pPr lvl="1"/>
            <a:r>
              <a:rPr lang="en-US" sz="1100" dirty="0"/>
              <a:t>Beware deep metaphysical discussion. We are interested in practical application of machine intelligence. At present, the characteristics of our own intelligence which are able to be mimicked or improved upon are pretty straightforward, defined as:</a:t>
            </a:r>
          </a:p>
          <a:p>
            <a:pPr lvl="1"/>
            <a:endParaRPr lang="en-US" sz="1100" dirty="0"/>
          </a:p>
          <a:p>
            <a:pPr marL="1085850" lvl="2" indent="-171450">
              <a:buFont typeface="Arial" pitchFamily="34" charset="0"/>
              <a:buChar char="•"/>
            </a:pPr>
            <a:r>
              <a:rPr lang="en-US" sz="1100" b="1" dirty="0"/>
              <a:t>Ability to detect </a:t>
            </a:r>
          </a:p>
          <a:p>
            <a:pPr marL="1085850" lvl="2" indent="-171450">
              <a:buFont typeface="Arial" pitchFamily="34" charset="0"/>
              <a:buChar char="•"/>
            </a:pPr>
            <a:r>
              <a:rPr lang="en-US" sz="1100" b="1" dirty="0"/>
              <a:t>And act upon </a:t>
            </a:r>
          </a:p>
          <a:p>
            <a:pPr marL="1085850" lvl="2" indent="-171450">
              <a:buFont typeface="Arial" pitchFamily="34" charset="0"/>
              <a:buChar char="•"/>
            </a:pPr>
            <a:r>
              <a:rPr lang="en-US" sz="1100" b="1" dirty="0"/>
              <a:t>Patterns</a:t>
            </a:r>
          </a:p>
          <a:p>
            <a:pPr lvl="2"/>
            <a:endParaRPr lang="en-US" sz="1100" dirty="0"/>
          </a:p>
          <a:p>
            <a:pPr lvl="1"/>
            <a:r>
              <a:rPr lang="en-US" sz="1100" dirty="0"/>
              <a:t>ML is good at the detection, but needs to be given the values and goals that enable action.</a:t>
            </a:r>
          </a:p>
        </p:txBody>
      </p:sp>
    </p:spTree>
    <p:extLst>
      <p:ext uri="{BB962C8B-B14F-4D97-AF65-F5344CB8AC3E}">
        <p14:creationId xmlns:p14="http://schemas.microsoft.com/office/powerpoint/2010/main" val="58785857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p:spPr>
      </p:sp>
      <p:sp>
        <p:nvSpPr>
          <p:cNvPr id="3" name="Notes Placeholder 2"/>
          <p:cNvSpPr>
            <a:spLocks noGrp="1"/>
          </p:cNvSpPr>
          <p:nvPr>
            <p:ph type="body" idx="1"/>
          </p:nvPr>
        </p:nvSpPr>
        <p:spPr>
          <a:xfrm>
            <a:off x="617517" y="4560888"/>
            <a:ext cx="6127667" cy="4319587"/>
          </a:xfrm>
          <a:prstGeom prst="rect">
            <a:avLst/>
          </a:prstGeom>
          <a:solidFill>
            <a:schemeClr val="bg1"/>
          </a:solidFill>
        </p:spPr>
        <p:txBody>
          <a:bodyPr/>
          <a:lstStyle/>
          <a:p>
            <a:r>
              <a:rPr lang="en-US" sz="1000" i="1" dirty="0"/>
              <a:t>Michael </a:t>
            </a:r>
            <a:r>
              <a:rPr lang="en-US" sz="1000" i="1" dirty="0" err="1"/>
              <a:t>Facemire</a:t>
            </a:r>
            <a:r>
              <a:rPr lang="en-US" sz="1000" i="1" dirty="0"/>
              <a:t>, VP Principal Analyst, Forrester</a:t>
            </a:r>
          </a:p>
          <a:p>
            <a:endParaRPr lang="en-US" sz="1100" i="1" dirty="0"/>
          </a:p>
          <a:p>
            <a:r>
              <a:rPr lang="en-US" sz="1100" b="1" dirty="0"/>
              <a:t>What is Starbucks doing?</a:t>
            </a:r>
          </a:p>
          <a:p>
            <a:r>
              <a:rPr lang="en-US" sz="1100" b="0" i="0" kern="1200" dirty="0">
                <a:solidFill>
                  <a:schemeClr val="tx1"/>
                </a:solidFill>
                <a:effectLst/>
              </a:rPr>
              <a:t>Members of the rewards program and mobile app authorize Starbucks to gather a lot of info about their coffee-buying habits from their preferred drinks to what time of day they’re usually ordering. So, even when people visit a “new” Starbucks location, that store’s point-of-sale system is able to identify the customer through their smartphone and give the barista their preferred order. In addition, based on ordering preferences, the app will suggest new products (and treats) customers might be interested in trying. </a:t>
            </a:r>
            <a:r>
              <a:rPr lang="en-US" sz="1100" b="0" i="1" kern="1200" dirty="0">
                <a:solidFill>
                  <a:schemeClr val="tx1"/>
                </a:solidFill>
                <a:effectLst/>
              </a:rPr>
              <a:t>(Forbes)</a:t>
            </a:r>
            <a:endParaRPr lang="en-US" sz="1100" i="1" dirty="0"/>
          </a:p>
          <a:p>
            <a:endParaRPr lang="en-US" sz="1100" dirty="0"/>
          </a:p>
          <a:p>
            <a:r>
              <a:rPr lang="en-US" sz="1100" b="1" dirty="0"/>
              <a:t>The design process matters more than ever.</a:t>
            </a:r>
          </a:p>
          <a:p>
            <a:r>
              <a:rPr lang="en-US" sz="1100" dirty="0"/>
              <a:t>A common question is, “How do you build a </a:t>
            </a:r>
            <a:r>
              <a:rPr lang="en-US" sz="1100" dirty="0" err="1"/>
              <a:t>chatbot</a:t>
            </a:r>
            <a:r>
              <a:rPr lang="en-US" sz="1100" dirty="0"/>
              <a:t>?” The correct answer is, “why?” Sometimes the answer is, “It’s cool,” or “Somebody else has done it.” These aren’t really good reasons. But if they say, “It solves a cross-channel platform problem,” then they are in a much better starting place. </a:t>
            </a:r>
          </a:p>
          <a:p>
            <a:endParaRPr lang="en-US" sz="1100" dirty="0"/>
          </a:p>
          <a:p>
            <a:r>
              <a:rPr lang="en-US" sz="1100" dirty="0"/>
              <a:t>Design always matters! What does the brand look like, or better yet…what does it sound like to an end customer? When someone’s mom, son, or grandmother engages with your brand, will their side of the conversation reflect that your features are hitting the target of the experience your brand wants to deliver?</a:t>
            </a:r>
            <a:endParaRPr lang="en-US" sz="1100" i="1" dirty="0"/>
          </a:p>
        </p:txBody>
      </p:sp>
    </p:spTree>
    <p:extLst>
      <p:ext uri="{BB962C8B-B14F-4D97-AF65-F5344CB8AC3E}">
        <p14:creationId xmlns:p14="http://schemas.microsoft.com/office/powerpoint/2010/main" val="400242184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p:spPr>
      </p:sp>
      <p:sp>
        <p:nvSpPr>
          <p:cNvPr id="3" name="Notes Placeholder 2"/>
          <p:cNvSpPr>
            <a:spLocks noGrp="1"/>
          </p:cNvSpPr>
          <p:nvPr>
            <p:ph type="body" idx="1"/>
          </p:nvPr>
        </p:nvSpPr>
        <p:spPr>
          <a:xfrm>
            <a:off x="593766" y="4560888"/>
            <a:ext cx="6175169" cy="4319587"/>
          </a:xfrm>
          <a:prstGeom prst="rect">
            <a:avLst/>
          </a:prstGeom>
          <a:solidFill>
            <a:schemeClr val="bg1"/>
          </a:solidFill>
        </p:spPr>
        <p:txBody>
          <a:bodyPr/>
          <a:lstStyle/>
          <a:p>
            <a:r>
              <a:rPr lang="en-US" sz="1050" i="1" dirty="0"/>
              <a:t>Michael </a:t>
            </a:r>
            <a:r>
              <a:rPr lang="en-US" sz="1050" i="1" dirty="0" err="1"/>
              <a:t>Facemire</a:t>
            </a:r>
            <a:r>
              <a:rPr lang="en-US" sz="1050" i="1" dirty="0"/>
              <a:t>, VP Principal Analyst, Forrester</a:t>
            </a:r>
          </a:p>
          <a:p>
            <a:endParaRPr lang="en-US" sz="1100" dirty="0"/>
          </a:p>
          <a:p>
            <a:endParaRPr lang="en-US" sz="1100" dirty="0"/>
          </a:p>
          <a:p>
            <a:r>
              <a:rPr lang="en-US" sz="1100" b="1" dirty="0"/>
              <a:t>Remember to ask, “What is AI good for?”</a:t>
            </a:r>
          </a:p>
          <a:p>
            <a:endParaRPr lang="en-US" sz="1100" b="1" dirty="0"/>
          </a:p>
          <a:p>
            <a:r>
              <a:rPr lang="en-US" sz="1100" dirty="0"/>
              <a:t>Got a customer who wants to tie their e-commerce to a </a:t>
            </a:r>
            <a:r>
              <a:rPr lang="en-US" sz="1100" dirty="0" err="1"/>
              <a:t>chatbot</a:t>
            </a:r>
            <a:r>
              <a:rPr lang="en-US" sz="1100" dirty="0"/>
              <a:t>? Slow down! Customers should think about what success looks like. It should be: conversation. If you treat an AI agent like an answering machine, maybe it’s OK. Right now (2019) current data shows that with every exchange between the system and the person, the success rate goes down. </a:t>
            </a:r>
          </a:p>
          <a:p>
            <a:endParaRPr lang="en-US" sz="1100" dirty="0"/>
          </a:p>
          <a:p>
            <a:r>
              <a:rPr lang="en-US" sz="1100" dirty="0"/>
              <a:t>Intelligence should be applied to bond </a:t>
            </a:r>
            <a:r>
              <a:rPr lang="en-US" sz="1100" b="1" dirty="0"/>
              <a:t>channel experiences</a:t>
            </a:r>
            <a:r>
              <a:rPr lang="en-US" sz="1100" dirty="0"/>
              <a:t>. Humans behind the AI initiative should understand what people and customers want. It’s best to build very small pieces and talk to people, because otherwise risk is high what gets built isn’t what people want. Intent is the tie that binds.</a:t>
            </a:r>
          </a:p>
          <a:p>
            <a:endParaRPr lang="en-US" sz="1100" dirty="0"/>
          </a:p>
          <a:p>
            <a:r>
              <a:rPr lang="en-US" sz="1100" dirty="0"/>
              <a:t>Some folks want to just throw AI out there. Consider the horrible miss from Google’s image recognition system several years ago, in which their image recognition service returned the label “gorilla” when shown the faces of people of color.</a:t>
            </a:r>
            <a:endParaRPr lang="en-US" sz="1100" i="1" dirty="0"/>
          </a:p>
        </p:txBody>
      </p:sp>
    </p:spTree>
    <p:extLst>
      <p:ext uri="{BB962C8B-B14F-4D97-AF65-F5344CB8AC3E}">
        <p14:creationId xmlns:p14="http://schemas.microsoft.com/office/powerpoint/2010/main" val="400242184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p:spPr>
      </p:sp>
      <p:sp>
        <p:nvSpPr>
          <p:cNvPr id="3" name="Notes Placeholder 2"/>
          <p:cNvSpPr>
            <a:spLocks noGrp="1"/>
          </p:cNvSpPr>
          <p:nvPr>
            <p:ph type="body" idx="1"/>
          </p:nvPr>
        </p:nvSpPr>
        <p:spPr>
          <a:xfrm>
            <a:off x="593766" y="4560888"/>
            <a:ext cx="6115792" cy="4319587"/>
          </a:xfrm>
          <a:prstGeom prst="rect">
            <a:avLst/>
          </a:prstGeom>
          <a:solidFill>
            <a:schemeClr val="bg1"/>
          </a:solidFill>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i="1" dirty="0"/>
              <a:t>Source – Rob High, IBM Fellow, VP – CTO IBM Watson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i="1" dirty="0"/>
          </a:p>
          <a:p>
            <a:r>
              <a:rPr lang="en-US" sz="1100" dirty="0"/>
              <a:t>Starting with fundamentals, what we call AI is not about replicating the human mind. If you look through history at Turing, </a:t>
            </a:r>
            <a:r>
              <a:rPr lang="en-US" sz="1100" dirty="0" err="1"/>
              <a:t>Minksy</a:t>
            </a:r>
            <a:r>
              <a:rPr lang="en-US" sz="1100" dirty="0"/>
              <a:t>, Von Neumann, and others, there is a pattern of thinking about making computers behave as a human so we can get answers that we may seek at a human level. However, these guys were mathematicians and they thought of computing primarily in terms of mathematics. However, it is very hard when we think about all the subtleties and innuendo that go into our everyday experience to come up with some sort of a model that would accurately describe what we experience. </a:t>
            </a:r>
          </a:p>
          <a:p>
            <a:endParaRPr lang="en-US" sz="1100" dirty="0"/>
          </a:p>
          <a:p>
            <a:r>
              <a:rPr lang="en-US" sz="1100" dirty="0"/>
              <a:t>Context matters, and what we as humans are good at is taking in and forming an understanding of what another human speaker on stage is saying right now – a myriad little details, intentions, and context that inform our understanding of what is being said. </a:t>
            </a:r>
          </a:p>
          <a:p>
            <a:endParaRPr lang="en-US" sz="1100" dirty="0"/>
          </a:p>
          <a:p>
            <a:r>
              <a:rPr lang="en-US" sz="1100" dirty="0"/>
              <a:t>What we can do however, is gather enough knowledge and use of computation to help us understand things that we may not see or we may not understand. Thus, the IBM Watson team thinks of AI not as artificial intelligence, but augmented intelligence.</a:t>
            </a:r>
          </a:p>
          <a:p>
            <a:endParaRPr lang="en-US" sz="1100" dirty="0"/>
          </a:p>
          <a:p>
            <a:r>
              <a:rPr lang="en-US" sz="1100" dirty="0"/>
              <a:t>We aren’t very good at consuming and assimilating vast amounts of information, reading millions of pages, and discovering the relationships and insights in that much information. So what computing and AI allow us to do is amplify our own ability. Ever since tool making began in human history, the tools that have worked the best and lasted the longest have been about somehow amplifying our own strength, our own reach, our own human capabilities. AI is about expanding and amplifying our own mental abilities.</a:t>
            </a:r>
          </a:p>
        </p:txBody>
      </p:sp>
    </p:spTree>
    <p:extLst>
      <p:ext uri="{BB962C8B-B14F-4D97-AF65-F5344CB8AC3E}">
        <p14:creationId xmlns:p14="http://schemas.microsoft.com/office/powerpoint/2010/main" val="400242184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p:spPr>
      </p:sp>
      <p:sp>
        <p:nvSpPr>
          <p:cNvPr id="4" name="Notes Placeholder 2"/>
          <p:cNvSpPr txBox="1">
            <a:spLocks/>
          </p:cNvSpPr>
          <p:nvPr/>
        </p:nvSpPr>
        <p:spPr>
          <a:xfrm>
            <a:off x="0" y="0"/>
            <a:ext cx="7315200" cy="9080339"/>
          </a:xfrm>
          <a:prstGeom prst="rect">
            <a:avLst/>
          </a:prstGeom>
          <a:solidFill>
            <a:schemeClr val="bg1"/>
          </a:solidFill>
        </p:spPr>
        <p:txBody>
          <a:bodyPr/>
          <a:lst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a:lstStyle>
          <a:p>
            <a:endParaRPr lang="en-US" sz="1100" dirty="0"/>
          </a:p>
        </p:txBody>
      </p:sp>
      <p:sp>
        <p:nvSpPr>
          <p:cNvPr id="3" name="Notes Placeholder 2"/>
          <p:cNvSpPr>
            <a:spLocks noGrp="1"/>
          </p:cNvSpPr>
          <p:nvPr>
            <p:ph type="body" idx="1"/>
          </p:nvPr>
        </p:nvSpPr>
        <p:spPr>
          <a:xfrm>
            <a:off x="731838" y="422476"/>
            <a:ext cx="5851525" cy="8457999"/>
          </a:xfrm>
          <a:prstGeom prst="rect">
            <a:avLst/>
          </a:prstGeom>
          <a:solidFill>
            <a:schemeClr val="bg1"/>
          </a:solidFill>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i="1"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i="1" dirty="0"/>
          </a:p>
          <a:p>
            <a:r>
              <a:rPr lang="en-US" sz="1100" b="1" dirty="0"/>
              <a:t>Cognitive systems amplify human cognition. </a:t>
            </a:r>
          </a:p>
          <a:p>
            <a:endParaRPr lang="en-US" sz="1100" b="1" dirty="0"/>
          </a:p>
          <a:p>
            <a:r>
              <a:rPr lang="en-US" sz="1100" dirty="0"/>
              <a:t>IBM Watson is delivered as a set of APIs in the cloud</a:t>
            </a:r>
            <a:r>
              <a:rPr lang="en-US" sz="1100" i="1" dirty="0"/>
              <a:t>. (ibm.com/</a:t>
            </a:r>
            <a:r>
              <a:rPr lang="en-US" sz="1100" i="1" dirty="0" err="1"/>
              <a:t>bluemix</a:t>
            </a:r>
            <a:r>
              <a:rPr lang="en-US" sz="1100" i="1" dirty="0"/>
              <a:t>). </a:t>
            </a:r>
            <a:r>
              <a:rPr lang="en-US" sz="1100" dirty="0"/>
              <a:t>It is a product which is all about provide this amplification to third parties in a broad range and huge number of applications. They have boiled down the capability of Watson’s AI to these two higher reasoning skills: conversation and discovery. </a:t>
            </a:r>
          </a:p>
          <a:p>
            <a:endParaRPr lang="en-US" sz="1100" dirty="0"/>
          </a:p>
          <a:p>
            <a:r>
              <a:rPr lang="en-US" sz="1100" dirty="0"/>
              <a:t>The goal is to inspire and help understand how to think about problems in a different way, and ask questions we may not otherwise think about. If all we do is ask and answer the same question again and again, we won’t evolve, grow or make progress. So higher-order ways of reasoning should help us do these things. </a:t>
            </a:r>
          </a:p>
          <a:p>
            <a:endParaRPr lang="en-US" sz="1100" dirty="0"/>
          </a:p>
          <a:p>
            <a:endParaRPr lang="en-US" sz="1100" dirty="0"/>
          </a:p>
          <a:p>
            <a:r>
              <a:rPr lang="en-US" sz="1100" b="1" dirty="0"/>
              <a:t>Conversation – it should: </a:t>
            </a:r>
          </a:p>
          <a:p>
            <a:endParaRPr lang="en-US" sz="1100" b="1" dirty="0"/>
          </a:p>
          <a:p>
            <a:pPr marL="628650" lvl="1" indent="-171450">
              <a:buFont typeface="Arial" pitchFamily="34" charset="0"/>
              <a:buChar char="•"/>
            </a:pPr>
            <a:r>
              <a:rPr lang="en-US" sz="1100" dirty="0"/>
              <a:t>Engage the user</a:t>
            </a:r>
          </a:p>
          <a:p>
            <a:pPr marL="628650" lvl="1" indent="-171450">
              <a:buFont typeface="Arial" pitchFamily="34" charset="0"/>
              <a:buChar char="•"/>
            </a:pPr>
            <a:r>
              <a:rPr lang="en-US" sz="1100" dirty="0"/>
              <a:t>Focus on the user’s broader concern</a:t>
            </a:r>
          </a:p>
          <a:p>
            <a:pPr marL="628650" lvl="1" indent="-171450">
              <a:buFont typeface="Arial" pitchFamily="34" charset="0"/>
              <a:buChar char="•"/>
            </a:pPr>
            <a:r>
              <a:rPr lang="en-US" sz="1100" dirty="0"/>
              <a:t>Build on an idea</a:t>
            </a:r>
          </a:p>
          <a:p>
            <a:pPr marL="628650" lvl="1" indent="-171450">
              <a:buFont typeface="Arial" pitchFamily="34" charset="0"/>
              <a:buChar char="•"/>
            </a:pPr>
            <a:r>
              <a:rPr lang="en-US" sz="1100" dirty="0"/>
              <a:t>Leave the user inspired and satisfied</a:t>
            </a:r>
          </a:p>
          <a:p>
            <a:pPr marL="628650" lvl="1" indent="-171450">
              <a:buFont typeface="Arial" pitchFamily="34" charset="0"/>
              <a:buChar char="•"/>
            </a:pPr>
            <a:endParaRPr lang="en-US" sz="1100" dirty="0"/>
          </a:p>
          <a:p>
            <a:r>
              <a:rPr lang="en-US" sz="1100" dirty="0"/>
              <a:t>For the most part, right now, machine powered conversations really only focus on one term or one question. For instance, “What’s my account balance?” may be the immediate question you need an answer to, but there is a deeper intent there. You may be trying to figure out whether you can afford to buy something. You may be planning to save for some specific goal. Those are the types of deeper concerns that IBM wants to understand with Watson in order to help a user with the real concern or the real goal.    </a:t>
            </a:r>
          </a:p>
          <a:p>
            <a:endParaRPr lang="en-US" sz="1100" dirty="0"/>
          </a:p>
          <a:p>
            <a:r>
              <a:rPr lang="en-US" sz="1100" dirty="0"/>
              <a:t>Most of applied AI around ‘conversation’ are </a:t>
            </a:r>
            <a:r>
              <a:rPr lang="en-US" sz="1100" dirty="0" err="1"/>
              <a:t>chatbots</a:t>
            </a:r>
            <a:r>
              <a:rPr lang="en-US" sz="1100" dirty="0"/>
              <a:t>. Today’s “</a:t>
            </a:r>
            <a:r>
              <a:rPr lang="en-US" sz="1100" dirty="0" err="1"/>
              <a:t>chatbots</a:t>
            </a:r>
            <a:r>
              <a:rPr lang="en-US" sz="1100" dirty="0"/>
              <a:t>” are really not serving deeper needs like this. They also rely on typing, which you can’t do in a car, </a:t>
            </a:r>
            <a:r>
              <a:rPr lang="en-US" sz="1100" dirty="0" err="1"/>
              <a:t>Chatbots</a:t>
            </a:r>
            <a:r>
              <a:rPr lang="en-US" sz="1100" dirty="0"/>
              <a:t> have the highest level of successful interactions with only one exchange of interaction or question. At two exchanges, success as defined by user satisfaction drops precipitously, and by three interactions the measure of success is incredibly low. A full toolbox of language, speech, vision and empathy is really what’s needed for conversational interaction with a machine.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i="1" dirty="0"/>
          </a:p>
          <a:p>
            <a:endParaRPr lang="en-US" sz="1100" dirty="0"/>
          </a:p>
        </p:txBody>
      </p:sp>
    </p:spTree>
    <p:extLst>
      <p:ext uri="{BB962C8B-B14F-4D97-AF65-F5344CB8AC3E}">
        <p14:creationId xmlns:p14="http://schemas.microsoft.com/office/powerpoint/2010/main" val="400242184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5165223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p:spPr>
      </p:sp>
      <p:sp>
        <p:nvSpPr>
          <p:cNvPr id="3" name="Notes Placeholder 2"/>
          <p:cNvSpPr>
            <a:spLocks noGrp="1"/>
          </p:cNvSpPr>
          <p:nvPr>
            <p:ph type="body" idx="1"/>
          </p:nvPr>
        </p:nvSpPr>
        <p:spPr>
          <a:xfrm>
            <a:off x="593766" y="4621213"/>
            <a:ext cx="6139543" cy="4035899"/>
          </a:xfrm>
          <a:prstGeom prst="rect">
            <a:avLst/>
          </a:prstGeom>
          <a:solidFill>
            <a:schemeClr val="bg1"/>
          </a:solidFill>
        </p:spPr>
        <p:txBody>
          <a:bodyPr/>
          <a:lstStyle/>
          <a:p>
            <a:r>
              <a:rPr lang="en-US" sz="1100" dirty="0"/>
              <a:t>The buzzwords are in flux around augmented, hybrid or extended intelligence, but the core concepts are the same: let machines do what they do best (read 1b log lines) and let humans do what they do best (infer motives, goals, and adapt to new situations)</a:t>
            </a:r>
          </a:p>
        </p:txBody>
      </p:sp>
    </p:spTree>
    <p:extLst>
      <p:ext uri="{BB962C8B-B14F-4D97-AF65-F5344CB8AC3E}">
        <p14:creationId xmlns:p14="http://schemas.microsoft.com/office/powerpoint/2010/main" val="250007011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p:spPr>
      </p:sp>
      <p:sp>
        <p:nvSpPr>
          <p:cNvPr id="3" name="Notes Placeholder 2"/>
          <p:cNvSpPr>
            <a:spLocks noGrp="1"/>
          </p:cNvSpPr>
          <p:nvPr>
            <p:ph type="body" idx="1"/>
          </p:nvPr>
        </p:nvSpPr>
        <p:spPr>
          <a:xfrm>
            <a:off x="558140" y="4621213"/>
            <a:ext cx="6163294" cy="4227633"/>
          </a:xfrm>
          <a:prstGeom prst="rect">
            <a:avLst/>
          </a:prstGeom>
          <a:solidFill>
            <a:schemeClr val="bg1"/>
          </a:solidFill>
        </p:spPr>
        <p:txBody>
          <a:bodyPr/>
          <a:lstStyle/>
          <a:p>
            <a:pPr fontAlgn="base"/>
            <a:r>
              <a:rPr lang="en-US" sz="1100" b="1" dirty="0"/>
              <a:t>Evaluate your AI prerequisites to find security</a:t>
            </a:r>
            <a:r>
              <a:rPr lang="en-US" sz="1100" b="1" baseline="0" dirty="0"/>
              <a:t> improvement </a:t>
            </a:r>
            <a:r>
              <a:rPr lang="en-US" sz="1100" b="1" dirty="0"/>
              <a:t>opportunities </a:t>
            </a:r>
          </a:p>
          <a:p>
            <a:pPr fontAlgn="base"/>
            <a:endParaRPr lang="en-US" sz="1100" dirty="0"/>
          </a:p>
          <a:p>
            <a:pPr fontAlgn="base"/>
            <a:r>
              <a:rPr lang="en-US" sz="1100" dirty="0"/>
              <a:t>This isn’t just an exercise in applying advanced analytics</a:t>
            </a:r>
            <a:r>
              <a:rPr lang="en-US" sz="1100" baseline="0" dirty="0"/>
              <a:t> and AI to your security practices. It’s also an opportunity to use what we have already learned about AI in general to begin thinking about inter-domain use cases. Domains have specific considerations, but many AI capabilities transcend them. To wield AI effectively, one should find lessons</a:t>
            </a:r>
            <a:r>
              <a:rPr lang="en-US" sz="1100" dirty="0"/>
              <a:t> proven in one domain and look for novel ways to apply them to other domains.   </a:t>
            </a:r>
            <a:r>
              <a:rPr lang="en-US" sz="1100" baseline="0" dirty="0"/>
              <a:t> </a:t>
            </a:r>
          </a:p>
        </p:txBody>
      </p:sp>
    </p:spTree>
    <p:extLst>
      <p:ext uri="{BB962C8B-B14F-4D97-AF65-F5344CB8AC3E}">
        <p14:creationId xmlns:p14="http://schemas.microsoft.com/office/powerpoint/2010/main" val="155764982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p:spPr>
      </p:sp>
      <p:sp>
        <p:nvSpPr>
          <p:cNvPr id="4" name="Notes Placeholder 2"/>
          <p:cNvSpPr txBox="1">
            <a:spLocks/>
          </p:cNvSpPr>
          <p:nvPr/>
        </p:nvSpPr>
        <p:spPr>
          <a:xfrm>
            <a:off x="629392" y="4495801"/>
            <a:ext cx="6115792" cy="4419599"/>
          </a:xfrm>
          <a:prstGeom prst="rect">
            <a:avLst/>
          </a:prstGeom>
          <a:solidFill>
            <a:schemeClr val="bg1"/>
          </a:solidFill>
        </p:spPr>
        <p:txBody>
          <a:bodyPr/>
          <a:lst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a:lstStyle>
          <a:p>
            <a:r>
              <a:rPr lang="en-US" sz="1300" b="1" dirty="0">
                <a:solidFill>
                  <a:schemeClr val="bg1">
                    <a:lumMod val="50000"/>
                  </a:schemeClr>
                </a:solidFill>
              </a:rPr>
              <a:t>Please answer:</a:t>
            </a:r>
          </a:p>
          <a:p>
            <a:endParaRPr lang="en-US" sz="1100" b="1" dirty="0"/>
          </a:p>
          <a:p>
            <a:r>
              <a:rPr lang="en-US" sz="1100" b="1" dirty="0"/>
              <a:t>Where in IT operations is there already high automation?</a:t>
            </a:r>
          </a:p>
          <a:p>
            <a:pPr algn="ctr"/>
            <a:endParaRPr lang="en-US" sz="1100" dirty="0"/>
          </a:p>
          <a:p>
            <a:pPr algn="ctr"/>
            <a:r>
              <a:rPr lang="en-US" sz="1100" dirty="0"/>
              <a:t>_____________________________________________________________________________</a:t>
            </a:r>
          </a:p>
          <a:p>
            <a:pPr algn="ctr"/>
            <a:endParaRPr lang="en-US" sz="1100" dirty="0"/>
          </a:p>
          <a:p>
            <a:pPr algn="ctr"/>
            <a:r>
              <a:rPr lang="en-US" sz="1100" dirty="0"/>
              <a:t>_____________________________________________________________________________</a:t>
            </a:r>
          </a:p>
          <a:p>
            <a:pPr algn="ctr"/>
            <a:endParaRPr lang="en-US" sz="1100" dirty="0"/>
          </a:p>
          <a:p>
            <a:pPr algn="ctr"/>
            <a:r>
              <a:rPr lang="en-US" sz="1100" dirty="0"/>
              <a:t>_____________________________________________________________________________</a:t>
            </a:r>
          </a:p>
          <a:p>
            <a:pPr algn="ctr"/>
            <a:endParaRPr lang="en-US" sz="1100" dirty="0"/>
          </a:p>
          <a:p>
            <a:pPr algn="ctr"/>
            <a:r>
              <a:rPr lang="en-US" sz="1100" dirty="0"/>
              <a:t>_____________________________________________________________________________</a:t>
            </a:r>
          </a:p>
          <a:p>
            <a:pPr algn="ctr"/>
            <a:endParaRPr lang="en-US" sz="1100" dirty="0"/>
          </a:p>
          <a:p>
            <a:pPr algn="ctr"/>
            <a:endParaRPr lang="en-US" sz="1100" dirty="0"/>
          </a:p>
          <a:p>
            <a:pPr algn="ctr"/>
            <a:endParaRPr lang="en-US" sz="1100" b="1" dirty="0"/>
          </a:p>
          <a:p>
            <a:r>
              <a:rPr lang="en-US" sz="1100" b="1" dirty="0"/>
              <a:t>Where in a </a:t>
            </a:r>
            <a:r>
              <a:rPr lang="en-US" sz="1100" b="1" dirty="0" err="1"/>
              <a:t>DevOps</a:t>
            </a:r>
            <a:r>
              <a:rPr lang="en-US" sz="1100" b="1" dirty="0"/>
              <a:t>-style or CI/CD pipeline for application development or IT services is work already heavily automated? </a:t>
            </a:r>
          </a:p>
          <a:p>
            <a:pPr algn="ctr"/>
            <a:endParaRPr lang="en-US" sz="1100" dirty="0"/>
          </a:p>
          <a:p>
            <a:pPr algn="ctr"/>
            <a:r>
              <a:rPr lang="en-US" sz="1100" dirty="0"/>
              <a:t>_____________________________________________________________________________</a:t>
            </a:r>
          </a:p>
          <a:p>
            <a:pPr algn="ctr"/>
            <a:endParaRPr lang="en-US" sz="1100" dirty="0"/>
          </a:p>
          <a:p>
            <a:pPr algn="ctr"/>
            <a:r>
              <a:rPr lang="en-US" sz="1100" dirty="0"/>
              <a:t>_____________________________________________________________________________</a:t>
            </a:r>
          </a:p>
          <a:p>
            <a:pPr algn="ctr"/>
            <a:endParaRPr lang="en-US" sz="1100" dirty="0"/>
          </a:p>
          <a:p>
            <a:pPr algn="ctr"/>
            <a:r>
              <a:rPr lang="en-US" sz="1100" dirty="0"/>
              <a:t>_____________________________________________________________________________</a:t>
            </a:r>
          </a:p>
          <a:p>
            <a:pPr algn="ctr"/>
            <a:endParaRPr lang="en-US" sz="1100" dirty="0"/>
          </a:p>
          <a:p>
            <a:pPr algn="ctr"/>
            <a:r>
              <a:rPr lang="en-US" sz="1100" dirty="0"/>
              <a:t>_____________________________________________________________________________</a:t>
            </a:r>
          </a:p>
        </p:txBody>
      </p:sp>
    </p:spTree>
    <p:extLst>
      <p:ext uri="{BB962C8B-B14F-4D97-AF65-F5344CB8AC3E}">
        <p14:creationId xmlns:p14="http://schemas.microsoft.com/office/powerpoint/2010/main" val="155764982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p:spPr>
      </p:sp>
      <p:sp>
        <p:nvSpPr>
          <p:cNvPr id="4" name="Rectangle 3"/>
          <p:cNvSpPr/>
          <p:nvPr/>
        </p:nvSpPr>
        <p:spPr>
          <a:xfrm>
            <a:off x="0" y="0"/>
            <a:ext cx="7315200" cy="96012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Notes Placeholder 2"/>
          <p:cNvSpPr>
            <a:spLocks noGrp="1"/>
          </p:cNvSpPr>
          <p:nvPr>
            <p:ph type="body" idx="1"/>
          </p:nvPr>
        </p:nvSpPr>
        <p:spPr>
          <a:xfrm>
            <a:off x="731838" y="393539"/>
            <a:ext cx="5851525" cy="8831484"/>
          </a:xfrm>
          <a:prstGeom prst="rect">
            <a:avLst/>
          </a:prstGeom>
          <a:solidFill>
            <a:schemeClr val="bg1"/>
          </a:solidFill>
        </p:spPr>
        <p:txBody>
          <a:bodyPr/>
          <a:lstStyle/>
          <a:p>
            <a:pPr fontAlgn="base"/>
            <a:r>
              <a:rPr lang="en-US" sz="1100" b="1" dirty="0"/>
              <a:t>Where is high-volume, high noise-to-signal machine data being produced?</a:t>
            </a:r>
          </a:p>
          <a:p>
            <a:pPr algn="ctr" fontAlgn="base"/>
            <a:endParaRPr lang="en-US" sz="1100" dirty="0"/>
          </a:p>
          <a:p>
            <a:pPr algn="ctr" fontAlgn="base"/>
            <a:r>
              <a:rPr lang="en-US" sz="1100" dirty="0"/>
              <a:t>_____________________________________________________________________________</a:t>
            </a:r>
          </a:p>
          <a:p>
            <a:pPr algn="ctr" fontAlgn="base"/>
            <a:endParaRPr lang="en-US" sz="1100" dirty="0"/>
          </a:p>
          <a:p>
            <a:pPr algn="ctr" fontAlgn="base"/>
            <a:r>
              <a:rPr lang="en-US" sz="1100" dirty="0"/>
              <a:t>_____________________________________________________________________________</a:t>
            </a:r>
          </a:p>
          <a:p>
            <a:pPr algn="ctr" fontAlgn="base"/>
            <a:endParaRPr lang="en-US" sz="1100" dirty="0"/>
          </a:p>
          <a:p>
            <a:pPr algn="ctr" fontAlgn="base"/>
            <a:r>
              <a:rPr lang="en-US" sz="1100" dirty="0"/>
              <a:t>_____________________________________________________________________________</a:t>
            </a:r>
          </a:p>
          <a:p>
            <a:pPr algn="ctr" fontAlgn="base"/>
            <a:endParaRPr lang="en-US" sz="1100" dirty="0"/>
          </a:p>
          <a:p>
            <a:pPr algn="ctr" fontAlgn="base"/>
            <a:r>
              <a:rPr lang="en-US" sz="1100" dirty="0"/>
              <a:t>_____________________________________________________________________________</a:t>
            </a:r>
          </a:p>
          <a:p>
            <a:pPr algn="ctr" fontAlgn="base"/>
            <a:endParaRPr lang="en-US" sz="1100" dirty="0"/>
          </a:p>
          <a:p>
            <a:pPr algn="ctr" fontAlgn="base"/>
            <a:r>
              <a:rPr lang="en-US" sz="1100" dirty="0"/>
              <a:t>_____________________________________________________________________________</a:t>
            </a:r>
          </a:p>
          <a:p>
            <a:pPr algn="ctr" fontAlgn="base"/>
            <a:endParaRPr lang="en-US" sz="1100" dirty="0"/>
          </a:p>
          <a:p>
            <a:pPr algn="ctr" fontAlgn="base"/>
            <a:endParaRPr lang="en-US" sz="1100" dirty="0"/>
          </a:p>
          <a:p>
            <a:pPr algn="ctr" fontAlgn="base"/>
            <a:endParaRPr lang="en-US" sz="1100" b="1" dirty="0"/>
          </a:p>
          <a:p>
            <a:pPr fontAlgn="base"/>
            <a:r>
              <a:rPr lang="en-US" sz="1100" b="1" dirty="0"/>
              <a:t>What is the structure of that type of data?</a:t>
            </a:r>
          </a:p>
          <a:p>
            <a:pPr algn="ctr" fontAlgn="base"/>
            <a:endParaRPr lang="en-US" sz="1100" dirty="0"/>
          </a:p>
          <a:p>
            <a:pPr algn="ctr" fontAlgn="base"/>
            <a:r>
              <a:rPr lang="en-US" sz="1100" dirty="0"/>
              <a:t>_____________________________________________________________________________</a:t>
            </a:r>
          </a:p>
          <a:p>
            <a:pPr algn="ctr" fontAlgn="base"/>
            <a:endParaRPr lang="en-US" sz="1100" dirty="0"/>
          </a:p>
          <a:p>
            <a:pPr algn="ctr" fontAlgn="base"/>
            <a:r>
              <a:rPr lang="en-US" sz="1100" dirty="0"/>
              <a:t>_____________________________________________________________________________</a:t>
            </a:r>
          </a:p>
          <a:p>
            <a:pPr algn="ctr" fontAlgn="base"/>
            <a:endParaRPr lang="en-US" sz="1100" dirty="0"/>
          </a:p>
          <a:p>
            <a:pPr algn="ctr" fontAlgn="base"/>
            <a:r>
              <a:rPr lang="en-US" sz="1100" dirty="0"/>
              <a:t>_____________________________________________________________________________</a:t>
            </a:r>
          </a:p>
          <a:p>
            <a:pPr algn="ctr" fontAlgn="base"/>
            <a:endParaRPr lang="en-US" sz="1100" dirty="0"/>
          </a:p>
          <a:p>
            <a:pPr algn="ctr" fontAlgn="base"/>
            <a:r>
              <a:rPr lang="en-US" sz="1100" dirty="0"/>
              <a:t>_____________________________________________________________________________</a:t>
            </a:r>
          </a:p>
          <a:p>
            <a:pPr algn="ctr" fontAlgn="base"/>
            <a:endParaRPr lang="en-US" sz="1100" dirty="0"/>
          </a:p>
          <a:p>
            <a:pPr algn="ctr" fontAlgn="base"/>
            <a:r>
              <a:rPr lang="en-US" sz="1100" dirty="0"/>
              <a:t>_____________________________________________________________________________</a:t>
            </a:r>
          </a:p>
          <a:p>
            <a:pPr algn="ctr" fontAlgn="base"/>
            <a:endParaRPr lang="en-US" sz="1100" dirty="0"/>
          </a:p>
        </p:txBody>
      </p:sp>
    </p:spTree>
    <p:extLst>
      <p:ext uri="{BB962C8B-B14F-4D97-AF65-F5344CB8AC3E}">
        <p14:creationId xmlns:p14="http://schemas.microsoft.com/office/powerpoint/2010/main" val="155764982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p:spPr>
      </p:sp>
      <p:sp>
        <p:nvSpPr>
          <p:cNvPr id="3" name="Notes Placeholder 2"/>
          <p:cNvSpPr>
            <a:spLocks noGrp="1"/>
          </p:cNvSpPr>
          <p:nvPr>
            <p:ph type="body" idx="1"/>
          </p:nvPr>
        </p:nvSpPr>
        <p:spPr>
          <a:xfrm>
            <a:off x="510639" y="4635661"/>
            <a:ext cx="6282047" cy="4589362"/>
          </a:xfrm>
          <a:prstGeom prst="rect">
            <a:avLst/>
          </a:prstGeom>
          <a:solidFill>
            <a:schemeClr val="bg1"/>
          </a:solidFill>
        </p:spPr>
        <p:txBody>
          <a:bodyPr/>
          <a:lstStyle/>
          <a:p>
            <a:pPr fontAlgn="base"/>
            <a:r>
              <a:rPr lang="en-US" sz="1100" b="1" dirty="0"/>
              <a:t>Quantity of data</a:t>
            </a:r>
          </a:p>
          <a:p>
            <a:pPr algn="ctr" fontAlgn="base"/>
            <a:endParaRPr lang="en-US" sz="1100" dirty="0"/>
          </a:p>
          <a:p>
            <a:pPr algn="ctr" fontAlgn="base"/>
            <a:r>
              <a:rPr lang="en-US" sz="1100" dirty="0"/>
              <a:t>_____________________________________________________________________________</a:t>
            </a:r>
          </a:p>
          <a:p>
            <a:pPr algn="ctr" fontAlgn="base"/>
            <a:endParaRPr lang="en-US" sz="1100" dirty="0"/>
          </a:p>
          <a:p>
            <a:pPr algn="ctr" fontAlgn="base"/>
            <a:r>
              <a:rPr lang="en-US" sz="1100" dirty="0"/>
              <a:t>_____________________________________________________________________________</a:t>
            </a:r>
          </a:p>
          <a:p>
            <a:pPr algn="ctr" fontAlgn="base"/>
            <a:endParaRPr lang="en-US" sz="1100" dirty="0"/>
          </a:p>
          <a:p>
            <a:pPr algn="ctr" fontAlgn="base"/>
            <a:r>
              <a:rPr lang="en-US" sz="1100" dirty="0"/>
              <a:t>_____________________________________________________________________________</a:t>
            </a:r>
          </a:p>
          <a:p>
            <a:pPr algn="ctr" fontAlgn="base"/>
            <a:endParaRPr lang="en-US" sz="1100" dirty="0"/>
          </a:p>
          <a:p>
            <a:pPr algn="ctr" fontAlgn="base"/>
            <a:endParaRPr lang="en-US" sz="1100" b="1" dirty="0"/>
          </a:p>
          <a:p>
            <a:pPr fontAlgn="base"/>
            <a:r>
              <a:rPr lang="en-US" sz="1100" b="1" dirty="0"/>
              <a:t>Quality of data</a:t>
            </a:r>
          </a:p>
          <a:p>
            <a:pPr algn="ctr" fontAlgn="base"/>
            <a:endParaRPr lang="en-US" sz="1100" dirty="0"/>
          </a:p>
          <a:p>
            <a:pPr algn="ctr" fontAlgn="base"/>
            <a:r>
              <a:rPr lang="en-US" sz="1100" dirty="0"/>
              <a:t>_____________________________________________________________________________</a:t>
            </a:r>
          </a:p>
          <a:p>
            <a:pPr algn="ctr" fontAlgn="base"/>
            <a:endParaRPr lang="en-US" sz="1100" dirty="0"/>
          </a:p>
          <a:p>
            <a:pPr algn="ctr" fontAlgn="base"/>
            <a:r>
              <a:rPr lang="en-US" sz="1100" dirty="0"/>
              <a:t>_____________________________________________________________________________</a:t>
            </a:r>
          </a:p>
          <a:p>
            <a:pPr algn="ctr" fontAlgn="base"/>
            <a:endParaRPr lang="en-US" sz="1100" dirty="0"/>
          </a:p>
          <a:p>
            <a:pPr algn="ctr" fontAlgn="base"/>
            <a:r>
              <a:rPr lang="en-US" sz="1100" dirty="0"/>
              <a:t>_____________________________________________________________________________</a:t>
            </a:r>
          </a:p>
          <a:p>
            <a:pPr algn="ctr" fontAlgn="base"/>
            <a:endParaRPr lang="en-US" sz="1100" dirty="0"/>
          </a:p>
          <a:p>
            <a:pPr algn="ctr" fontAlgn="base"/>
            <a:endParaRPr lang="en-US" sz="1100" b="1" dirty="0"/>
          </a:p>
          <a:p>
            <a:pPr fontAlgn="base"/>
            <a:r>
              <a:rPr lang="en-US" sz="1100" b="1" dirty="0"/>
              <a:t>Machine learning models available</a:t>
            </a:r>
          </a:p>
          <a:p>
            <a:pPr algn="ctr" fontAlgn="base"/>
            <a:endParaRPr lang="en-US" sz="1100" dirty="0"/>
          </a:p>
          <a:p>
            <a:pPr algn="ctr" fontAlgn="base"/>
            <a:r>
              <a:rPr lang="en-US" sz="1100" dirty="0"/>
              <a:t>_____________________________________________________________________________</a:t>
            </a:r>
          </a:p>
          <a:p>
            <a:pPr algn="ctr" fontAlgn="base"/>
            <a:endParaRPr lang="en-US" sz="1100" dirty="0"/>
          </a:p>
          <a:p>
            <a:pPr algn="ctr" fontAlgn="base"/>
            <a:r>
              <a:rPr lang="en-US" sz="1100" dirty="0"/>
              <a:t>_____________________________________________________________________________</a:t>
            </a:r>
          </a:p>
          <a:p>
            <a:pPr algn="ctr" fontAlgn="base"/>
            <a:endParaRPr lang="en-US" sz="1100" dirty="0"/>
          </a:p>
          <a:p>
            <a:pPr algn="ctr" fontAlgn="base"/>
            <a:r>
              <a:rPr lang="en-US" sz="1100" dirty="0"/>
              <a:t>_____________________________________________________________________________</a:t>
            </a:r>
          </a:p>
        </p:txBody>
      </p:sp>
    </p:spTree>
    <p:extLst>
      <p:ext uri="{BB962C8B-B14F-4D97-AF65-F5344CB8AC3E}">
        <p14:creationId xmlns:p14="http://schemas.microsoft.com/office/powerpoint/2010/main" val="15576498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5165223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p:spPr>
      </p:sp>
      <p:sp>
        <p:nvSpPr>
          <p:cNvPr id="3" name="Notes Placeholder 2"/>
          <p:cNvSpPr>
            <a:spLocks noGrp="1"/>
          </p:cNvSpPr>
          <p:nvPr>
            <p:ph type="body" idx="1"/>
          </p:nvPr>
        </p:nvSpPr>
        <p:spPr>
          <a:xfrm>
            <a:off x="570016" y="4621213"/>
            <a:ext cx="6198919" cy="3976522"/>
          </a:xfrm>
          <a:prstGeom prst="rect">
            <a:avLst/>
          </a:prstGeom>
          <a:solidFill>
            <a:schemeClr val="bg1"/>
          </a:solidFill>
        </p:spPr>
        <p:txBody>
          <a:bodyPr/>
          <a:lstStyle/>
          <a:p>
            <a:r>
              <a:rPr lang="en-US" sz="1100" dirty="0" err="1"/>
              <a:t>Maltego</a:t>
            </a:r>
            <a:r>
              <a:rPr lang="en-US" sz="1100" dirty="0"/>
              <a:t> is an established player in the space, </a:t>
            </a:r>
            <a:r>
              <a:rPr lang="en-US" sz="1100" dirty="0" err="1"/>
              <a:t>Graphistry</a:t>
            </a:r>
            <a:r>
              <a:rPr lang="en-US" sz="1100" dirty="0"/>
              <a:t> is the new upstart, but both involve manual graph exploration. </a:t>
            </a:r>
          </a:p>
          <a:p>
            <a:endParaRPr lang="en-US" sz="1100" dirty="0"/>
          </a:p>
          <a:p>
            <a:r>
              <a:rPr lang="en-US" sz="1100" dirty="0"/>
              <a:t>There is a host of graph based data stores such as Neo4J, and a large less-well-known series of graph algorithms that may need specialized skills, but have large untapped potential.</a:t>
            </a:r>
          </a:p>
        </p:txBody>
      </p:sp>
    </p:spTree>
    <p:extLst>
      <p:ext uri="{BB962C8B-B14F-4D97-AF65-F5344CB8AC3E}">
        <p14:creationId xmlns:p14="http://schemas.microsoft.com/office/powerpoint/2010/main" val="83776242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p:spPr>
      </p:sp>
      <p:sp>
        <p:nvSpPr>
          <p:cNvPr id="3" name="Notes Placeholder 2"/>
          <p:cNvSpPr>
            <a:spLocks noGrp="1"/>
          </p:cNvSpPr>
          <p:nvPr>
            <p:ph type="body" idx="1"/>
          </p:nvPr>
        </p:nvSpPr>
        <p:spPr>
          <a:xfrm>
            <a:off x="558140" y="4621213"/>
            <a:ext cx="6175169" cy="3988397"/>
          </a:xfrm>
          <a:prstGeom prst="rect">
            <a:avLst/>
          </a:prstGeom>
          <a:solidFill>
            <a:schemeClr val="bg1"/>
          </a:solidFill>
        </p:spPr>
        <p:txBody>
          <a:bodyPr/>
          <a:lstStyle/>
          <a:p>
            <a:r>
              <a:rPr lang="en-US" sz="1100" b="1" dirty="0"/>
              <a:t>On tools: </a:t>
            </a:r>
          </a:p>
          <a:p>
            <a:endParaRPr lang="en-US" sz="1100" b="1" dirty="0"/>
          </a:p>
          <a:p>
            <a:r>
              <a:rPr lang="en-US" sz="1100" dirty="0"/>
              <a:t>You want to stay ahead of the curve. If you are automating the detection of vulnerabilities, there is a good chance your automation system is as good or better than (non-state) attackers.</a:t>
            </a:r>
          </a:p>
          <a:p>
            <a:endParaRPr lang="en-US" sz="1100" dirty="0"/>
          </a:p>
          <a:p>
            <a:r>
              <a:rPr lang="en-US" sz="1100" b="1" dirty="0"/>
              <a:t>On reverse engineering: </a:t>
            </a:r>
          </a:p>
          <a:p>
            <a:endParaRPr lang="en-US" sz="1100" b="1" dirty="0"/>
          </a:p>
          <a:p>
            <a:r>
              <a:rPr lang="en-US" sz="1100" dirty="0"/>
              <a:t>Don’t allow ungated access directly to the ML system. If attacker can give arbitrary input and receive direct output, reverse engineering is trivial </a:t>
            </a:r>
            <a:r>
              <a:rPr lang="en-US" sz="1100" dirty="0">
                <a:hlinkClick r:id="rId3"/>
              </a:rPr>
              <a:t>https://regmedia.co.uk/2016/09/30/sec16_paper_tramer.pdf</a:t>
            </a:r>
            <a:endParaRPr lang="en-US" sz="1100" dirty="0"/>
          </a:p>
          <a:p>
            <a:endParaRPr lang="en-US" sz="1100" dirty="0"/>
          </a:p>
          <a:p>
            <a:r>
              <a:rPr lang="en-US" sz="1100" dirty="0"/>
              <a:t>Adversarial input looked at next slide.</a:t>
            </a:r>
          </a:p>
        </p:txBody>
      </p:sp>
    </p:spTree>
    <p:extLst>
      <p:ext uri="{BB962C8B-B14F-4D97-AF65-F5344CB8AC3E}">
        <p14:creationId xmlns:p14="http://schemas.microsoft.com/office/powerpoint/2010/main" val="381153812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p:spPr>
      </p:sp>
      <p:sp>
        <p:nvSpPr>
          <p:cNvPr id="3" name="Notes Placeholder 2"/>
          <p:cNvSpPr>
            <a:spLocks noGrp="1"/>
          </p:cNvSpPr>
          <p:nvPr>
            <p:ph type="body" idx="1"/>
          </p:nvPr>
        </p:nvSpPr>
        <p:spPr>
          <a:xfrm>
            <a:off x="731838" y="4621213"/>
            <a:ext cx="5851525" cy="3779837"/>
          </a:xfrm>
          <a:prstGeom prst="rect">
            <a:avLst/>
          </a:prstGeom>
        </p:spPr>
        <p:txBody>
          <a:bodyPr/>
          <a:lstStyle/>
          <a:p>
            <a:r>
              <a:rPr lang="en-US" dirty="0"/>
              <a:t>From open AI blog: </a:t>
            </a:r>
            <a:r>
              <a:rPr lang="en-US" dirty="0">
                <a:hlinkClick r:id="rId3"/>
              </a:rPr>
              <a:t>https://openai.com/blog/adversarial-example-research/</a:t>
            </a:r>
            <a:endParaRPr lang="en-US" dirty="0"/>
          </a:p>
          <a:p>
            <a:endParaRPr lang="en-US" dirty="0"/>
          </a:p>
          <a:p>
            <a:endParaRPr lang="en-US" dirty="0"/>
          </a:p>
        </p:txBody>
      </p:sp>
    </p:spTree>
    <p:extLst>
      <p:ext uri="{BB962C8B-B14F-4D97-AF65-F5344CB8AC3E}">
        <p14:creationId xmlns:p14="http://schemas.microsoft.com/office/powerpoint/2010/main" val="27683672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p:spPr>
      </p:sp>
      <p:sp>
        <p:nvSpPr>
          <p:cNvPr id="3" name="Notes Placeholder 2"/>
          <p:cNvSpPr>
            <a:spLocks noGrp="1"/>
          </p:cNvSpPr>
          <p:nvPr>
            <p:ph type="body" idx="1"/>
          </p:nvPr>
        </p:nvSpPr>
        <p:spPr>
          <a:xfrm>
            <a:off x="731838" y="4621213"/>
            <a:ext cx="5851525" cy="3779837"/>
          </a:xfrm>
          <a:prstGeom prst="rect">
            <a:avLst/>
          </a:prstGeom>
        </p:spPr>
        <p:txBody>
          <a:bodyPr/>
          <a:lstStyle/>
          <a:p>
            <a:endParaRPr lang="en-US" dirty="0"/>
          </a:p>
        </p:txBody>
      </p:sp>
    </p:spTree>
    <p:extLst>
      <p:ext uri="{BB962C8B-B14F-4D97-AF65-F5344CB8AC3E}">
        <p14:creationId xmlns:p14="http://schemas.microsoft.com/office/powerpoint/2010/main" val="234411966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p:spPr>
      </p:sp>
      <p:sp>
        <p:nvSpPr>
          <p:cNvPr id="3" name="Notes Placeholder 2"/>
          <p:cNvSpPr>
            <a:spLocks noGrp="1"/>
          </p:cNvSpPr>
          <p:nvPr>
            <p:ph type="body" idx="1"/>
          </p:nvPr>
        </p:nvSpPr>
        <p:spPr>
          <a:xfrm>
            <a:off x="534390" y="4621213"/>
            <a:ext cx="6210794" cy="4035899"/>
          </a:xfrm>
          <a:prstGeom prst="rect">
            <a:avLst/>
          </a:prstGeom>
          <a:solidFill>
            <a:schemeClr val="bg1"/>
          </a:solidFill>
        </p:spPr>
        <p:txBody>
          <a:bodyPr/>
          <a:lstStyle/>
          <a:p>
            <a:r>
              <a:rPr lang="en-US" sz="1100" dirty="0"/>
              <a:t>The “prioritize, learn, reprioritize” flow can’t be a simple model, and requires fairly sophisticated data pipelines.</a:t>
            </a:r>
          </a:p>
        </p:txBody>
      </p:sp>
    </p:spTree>
    <p:extLst>
      <p:ext uri="{BB962C8B-B14F-4D97-AF65-F5344CB8AC3E}">
        <p14:creationId xmlns:p14="http://schemas.microsoft.com/office/powerpoint/2010/main" val="68216828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p:spPr>
      </p:sp>
      <p:sp>
        <p:nvSpPr>
          <p:cNvPr id="3" name="Notes Placeholder 2"/>
          <p:cNvSpPr>
            <a:spLocks noGrp="1"/>
          </p:cNvSpPr>
          <p:nvPr>
            <p:ph type="body" idx="1"/>
          </p:nvPr>
        </p:nvSpPr>
        <p:spPr>
          <a:xfrm>
            <a:off x="581891" y="4621213"/>
            <a:ext cx="6198919" cy="3976522"/>
          </a:xfrm>
          <a:prstGeom prst="rect">
            <a:avLst/>
          </a:prstGeom>
          <a:solidFill>
            <a:schemeClr val="bg1"/>
          </a:solidFill>
          <a:ln>
            <a:noFill/>
          </a:ln>
        </p:spPr>
        <p:txBody>
          <a:bodyPr/>
          <a:lstStyle/>
          <a:p>
            <a:r>
              <a:rPr lang="en-US" sz="1100" dirty="0"/>
              <a:t>“Generative models” ties back to Naïve Bayes type of ML discussed in the “Implementing Machine Learning” section.</a:t>
            </a:r>
          </a:p>
          <a:p>
            <a:endParaRPr lang="en-US" sz="1100" dirty="0"/>
          </a:p>
          <a:p>
            <a:r>
              <a:rPr lang="en-US" sz="1100" b="1" dirty="0"/>
              <a:t>Sandboxing: </a:t>
            </a:r>
            <a:r>
              <a:rPr lang="en-US" sz="1100" dirty="0"/>
              <a:t>Too small and your test case is too artificial, too loose and you risk damaging real systems.</a:t>
            </a:r>
          </a:p>
        </p:txBody>
      </p:sp>
    </p:spTree>
    <p:extLst>
      <p:ext uri="{BB962C8B-B14F-4D97-AF65-F5344CB8AC3E}">
        <p14:creationId xmlns:p14="http://schemas.microsoft.com/office/powerpoint/2010/main" val="115583610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p:spPr>
      </p:sp>
      <p:sp>
        <p:nvSpPr>
          <p:cNvPr id="3" name="Notes Placeholder 2"/>
          <p:cNvSpPr>
            <a:spLocks noGrp="1"/>
          </p:cNvSpPr>
          <p:nvPr>
            <p:ph type="body" idx="1"/>
          </p:nvPr>
        </p:nvSpPr>
        <p:spPr>
          <a:xfrm>
            <a:off x="605642" y="4621213"/>
            <a:ext cx="6103916" cy="3940896"/>
          </a:xfrm>
          <a:prstGeom prst="rect">
            <a:avLst/>
          </a:prstGeom>
          <a:solidFill>
            <a:schemeClr val="bg1"/>
          </a:solidFill>
        </p:spPr>
        <p:txBody>
          <a:bodyPr/>
          <a:lstStyle/>
          <a:p>
            <a:r>
              <a:rPr lang="en-US" sz="1100" dirty="0"/>
              <a:t>This quote is from </a:t>
            </a:r>
            <a:r>
              <a:rPr lang="en-US" sz="1100" b="0" i="1" kern="1200" dirty="0">
                <a:solidFill>
                  <a:schemeClr val="tx1"/>
                </a:solidFill>
                <a:effectLst/>
                <a:latin typeface="+mn-lt"/>
                <a:ea typeface="+mn-ea"/>
                <a:cs typeface="+mn-cs"/>
              </a:rPr>
              <a:t>The Military Engineer</a:t>
            </a:r>
            <a:r>
              <a:rPr lang="en-US" sz="1100" b="0" i="0" kern="1200" dirty="0">
                <a:solidFill>
                  <a:schemeClr val="tx1"/>
                </a:solidFill>
                <a:effectLst/>
                <a:latin typeface="+mn-lt"/>
                <a:ea typeface="+mn-ea"/>
                <a:cs typeface="+mn-cs"/>
              </a:rPr>
              <a:t>, “Some Notes on the World War,” one of the earliest examples of this idea.</a:t>
            </a:r>
          </a:p>
          <a:p>
            <a:r>
              <a:rPr lang="en-US" sz="1100" b="0" i="0" kern="1200" dirty="0">
                <a:solidFill>
                  <a:schemeClr val="tx1"/>
                </a:solidFill>
                <a:effectLst/>
                <a:latin typeface="+mn-lt"/>
                <a:ea typeface="+mn-ea"/>
                <a:cs typeface="+mn-cs"/>
              </a:rPr>
              <a:t> </a:t>
            </a:r>
            <a:endParaRPr lang="en-US" sz="1100" dirty="0"/>
          </a:p>
          <a:p>
            <a:r>
              <a:rPr lang="en-US" sz="1100" dirty="0"/>
              <a:t>The reality is, it’s a tough balance to get right. We want to learn from past mistakes, but the cybersecurity space is rapidly evolving. Archived data from 6 years ago might not be good training data. Conversely, this presents opportunities for AI to be a good tool, since the ability to adapt and evolve is fundamental to an AI application. We are not looking for a pattern of “learn and repeat,” but of “inspect and anticipate .”</a:t>
            </a:r>
          </a:p>
          <a:p>
            <a:endParaRPr lang="en-US" sz="1100" dirty="0"/>
          </a:p>
          <a:p>
            <a:endParaRPr lang="en-US" sz="1100" dirty="0"/>
          </a:p>
          <a:p>
            <a:r>
              <a:rPr lang="en-US" sz="1100" dirty="0"/>
              <a:t>For further reading: </a:t>
            </a:r>
            <a:r>
              <a:rPr lang="en-US" sz="1100" dirty="0">
                <a:hlinkClick r:id="rId3"/>
              </a:rPr>
              <a:t>https://www.barrypopik.com/index.php/new_york_city/entry/generals_always_fight_the_last_war</a:t>
            </a:r>
            <a:r>
              <a:rPr lang="en-US" sz="1100" dirty="0"/>
              <a:t> </a:t>
            </a:r>
          </a:p>
        </p:txBody>
      </p:sp>
    </p:spTree>
    <p:extLst>
      <p:ext uri="{BB962C8B-B14F-4D97-AF65-F5344CB8AC3E}">
        <p14:creationId xmlns:p14="http://schemas.microsoft.com/office/powerpoint/2010/main" val="70872554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p:spPr>
      </p:sp>
      <p:sp>
        <p:nvSpPr>
          <p:cNvPr id="3" name="Notes Placeholder 2"/>
          <p:cNvSpPr>
            <a:spLocks noGrp="1"/>
          </p:cNvSpPr>
          <p:nvPr>
            <p:ph type="body" idx="1"/>
          </p:nvPr>
        </p:nvSpPr>
        <p:spPr>
          <a:xfrm>
            <a:off x="731838" y="4621213"/>
            <a:ext cx="5851525" cy="3779837"/>
          </a:xfrm>
          <a:prstGeom prst="rect">
            <a:avLst/>
          </a:prstGeom>
        </p:spPr>
        <p:txBody>
          <a:bodyPr/>
          <a:lstStyle/>
          <a:p>
            <a:endParaRPr lang="en-US" dirty="0"/>
          </a:p>
        </p:txBody>
      </p:sp>
    </p:spTree>
    <p:extLst>
      <p:ext uri="{BB962C8B-B14F-4D97-AF65-F5344CB8AC3E}">
        <p14:creationId xmlns:p14="http://schemas.microsoft.com/office/powerpoint/2010/main" val="95064869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p:spPr>
      </p:sp>
      <p:sp>
        <p:nvSpPr>
          <p:cNvPr id="3" name="Notes Placeholder 2"/>
          <p:cNvSpPr>
            <a:spLocks noGrp="1"/>
          </p:cNvSpPr>
          <p:nvPr>
            <p:ph type="body" idx="1"/>
          </p:nvPr>
        </p:nvSpPr>
        <p:spPr>
          <a:xfrm>
            <a:off x="731838" y="4621213"/>
            <a:ext cx="5851525" cy="3779837"/>
          </a:xfrm>
          <a:prstGeom prst="rect">
            <a:avLst/>
          </a:prstGeom>
        </p:spPr>
        <p:txBody>
          <a:bodyPr/>
          <a:lstStyle/>
          <a:p>
            <a:endParaRPr lang="en-US" dirty="0"/>
          </a:p>
        </p:txBody>
      </p:sp>
    </p:spTree>
    <p:extLst>
      <p:ext uri="{BB962C8B-B14F-4D97-AF65-F5344CB8AC3E}">
        <p14:creationId xmlns:p14="http://schemas.microsoft.com/office/powerpoint/2010/main" val="389991256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p:spPr>
      </p:sp>
      <p:sp>
        <p:nvSpPr>
          <p:cNvPr id="3" name="Notes Placeholder 2"/>
          <p:cNvSpPr>
            <a:spLocks noGrp="1"/>
          </p:cNvSpPr>
          <p:nvPr>
            <p:ph type="body" idx="1"/>
          </p:nvPr>
        </p:nvSpPr>
        <p:spPr>
          <a:xfrm>
            <a:off x="731838" y="4621213"/>
            <a:ext cx="5851525" cy="3779837"/>
          </a:xfrm>
          <a:prstGeom prst="rect">
            <a:avLst/>
          </a:prstGeom>
        </p:spPr>
        <p:txBody>
          <a:bodyPr/>
          <a:lstStyle/>
          <a:p>
            <a:endParaRPr lang="en-US" dirty="0"/>
          </a:p>
        </p:txBody>
      </p:sp>
    </p:spTree>
    <p:extLst>
      <p:ext uri="{BB962C8B-B14F-4D97-AF65-F5344CB8AC3E}">
        <p14:creationId xmlns:p14="http://schemas.microsoft.com/office/powerpoint/2010/main" val="3019702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5165223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p:spPr>
      </p:sp>
      <p:sp>
        <p:nvSpPr>
          <p:cNvPr id="3" name="Notes Placeholder 2"/>
          <p:cNvSpPr>
            <a:spLocks noGrp="1"/>
          </p:cNvSpPr>
          <p:nvPr>
            <p:ph type="body" idx="1"/>
          </p:nvPr>
        </p:nvSpPr>
        <p:spPr>
          <a:xfrm>
            <a:off x="731838" y="4621213"/>
            <a:ext cx="5851525" cy="3779837"/>
          </a:xfrm>
          <a:prstGeom prst="rect">
            <a:avLst/>
          </a:prstGeom>
        </p:spPr>
        <p:txBody>
          <a:bodyPr/>
          <a:lstStyle/>
          <a:p>
            <a:endParaRPr lang="en-US" dirty="0"/>
          </a:p>
        </p:txBody>
      </p:sp>
    </p:spTree>
    <p:extLst>
      <p:ext uri="{BB962C8B-B14F-4D97-AF65-F5344CB8AC3E}">
        <p14:creationId xmlns:p14="http://schemas.microsoft.com/office/powerpoint/2010/main" val="3643308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p:spPr>
      </p:sp>
      <p:sp>
        <p:nvSpPr>
          <p:cNvPr id="3" name="Notes Placeholder 2"/>
          <p:cNvSpPr>
            <a:spLocks noGrp="1"/>
          </p:cNvSpPr>
          <p:nvPr>
            <p:ph type="body" idx="1"/>
          </p:nvPr>
        </p:nvSpPr>
        <p:spPr>
          <a:xfrm>
            <a:off x="731838" y="4621213"/>
            <a:ext cx="5851525" cy="3779837"/>
          </a:xfrm>
          <a:prstGeom prst="rect">
            <a:avLst/>
          </a:prstGeom>
        </p:spPr>
        <p:txBody>
          <a:bodyPr/>
          <a:lstStyle/>
          <a:p>
            <a:endParaRPr lang="en-US" dirty="0"/>
          </a:p>
        </p:txBody>
      </p:sp>
    </p:spTree>
    <p:extLst>
      <p:ext uri="{BB962C8B-B14F-4D97-AF65-F5344CB8AC3E}">
        <p14:creationId xmlns:p14="http://schemas.microsoft.com/office/powerpoint/2010/main" val="196413812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p:spPr>
      </p:sp>
      <p:sp>
        <p:nvSpPr>
          <p:cNvPr id="3" name="Notes Placeholder 2"/>
          <p:cNvSpPr>
            <a:spLocks noGrp="1"/>
          </p:cNvSpPr>
          <p:nvPr>
            <p:ph type="body" idx="1"/>
          </p:nvPr>
        </p:nvSpPr>
        <p:spPr>
          <a:xfrm>
            <a:off x="731838" y="4621213"/>
            <a:ext cx="5851525" cy="3779837"/>
          </a:xfrm>
          <a:prstGeom prst="rect">
            <a:avLst/>
          </a:prstGeom>
        </p:spPr>
        <p:txBody>
          <a:bodyPr/>
          <a:lstStyle/>
          <a:p>
            <a:endParaRPr lang="en-US" dirty="0"/>
          </a:p>
        </p:txBody>
      </p:sp>
    </p:spTree>
    <p:extLst>
      <p:ext uri="{BB962C8B-B14F-4D97-AF65-F5344CB8AC3E}">
        <p14:creationId xmlns:p14="http://schemas.microsoft.com/office/powerpoint/2010/main" val="324784139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dirty="0"/>
          </a:p>
        </p:txBody>
      </p:sp>
    </p:spTree>
    <p:extLst>
      <p:ext uri="{BB962C8B-B14F-4D97-AF65-F5344CB8AC3E}">
        <p14:creationId xmlns:p14="http://schemas.microsoft.com/office/powerpoint/2010/main" val="295165223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38138"/>
            <a:ext cx="7315200" cy="4114799"/>
          </a:xfrm>
          <a:prstGeom prst="rect">
            <a:avLst/>
          </a:prstGeom>
          <a:ln>
            <a:noFill/>
          </a:ln>
        </p:spPr>
      </p:sp>
      <p:sp>
        <p:nvSpPr>
          <p:cNvPr id="3" name="Notes Placeholder 2"/>
          <p:cNvSpPr>
            <a:spLocks noGrp="1"/>
          </p:cNvSpPr>
          <p:nvPr>
            <p:ph type="body" idx="1"/>
          </p:nvPr>
        </p:nvSpPr>
        <p:spPr>
          <a:xfrm>
            <a:off x="731520" y="4960620"/>
            <a:ext cx="5852160" cy="3920490"/>
          </a:xfrm>
          <a:prstGeom prst="rect">
            <a:avLst/>
          </a:prstGeom>
        </p:spPr>
        <p:txBody>
          <a:bodyPr/>
          <a:lstStyle/>
          <a:p>
            <a:endParaRPr lang="en-US" dirty="0"/>
          </a:p>
        </p:txBody>
      </p:sp>
    </p:spTree>
    <p:extLst>
      <p:ext uri="{BB962C8B-B14F-4D97-AF65-F5344CB8AC3E}">
        <p14:creationId xmlns:p14="http://schemas.microsoft.com/office/powerpoint/2010/main" val="193789026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486889" y="4560570"/>
            <a:ext cx="6282046" cy="4320540"/>
          </a:xfrm>
          <a:prstGeom prst="rect">
            <a:avLst/>
          </a:prstGeom>
          <a:solidFill>
            <a:schemeClr val="bg1"/>
          </a:solidFill>
        </p:spPr>
        <p:txBody>
          <a:bodyPr lIns="96661" tIns="48331" rIns="96661" bIns="48331"/>
          <a:lstStyle/>
          <a:p>
            <a:r>
              <a:rPr lang="en-US" b="1" dirty="0"/>
              <a:t>The roles in a successful analytics organization</a:t>
            </a:r>
          </a:p>
          <a:p>
            <a:endParaRPr lang="en-US" dirty="0"/>
          </a:p>
          <a:p>
            <a:r>
              <a:rPr lang="en-US" dirty="0"/>
              <a:t>We break down in to four categories the actors in the data driven organization. As is usual, different sources have different granularity, but these four provide a nice subdivision of skills one can expect to encounter. These are not jobs, but classifications of jobs. The goal is to provide an approach to the challenges of managing talent in a data driven organization.</a:t>
            </a:r>
            <a:endParaRPr lang="en-US" sz="1100" dirty="0"/>
          </a:p>
          <a:p>
            <a:endParaRPr lang="en-US" sz="1100" dirty="0"/>
          </a:p>
        </p:txBody>
      </p:sp>
    </p:spTree>
    <p:extLst>
      <p:ext uri="{BB962C8B-B14F-4D97-AF65-F5344CB8AC3E}">
        <p14:creationId xmlns:p14="http://schemas.microsoft.com/office/powerpoint/2010/main" val="264843695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558141" y="4560570"/>
            <a:ext cx="6210794" cy="4320540"/>
          </a:xfrm>
          <a:prstGeom prst="rect">
            <a:avLst/>
          </a:prstGeom>
          <a:solidFill>
            <a:schemeClr val="bg1"/>
          </a:solidFill>
        </p:spPr>
        <p:txBody>
          <a:bodyPr lIns="96661" tIns="48331" rIns="96661" bIns="48331"/>
          <a:lstStyle/>
          <a:p>
            <a:r>
              <a:rPr lang="en-US" sz="1100" b="1" baseline="0" dirty="0"/>
              <a:t>Data Champions</a:t>
            </a:r>
          </a:p>
          <a:p>
            <a:endParaRPr lang="en-US" sz="1100" baseline="0" dirty="0"/>
          </a:p>
          <a:p>
            <a:r>
              <a:rPr lang="en-US" sz="1100" baseline="0" dirty="0"/>
              <a:t>These are the characteristics of the champion in an organization. The champion faces in two directions </a:t>
            </a:r>
            <a:r>
              <a:rPr lang="mr-IN" sz="1100" baseline="0" dirty="0"/>
              <a:t>–</a:t>
            </a:r>
            <a:r>
              <a:rPr lang="en-US" sz="1100" baseline="0" dirty="0"/>
              <a:t> towards the stakeholder/customer and towards the analytics team. Champions advocate for analytics in the org AND use analytics in the org. It is not enough to simply talk about using data and analysis to make decisions. You have to put it into practice and give it the place of prominence. In other words, champions lead by example. </a:t>
            </a:r>
          </a:p>
          <a:p>
            <a:endParaRPr lang="en-US" sz="1100" baseline="0" dirty="0"/>
          </a:p>
          <a:p>
            <a:r>
              <a:rPr lang="en-US" sz="1100" b="1" baseline="0" dirty="0"/>
              <a:t>A few examples of the Champion Role</a:t>
            </a:r>
            <a:r>
              <a:rPr lang="mr-IN" sz="1100" b="1" baseline="0" dirty="0"/>
              <a:t>…</a:t>
            </a:r>
            <a:endParaRPr lang="en-US" sz="1100" b="1" baseline="0" dirty="0"/>
          </a:p>
          <a:p>
            <a:endParaRPr lang="en-US" sz="1100" baseline="0" dirty="0"/>
          </a:p>
          <a:p>
            <a:r>
              <a:rPr lang="en-US" sz="1100" baseline="0" dirty="0"/>
              <a:t>For example, this might be a person whose title or role is:  higher up in org, pushing people to be more data-driven. Leading the charge – CFO/CIO/CTO. Could be technical or non-technical person. Anyone with clout who can campaign for data-driven actions. </a:t>
            </a:r>
            <a:endParaRPr lang="en-US" sz="1100" dirty="0"/>
          </a:p>
          <a:p>
            <a:endParaRPr lang="en-US" sz="1100" dirty="0"/>
          </a:p>
        </p:txBody>
      </p:sp>
    </p:spTree>
    <p:extLst>
      <p:ext uri="{BB962C8B-B14F-4D97-AF65-F5344CB8AC3E}">
        <p14:creationId xmlns:p14="http://schemas.microsoft.com/office/powerpoint/2010/main" val="121501664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593765" y="4560570"/>
            <a:ext cx="6103917" cy="4320540"/>
          </a:xfrm>
          <a:prstGeom prst="rect">
            <a:avLst/>
          </a:prstGeom>
          <a:solidFill>
            <a:schemeClr val="bg1"/>
          </a:solidFill>
        </p:spPr>
        <p:txBody>
          <a:bodyPr lIns="96661" tIns="48331" rIns="96661" bIns="48331"/>
          <a:lstStyle/>
          <a:p>
            <a:r>
              <a:rPr lang="en-US" sz="1100" b="1" dirty="0"/>
              <a:t>Data Professionals</a:t>
            </a:r>
          </a:p>
          <a:p>
            <a:endParaRPr lang="en-US" sz="1100" dirty="0"/>
          </a:p>
          <a:p>
            <a:r>
              <a:rPr lang="en-US" sz="1100" dirty="0"/>
              <a:t>Professionals</a:t>
            </a:r>
            <a:r>
              <a:rPr lang="en-US" sz="1100" baseline="0" dirty="0"/>
              <a:t> are the people on the team who are performing advanced analytics. This category needs the support of the champions because what they do can be difficult to understand for people in the other categories - remember, literacy does not mean expertise. Especially when working to create new algorithms and models, success is not always imminent, or even guaranteed, so champions have to hold the line and advocate for the practice. </a:t>
            </a:r>
          </a:p>
          <a:p>
            <a:endParaRPr lang="en-US" sz="1100" baseline="0" dirty="0"/>
          </a:p>
          <a:p>
            <a:r>
              <a:rPr lang="en-US" sz="1100" baseline="0" dirty="0"/>
              <a:t>When planning for building the team, decision makers have to accommodate for the cost is takes to find the professionals as well. Since they often hold advanced degrees and have specialized expertise, they do not come cheap. However, their usefulness becomes apparent, especially when working towards a more predictive path in the organization.</a:t>
            </a:r>
          </a:p>
          <a:p>
            <a:endParaRPr lang="en-US" sz="1100" baseline="0" dirty="0"/>
          </a:p>
          <a:p>
            <a:r>
              <a:rPr lang="en-US" sz="1100" b="1" dirty="0"/>
              <a:t>A</a:t>
            </a:r>
            <a:r>
              <a:rPr lang="en-US" sz="1100" b="1" baseline="0" dirty="0"/>
              <a:t> few examples of the Professional role</a:t>
            </a:r>
            <a:r>
              <a:rPr lang="mr-IN" sz="1100" b="1" baseline="0" dirty="0"/>
              <a:t>…</a:t>
            </a:r>
            <a:endParaRPr lang="en-US" sz="1100" b="1" baseline="0" dirty="0"/>
          </a:p>
          <a:p>
            <a:endParaRPr lang="en-US" sz="1100" baseline="0" dirty="0"/>
          </a:p>
          <a:p>
            <a:r>
              <a:rPr lang="en-US" sz="1100" baseline="0" dirty="0"/>
              <a:t>Data architect, engineer, scientist, DBA expert, statisticians</a:t>
            </a:r>
            <a:endParaRPr lang="en-US" sz="1100" dirty="0"/>
          </a:p>
          <a:p>
            <a:endParaRPr lang="en-US" sz="1100" dirty="0"/>
          </a:p>
        </p:txBody>
      </p:sp>
    </p:spTree>
    <p:extLst>
      <p:ext uri="{BB962C8B-B14F-4D97-AF65-F5344CB8AC3E}">
        <p14:creationId xmlns:p14="http://schemas.microsoft.com/office/powerpoint/2010/main" val="272733989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3613" cy="4113212"/>
          </a:xfrm>
          <a:ln>
            <a:noFill/>
          </a:ln>
        </p:spPr>
      </p:sp>
      <p:sp>
        <p:nvSpPr>
          <p:cNvPr id="3" name="Notes Placeholder 2"/>
          <p:cNvSpPr>
            <a:spLocks noGrp="1"/>
          </p:cNvSpPr>
          <p:nvPr>
            <p:ph type="body" idx="1"/>
          </p:nvPr>
        </p:nvSpPr>
        <p:spPr>
          <a:xfrm>
            <a:off x="534391" y="4560570"/>
            <a:ext cx="6198918" cy="4320540"/>
          </a:xfrm>
          <a:prstGeom prst="rect">
            <a:avLst/>
          </a:prstGeom>
          <a:solidFill>
            <a:schemeClr val="bg1"/>
          </a:solidFill>
        </p:spPr>
        <p:txBody>
          <a:bodyPr lIns="96661" tIns="48331" rIns="96661" bIns="48331"/>
          <a:lstStyle/>
          <a:p>
            <a:r>
              <a:rPr lang="en-US" sz="1100" b="1" baseline="0" dirty="0"/>
              <a:t>Data semiprofessionals</a:t>
            </a:r>
          </a:p>
          <a:p>
            <a:endParaRPr lang="en-US" sz="1100" baseline="0" dirty="0"/>
          </a:p>
          <a:p>
            <a:r>
              <a:rPr lang="en-US" sz="1100" dirty="0"/>
              <a:t>Semiprofessional</a:t>
            </a:r>
            <a:r>
              <a:rPr lang="en-US" sz="1100" baseline="0" dirty="0"/>
              <a:t>s are people who </a:t>
            </a:r>
            <a:r>
              <a:rPr lang="en-US" sz="1100" baseline="0" dirty="0" err="1"/>
              <a:t>who</a:t>
            </a:r>
            <a:r>
              <a:rPr lang="en-US" sz="1100" baseline="0" dirty="0"/>
              <a:t> can apply </a:t>
            </a:r>
            <a:r>
              <a:rPr lang="en-US" sz="1100" dirty="0"/>
              <a:t>data</a:t>
            </a:r>
            <a:r>
              <a:rPr lang="en-US" sz="1100" baseline="0" dirty="0"/>
              <a:t> models to the business. These are people who have domain expertise, instead of theoretical expertise in computer science or statistics, and through the domain expertise, apply the models and analytical techniques to the business in which the org works. </a:t>
            </a:r>
          </a:p>
          <a:p>
            <a:endParaRPr lang="en-US" sz="1100" baseline="0" dirty="0"/>
          </a:p>
          <a:p>
            <a:r>
              <a:rPr lang="en-US" sz="1100" b="1" dirty="0"/>
              <a:t>A</a:t>
            </a:r>
            <a:r>
              <a:rPr lang="en-US" sz="1100" b="1" baseline="0" dirty="0"/>
              <a:t> few examples of the Semiprofessional role</a:t>
            </a:r>
            <a:r>
              <a:rPr lang="mr-IN" sz="1100" b="1" baseline="0" dirty="0"/>
              <a:t>…</a:t>
            </a:r>
            <a:endParaRPr lang="en-US" sz="1100" b="1" dirty="0"/>
          </a:p>
          <a:p>
            <a:endParaRPr lang="en-US" sz="1100" dirty="0"/>
          </a:p>
          <a:p>
            <a:r>
              <a:rPr lang="en-US" sz="1100" dirty="0"/>
              <a:t>Person</a:t>
            </a:r>
            <a:r>
              <a:rPr lang="en-US" sz="1100" baseline="0" dirty="0"/>
              <a:t> who is u</a:t>
            </a:r>
            <a:r>
              <a:rPr lang="en-US" sz="1100" dirty="0"/>
              <a:t>sing the results,</a:t>
            </a:r>
            <a:r>
              <a:rPr lang="en-US" sz="1100" baseline="0" dirty="0"/>
              <a:t> connecting the pipes by using tools, programming dashboards:  Data Analyst, Data Visualization Specialist, Business Analyst, Marketing Analyst</a:t>
            </a:r>
            <a:endParaRPr lang="en-US" sz="1100" dirty="0"/>
          </a:p>
        </p:txBody>
      </p:sp>
    </p:spTree>
    <p:extLst>
      <p:ext uri="{BB962C8B-B14F-4D97-AF65-F5344CB8AC3E}">
        <p14:creationId xmlns:p14="http://schemas.microsoft.com/office/powerpoint/2010/main" val="174689377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605641" y="4560570"/>
            <a:ext cx="6234545" cy="4320540"/>
          </a:xfrm>
          <a:prstGeom prst="rect">
            <a:avLst/>
          </a:prstGeom>
          <a:solidFill>
            <a:schemeClr val="bg1"/>
          </a:solidFill>
        </p:spPr>
        <p:txBody>
          <a:bodyPr lIns="96661" tIns="48331" rIns="96661" bIns="48331"/>
          <a:lstStyle/>
          <a:p>
            <a:r>
              <a:rPr lang="en-US" sz="1100" b="1" dirty="0"/>
              <a:t>Data Amateurs</a:t>
            </a:r>
          </a:p>
          <a:p>
            <a:endParaRPr lang="en-US" sz="1100" dirty="0"/>
          </a:p>
          <a:p>
            <a:r>
              <a:rPr lang="en-US" sz="1100" dirty="0"/>
              <a:t>The Amateur</a:t>
            </a:r>
            <a:r>
              <a:rPr lang="en-US" sz="1100" baseline="0" dirty="0"/>
              <a:t> is the ultimate</a:t>
            </a:r>
            <a:r>
              <a:rPr lang="en-US" sz="1100" dirty="0"/>
              <a:t> </a:t>
            </a:r>
            <a:r>
              <a:rPr lang="en-US" sz="1100" baseline="0" dirty="0"/>
              <a:t>consumer of </a:t>
            </a:r>
            <a:r>
              <a:rPr lang="en-US" sz="1100" dirty="0"/>
              <a:t>most </a:t>
            </a:r>
            <a:r>
              <a:rPr lang="en-US" sz="1100" baseline="0" dirty="0"/>
              <a:t>analytics</a:t>
            </a:r>
            <a:r>
              <a:rPr lang="en-US" sz="1100" dirty="0"/>
              <a:t> output</a:t>
            </a:r>
            <a:r>
              <a:rPr lang="en-US" sz="1100" baseline="0" dirty="0"/>
              <a:t>. This does mean that the person is amateur is all things, just that the level of expertise in analytics is as the user of the final product developed by the professional (new models and techniques) and the semiprofessional (building applications of the techniques to the business). This person is the person that loads data into the tools, steps through the predefined processes, and then makes reports with data, visuals, and job relevant insights for decision makers. Decision makers and leaders themselves can be data Amateurs, and</a:t>
            </a:r>
            <a:r>
              <a:rPr lang="en-US" sz="1100" dirty="0"/>
              <a:t> often are. That doesn’t mean they aren’t excellent leaders…especially if they recognize their need and dependence on the right analytics team who can inform their decisions and empower their leadership. For leaders to receive this benefit, they must in turn also build, empower, encourage and protect the team.</a:t>
            </a:r>
            <a:endParaRPr lang="en-US" sz="1100" baseline="0" dirty="0"/>
          </a:p>
          <a:p>
            <a:endParaRPr lang="en-US" sz="1100" baseline="0" dirty="0"/>
          </a:p>
          <a:p>
            <a:pPr defTabSz="966588">
              <a:defRPr/>
            </a:pPr>
            <a:r>
              <a:rPr lang="en-US" sz="1100" b="1" baseline="0" dirty="0"/>
              <a:t>A few examples of the Amateur role</a:t>
            </a:r>
            <a:r>
              <a:rPr lang="mr-IN" sz="1100" b="1" baseline="0" dirty="0"/>
              <a:t>…</a:t>
            </a:r>
            <a:endParaRPr lang="en-US" sz="1100" b="1" baseline="0" dirty="0"/>
          </a:p>
          <a:p>
            <a:pPr defTabSz="966588">
              <a:defRPr/>
            </a:pPr>
            <a:endParaRPr lang="en-US" sz="1100" baseline="0" dirty="0"/>
          </a:p>
          <a:p>
            <a:pPr lvl="1" defTabSz="966588">
              <a:defRPr/>
            </a:pPr>
            <a:r>
              <a:rPr lang="en-US" sz="1100" dirty="0"/>
              <a:t>Who in the organization c</a:t>
            </a:r>
            <a:r>
              <a:rPr lang="en-US" sz="1100" baseline="0" dirty="0"/>
              <a:t>onnects results and generate reports?</a:t>
            </a:r>
          </a:p>
          <a:p>
            <a:pPr lvl="2" defTabSz="966588">
              <a:defRPr/>
            </a:pPr>
            <a:endParaRPr lang="en-US" sz="1100" baseline="0" dirty="0"/>
          </a:p>
          <a:p>
            <a:pPr marL="1085850" lvl="2" indent="-171450" defTabSz="966588">
              <a:buFont typeface="Arial" pitchFamily="34" charset="0"/>
              <a:buChar char="•"/>
              <a:defRPr/>
            </a:pPr>
            <a:r>
              <a:rPr lang="en-US" sz="1100" baseline="0" dirty="0"/>
              <a:t>Marketing professionals</a:t>
            </a:r>
          </a:p>
          <a:p>
            <a:pPr marL="1085850" lvl="2" indent="-171450" defTabSz="966588">
              <a:buFont typeface="Arial" pitchFamily="34" charset="0"/>
              <a:buChar char="•"/>
              <a:defRPr/>
            </a:pPr>
            <a:r>
              <a:rPr lang="en-US" sz="1100" dirty="0"/>
              <a:t>S</a:t>
            </a:r>
            <a:r>
              <a:rPr lang="en-US" sz="1100" baseline="0" dirty="0"/>
              <a:t>ales professionals. </a:t>
            </a:r>
          </a:p>
          <a:p>
            <a:pPr marL="1085850" lvl="2" indent="-171450" defTabSz="966588">
              <a:buFont typeface="Arial" pitchFamily="34" charset="0"/>
              <a:buChar char="•"/>
              <a:defRPr/>
            </a:pPr>
            <a:r>
              <a:rPr lang="en-US" sz="1100" baseline="0" dirty="0"/>
              <a:t>“Champions without power”</a:t>
            </a:r>
          </a:p>
          <a:p>
            <a:pPr marL="1085850" lvl="2" indent="-171450" defTabSz="966588">
              <a:buFont typeface="Arial" pitchFamily="34" charset="0"/>
              <a:buChar char="•"/>
              <a:defRPr/>
            </a:pPr>
            <a:r>
              <a:rPr lang="en-US" sz="1100" dirty="0"/>
              <a:t>Those who</a:t>
            </a:r>
            <a:r>
              <a:rPr lang="en-US" sz="1100" baseline="0" dirty="0"/>
              <a:t> consume data but don’t know how it’s actually produced </a:t>
            </a:r>
          </a:p>
          <a:p>
            <a:pPr marL="1085850" lvl="2" indent="-171450" defTabSz="966588">
              <a:buFont typeface="Arial" pitchFamily="34" charset="0"/>
              <a:buChar char="•"/>
              <a:defRPr/>
            </a:pPr>
            <a:r>
              <a:rPr lang="en-US" sz="1100" baseline="0" dirty="0"/>
              <a:t>Inventory Manager</a:t>
            </a:r>
          </a:p>
          <a:p>
            <a:pPr marL="1085850" lvl="2" indent="-171450" defTabSz="966588">
              <a:buFont typeface="Arial" pitchFamily="34" charset="0"/>
              <a:buChar char="•"/>
              <a:defRPr/>
            </a:pPr>
            <a:r>
              <a:rPr lang="en-US" sz="1100" dirty="0"/>
              <a:t>C</a:t>
            </a:r>
            <a:r>
              <a:rPr lang="en-US" sz="1100" baseline="0" dirty="0"/>
              <a:t>all center employee</a:t>
            </a:r>
          </a:p>
          <a:p>
            <a:pPr marL="1085850" lvl="2" indent="-171450" defTabSz="966588">
              <a:buFont typeface="Arial" pitchFamily="34" charset="0"/>
              <a:buChar char="•"/>
              <a:defRPr/>
            </a:pPr>
            <a:r>
              <a:rPr lang="en-US" sz="1100" baseline="0" dirty="0"/>
              <a:t>Business Manager </a:t>
            </a:r>
            <a:endParaRPr lang="en-US" sz="1100" dirty="0"/>
          </a:p>
        </p:txBody>
      </p:sp>
    </p:spTree>
    <p:extLst>
      <p:ext uri="{BB962C8B-B14F-4D97-AF65-F5344CB8AC3E}">
        <p14:creationId xmlns:p14="http://schemas.microsoft.com/office/powerpoint/2010/main" val="1157111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dirty="0"/>
          </a:p>
        </p:txBody>
      </p:sp>
    </p:spTree>
    <p:extLst>
      <p:ext uri="{BB962C8B-B14F-4D97-AF65-F5344CB8AC3E}">
        <p14:creationId xmlns:p14="http://schemas.microsoft.com/office/powerpoint/2010/main" val="112979037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3613" cy="4113212"/>
          </a:xfrm>
          <a:ln>
            <a:noFill/>
          </a:ln>
        </p:spPr>
      </p:sp>
      <p:sp>
        <p:nvSpPr>
          <p:cNvPr id="3" name="Notes Placeholder 2"/>
          <p:cNvSpPr>
            <a:spLocks noGrp="1"/>
          </p:cNvSpPr>
          <p:nvPr>
            <p:ph type="body" idx="1"/>
          </p:nvPr>
        </p:nvSpPr>
        <p:spPr>
          <a:xfrm>
            <a:off x="617517" y="4560570"/>
            <a:ext cx="6103917" cy="4320540"/>
          </a:xfrm>
          <a:prstGeom prst="rect">
            <a:avLst/>
          </a:prstGeom>
          <a:solidFill>
            <a:schemeClr val="bg1"/>
          </a:solidFill>
        </p:spPr>
        <p:txBody>
          <a:bodyPr lIns="96661" tIns="48331" rIns="96661" bIns="48331"/>
          <a:lstStyle/>
          <a:p>
            <a:r>
              <a:rPr lang="en-US" sz="1000" i="1" dirty="0"/>
              <a:t>From Creating a Data Driven Organization by Carl Anderson, O’Reilly Media, 2015</a:t>
            </a:r>
          </a:p>
          <a:p>
            <a:endParaRPr lang="en-US" sz="1100" dirty="0"/>
          </a:p>
          <a:p>
            <a:r>
              <a:rPr lang="en-US" sz="1100" b="1" dirty="0"/>
              <a:t>Specific roles in an advanced analytics practice </a:t>
            </a:r>
          </a:p>
          <a:p>
            <a:endParaRPr lang="en-US" sz="1100" b="1" dirty="0"/>
          </a:p>
          <a:p>
            <a:r>
              <a:rPr lang="en-US" sz="1100" dirty="0"/>
              <a:t>This is a further subdivision of the data analysis enterprise as seen from a different source. Instead of the larger granularity of the previous slides where we provide a few sample roles in each, here we break the analysts into more specific roles. To provide some context, these are fall under the previous descriptors except for Champion. We will discuss some of the responsibilities of each of these roles in the organization, touching on some more technical details.</a:t>
            </a:r>
          </a:p>
        </p:txBody>
      </p:sp>
    </p:spTree>
    <p:extLst>
      <p:ext uri="{BB962C8B-B14F-4D97-AF65-F5344CB8AC3E}">
        <p14:creationId xmlns:p14="http://schemas.microsoft.com/office/powerpoint/2010/main" val="278859136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593766" y="4560570"/>
            <a:ext cx="6163294" cy="4320540"/>
          </a:xfrm>
          <a:prstGeom prst="rect">
            <a:avLst/>
          </a:prstGeom>
          <a:solidFill>
            <a:schemeClr val="bg1"/>
          </a:solidFill>
        </p:spPr>
        <p:txBody>
          <a:bodyPr lIns="96661" tIns="48331" rIns="96661" bIns="48331"/>
          <a:lstStyle/>
          <a:p>
            <a:r>
              <a:rPr lang="en-US" sz="1100" b="1" dirty="0"/>
              <a:t>Data engineers</a:t>
            </a:r>
          </a:p>
          <a:p>
            <a:endParaRPr lang="en-US" sz="1100" dirty="0"/>
          </a:p>
          <a:p>
            <a:r>
              <a:rPr lang="en-US" sz="1100" dirty="0"/>
              <a:t>The Data Engineer is someone who lives with the data day to day and provides the analysts with access to the data they require. Data for an organizational problem needs to be acquired then “wrangled” into the organization. While identification is a team effort, the technical skills of this role are catered to acquisition. The data engineer is strong on the database technologies and the computer science of Extract-Transform-Load (ETL) which will be discussed in detail in later sections. At this time, it is enough to understand that data is in the world in many forms, but the org needs it specific formats. The tools needed to transform and store the data in the correct form, in sufficient time, and with sufficient space is the responsibility of the data </a:t>
            </a:r>
            <a:r>
              <a:rPr lang="en-US" sz="1100" dirty="0" err="1"/>
              <a:t>eng.</a:t>
            </a:r>
            <a:r>
              <a:rPr lang="en-US" sz="1100" dirty="0"/>
              <a:t> The analysts and reporting specialists need data provided them in forms they can manage and this is also the area of the data </a:t>
            </a:r>
            <a:r>
              <a:rPr lang="en-US" sz="1100" dirty="0" err="1"/>
              <a:t>eng.</a:t>
            </a:r>
            <a:r>
              <a:rPr lang="en-US" sz="1100" dirty="0"/>
              <a:t> </a:t>
            </a:r>
          </a:p>
          <a:p>
            <a:endParaRPr lang="en-US" sz="1100" dirty="0"/>
          </a:p>
          <a:p>
            <a:r>
              <a:rPr lang="en-US" sz="1100" dirty="0"/>
              <a:t>To use a relational database example, a data </a:t>
            </a:r>
            <a:r>
              <a:rPr lang="en-US" sz="1100" dirty="0" err="1"/>
              <a:t>eng</a:t>
            </a:r>
            <a:r>
              <a:rPr lang="en-US" sz="1100" dirty="0"/>
              <a:t> imports data into the appropriate normalized form for optimal storage and querying. When another role requires some portion of the data, the data </a:t>
            </a:r>
            <a:r>
              <a:rPr lang="en-US" sz="1100" dirty="0" err="1"/>
              <a:t>eng</a:t>
            </a:r>
            <a:r>
              <a:rPr lang="en-US" sz="1100" dirty="0"/>
              <a:t> develops the proper access description (not to limit access in principle, but to protect data against corruption) then builds views of the data with SQL and informs the consumer of the names of said views and how to gain access. </a:t>
            </a:r>
          </a:p>
          <a:p>
            <a:endParaRPr lang="en-US" sz="1100" dirty="0"/>
          </a:p>
          <a:p>
            <a:r>
              <a:rPr lang="en-US" sz="1100" dirty="0"/>
              <a:t>There is more to this person’s role, but for understanding how a mature analytics team underpins success with AI, this is enough for now.</a:t>
            </a:r>
          </a:p>
          <a:p>
            <a:endParaRPr lang="en-US" sz="1100" dirty="0"/>
          </a:p>
          <a:p>
            <a:endParaRPr lang="en-US" sz="1100" dirty="0"/>
          </a:p>
        </p:txBody>
      </p:sp>
    </p:spTree>
    <p:extLst>
      <p:ext uri="{BB962C8B-B14F-4D97-AF65-F5344CB8AC3E}">
        <p14:creationId xmlns:p14="http://schemas.microsoft.com/office/powerpoint/2010/main" val="163646148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275" y="341313"/>
            <a:ext cx="7273925" cy="4092575"/>
          </a:xfrm>
          <a:ln>
            <a:noFill/>
          </a:ln>
        </p:spPr>
      </p:sp>
      <p:sp>
        <p:nvSpPr>
          <p:cNvPr id="3" name="Notes Placeholder 2"/>
          <p:cNvSpPr>
            <a:spLocks noGrp="1"/>
          </p:cNvSpPr>
          <p:nvPr>
            <p:ph type="body" idx="1"/>
          </p:nvPr>
        </p:nvSpPr>
        <p:spPr>
          <a:xfrm>
            <a:off x="534390" y="4560570"/>
            <a:ext cx="6175168" cy="4320540"/>
          </a:xfrm>
          <a:prstGeom prst="rect">
            <a:avLst/>
          </a:prstGeom>
          <a:solidFill>
            <a:schemeClr val="bg1"/>
          </a:solidFill>
        </p:spPr>
        <p:txBody>
          <a:bodyPr lIns="96661" tIns="48331" rIns="96661" bIns="48331"/>
          <a:lstStyle/>
          <a:p>
            <a:r>
              <a:rPr lang="en-US" sz="1100" b="1" dirty="0"/>
              <a:t>Business Analysts</a:t>
            </a:r>
          </a:p>
          <a:p>
            <a:endParaRPr lang="en-US" sz="1100" dirty="0"/>
          </a:p>
          <a:p>
            <a:r>
              <a:rPr lang="en-US" sz="1100" dirty="0"/>
              <a:t>The Business Analyst is a consumer of data. The role provides the connection between the specialty of business and the specialty of stats/comp science. Between data and analyses, the business analysts focuses on the business process. For instance, a specialist in Just-In-Time supply chain will use analytics to improve aspects of the JIT process to minimize the product inventory on hand during a 24 hour period, or work with raw material providers to lower the raw material inventories by improving material flow. </a:t>
            </a:r>
          </a:p>
          <a:p>
            <a:endParaRPr lang="en-US" sz="1100" dirty="0"/>
          </a:p>
          <a:p>
            <a:r>
              <a:rPr lang="en-US" sz="1100" dirty="0"/>
              <a:t>Each aspect of a given business has internal business processes with room for improvement and the business analyst is the domain expert that brings process and analysis together.</a:t>
            </a:r>
          </a:p>
          <a:p>
            <a:endParaRPr lang="en-US" sz="1100" dirty="0"/>
          </a:p>
          <a:p>
            <a:r>
              <a:rPr lang="en-US" sz="1100" dirty="0"/>
              <a:t>This person's role is to define the metric inventory for the organization and align to those goals.  They also work on data quality and process inefficiencies, which often increases their value to the organization and gives them greater purpose.</a:t>
            </a:r>
          </a:p>
          <a:p>
            <a:endParaRPr lang="en-US" sz="1100" dirty="0"/>
          </a:p>
          <a:p>
            <a:endParaRPr lang="en-US" sz="1100" dirty="0"/>
          </a:p>
        </p:txBody>
      </p:sp>
    </p:spTree>
    <p:extLst>
      <p:ext uri="{BB962C8B-B14F-4D97-AF65-F5344CB8AC3E}">
        <p14:creationId xmlns:p14="http://schemas.microsoft.com/office/powerpoint/2010/main" val="221865711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570016" y="4560570"/>
            <a:ext cx="6103916" cy="4320540"/>
          </a:xfrm>
          <a:prstGeom prst="rect">
            <a:avLst/>
          </a:prstGeom>
          <a:solidFill>
            <a:schemeClr val="bg1"/>
          </a:solidFill>
        </p:spPr>
        <p:txBody>
          <a:bodyPr lIns="96661" tIns="48331" rIns="96661" bIns="48331"/>
          <a:lstStyle/>
          <a:p>
            <a:r>
              <a:rPr lang="en-US" sz="1100" b="1" dirty="0"/>
              <a:t>Data Scientists</a:t>
            </a:r>
          </a:p>
          <a:p>
            <a:endParaRPr lang="en-US" sz="1100" dirty="0"/>
          </a:p>
          <a:p>
            <a:r>
              <a:rPr lang="en-US" sz="1100" dirty="0"/>
              <a:t>The Data Scientist is the Professional from the previous category discussion. This is the role that knows stats/math and computer science. In a lot of ways, when dealing with the high level data scientist, this is birthplace of machine learning and data mining algorithms. They are not the people who design the next-generation computer or the people who create mathematical theories, but combine the current tech and math to develop new ways of finding information from our data.</a:t>
            </a:r>
          </a:p>
          <a:p>
            <a:endParaRPr lang="en-US" sz="1100" dirty="0"/>
          </a:p>
          <a:p>
            <a:r>
              <a:rPr lang="en-US" sz="1100" dirty="0"/>
              <a:t>This is the person that build the models and get the Data Engineers/Architect to align their efforts to support the machine learning processes that they're going to put in place. </a:t>
            </a:r>
          </a:p>
          <a:p>
            <a:endParaRPr lang="en-US" sz="1100" dirty="0"/>
          </a:p>
          <a:p>
            <a:endParaRPr lang="en-US" sz="1100" dirty="0"/>
          </a:p>
          <a:p>
            <a:endParaRPr lang="en-US" sz="1100" dirty="0"/>
          </a:p>
        </p:txBody>
      </p:sp>
    </p:spTree>
    <p:extLst>
      <p:ext uri="{BB962C8B-B14F-4D97-AF65-F5344CB8AC3E}">
        <p14:creationId xmlns:p14="http://schemas.microsoft.com/office/powerpoint/2010/main" val="130469425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3613" cy="4113212"/>
          </a:xfrm>
          <a:ln>
            <a:noFill/>
          </a:ln>
        </p:spPr>
      </p:sp>
      <p:sp>
        <p:nvSpPr>
          <p:cNvPr id="3" name="Notes Placeholder 2"/>
          <p:cNvSpPr>
            <a:spLocks noGrp="1"/>
          </p:cNvSpPr>
          <p:nvPr>
            <p:ph type="body" idx="1"/>
          </p:nvPr>
        </p:nvSpPr>
        <p:spPr>
          <a:xfrm>
            <a:off x="617517" y="4560570"/>
            <a:ext cx="6151418" cy="4320540"/>
          </a:xfrm>
          <a:prstGeom prst="rect">
            <a:avLst/>
          </a:prstGeom>
          <a:solidFill>
            <a:schemeClr val="bg1"/>
          </a:solidFill>
        </p:spPr>
        <p:txBody>
          <a:bodyPr lIns="96661" tIns="48331" rIns="96661" bIns="48331"/>
          <a:lstStyle/>
          <a:p>
            <a:r>
              <a:rPr lang="en-US" sz="1100" b="1" dirty="0"/>
              <a:t>Statisticians</a:t>
            </a:r>
          </a:p>
          <a:p>
            <a:endParaRPr lang="en-US" sz="1100" b="1" dirty="0"/>
          </a:p>
          <a:p>
            <a:r>
              <a:rPr lang="en-US" sz="1100" dirty="0"/>
              <a:t>Another in the Professional category, the Statistician is the role that is developing the analytics needed. Now it is important to note that this does not mean creating new statistics, or writing papers on new mathematical theorems. Rather, it is the selection of methods in such a way as to build an analytics set. For a very simple example, the statistician determines that the mean, median, and standard deviation interpreted on a normal curve are the statistical elements that are relevant to the data available for the business problem. </a:t>
            </a:r>
          </a:p>
          <a:p>
            <a:endParaRPr lang="en-US" sz="1100" dirty="0"/>
          </a:p>
          <a:p>
            <a:r>
              <a:rPr lang="en-US" sz="1100" dirty="0"/>
              <a:t>A statistician is focusing on models and methods that help provide the spectrum of analysis – historical, descriptive, predictive, and inferential. It is no accident that government employs so many. Predictive models of health and economics (among many) set the forecasts of budgetary requirements for years.</a:t>
            </a:r>
          </a:p>
          <a:p>
            <a:endParaRPr lang="en-US" sz="1100" dirty="0"/>
          </a:p>
        </p:txBody>
      </p:sp>
    </p:spTree>
    <p:extLst>
      <p:ext uri="{BB962C8B-B14F-4D97-AF65-F5344CB8AC3E}">
        <p14:creationId xmlns:p14="http://schemas.microsoft.com/office/powerpoint/2010/main" val="285436526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3613" cy="4113212"/>
          </a:xfrm>
          <a:ln>
            <a:noFill/>
          </a:ln>
        </p:spPr>
      </p:sp>
      <p:sp>
        <p:nvSpPr>
          <p:cNvPr id="3" name="Notes Placeholder 2"/>
          <p:cNvSpPr>
            <a:spLocks noGrp="1"/>
          </p:cNvSpPr>
          <p:nvPr>
            <p:ph type="body" idx="1"/>
          </p:nvPr>
        </p:nvSpPr>
        <p:spPr>
          <a:xfrm>
            <a:off x="617517" y="4560570"/>
            <a:ext cx="6056415" cy="4320540"/>
          </a:xfrm>
          <a:prstGeom prst="rect">
            <a:avLst/>
          </a:prstGeom>
          <a:solidFill>
            <a:schemeClr val="bg1"/>
          </a:solidFill>
        </p:spPr>
        <p:txBody>
          <a:bodyPr lIns="96661" tIns="48331" rIns="96661" bIns="48331"/>
          <a:lstStyle/>
          <a:p>
            <a:r>
              <a:rPr lang="en-US" sz="1100" b="1" dirty="0"/>
              <a:t>Accountants and financial analysts</a:t>
            </a:r>
          </a:p>
          <a:p>
            <a:endParaRPr lang="en-US" sz="1100" dirty="0"/>
          </a:p>
          <a:p>
            <a:r>
              <a:rPr lang="en-US" sz="1100" dirty="0"/>
              <a:t>Accountants and Financial Analysts are in the Semiprofessional category as well. A financial analyst looks at the financial picture of a company (past present and future) in the context of market trends and business goals. Accountants look more at the day-to-day details of the finances. Both are proficient with “the numbers” of the business operations. Both can consume analytical tools. To be more precise, the statisticians and the data scientists  work to deliver models that may apply to the financial forecasting for the business. This set of roles can both test and (when/if proven) use the models when working to achieve the financial health desired for the business. </a:t>
            </a:r>
          </a:p>
          <a:p>
            <a:endParaRPr lang="en-US" sz="1100" dirty="0"/>
          </a:p>
        </p:txBody>
      </p:sp>
    </p:spTree>
    <p:extLst>
      <p:ext uri="{BB962C8B-B14F-4D97-AF65-F5344CB8AC3E}">
        <p14:creationId xmlns:p14="http://schemas.microsoft.com/office/powerpoint/2010/main" val="416092905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solidFill>
            <a:schemeClr val="bg1"/>
          </a:solidFill>
          <a:ln>
            <a:noFill/>
          </a:ln>
        </p:spPr>
      </p:sp>
      <p:sp>
        <p:nvSpPr>
          <p:cNvPr id="3" name="Notes Placeholder 2"/>
          <p:cNvSpPr>
            <a:spLocks noGrp="1"/>
          </p:cNvSpPr>
          <p:nvPr>
            <p:ph type="body" idx="1"/>
          </p:nvPr>
        </p:nvSpPr>
        <p:spPr>
          <a:xfrm>
            <a:off x="641268" y="4560570"/>
            <a:ext cx="6068290" cy="4320540"/>
          </a:xfrm>
          <a:prstGeom prst="rect">
            <a:avLst/>
          </a:prstGeom>
          <a:solidFill>
            <a:schemeClr val="bg1"/>
          </a:solidFill>
        </p:spPr>
        <p:txBody>
          <a:bodyPr lIns="96661" tIns="48331" rIns="96661" bIns="48331"/>
          <a:lstStyle/>
          <a:p>
            <a:r>
              <a:rPr lang="en-US" sz="1100" b="1" dirty="0"/>
              <a:t>Data Visualization Specialists</a:t>
            </a:r>
          </a:p>
          <a:p>
            <a:endParaRPr lang="en-US" sz="1100" dirty="0"/>
          </a:p>
          <a:p>
            <a:r>
              <a:rPr lang="en-US" sz="1100" dirty="0"/>
              <a:t>Data Visualization Specialists fall in to the category of amateur. But don’t let that lead you to believe they are new hires and without skills necessary to the enterprise. Lots of reporting is assumed to be a PDF with a few charts that are handed to relevant consumers of the information, but this is a subset. Proactive organizations use tools that attach to data in “real time” (caveat for data considerations that will be covered in more detail later) and can benefit from novel ways of viewing data. The art of reporting, so to speak, is making the data speak to the specific audience in the correct way. The question always being asked is “how do we make the argument and tell the story?” The days of synopsis with bar charts are fading. Today, the art of drawing one’s attention to the important conclusions from the data with the right style and chart is visualization. Connecting the art to the live data makes it interactive and immediate. These are important skills for this particular consumer of the analyses.</a:t>
            </a:r>
          </a:p>
          <a:p>
            <a:endParaRPr lang="en-US" sz="1100" dirty="0"/>
          </a:p>
        </p:txBody>
      </p:sp>
    </p:spTree>
    <p:extLst>
      <p:ext uri="{BB962C8B-B14F-4D97-AF65-F5344CB8AC3E}">
        <p14:creationId xmlns:p14="http://schemas.microsoft.com/office/powerpoint/2010/main" val="93762803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noFill/>
          <a:ln>
            <a:noFill/>
          </a:ln>
        </p:spPr>
      </p:sp>
    </p:spTree>
    <p:extLst>
      <p:ext uri="{BB962C8B-B14F-4D97-AF65-F5344CB8AC3E}">
        <p14:creationId xmlns:p14="http://schemas.microsoft.com/office/powerpoint/2010/main" val="278859136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38138"/>
            <a:ext cx="7315200" cy="4114799"/>
          </a:xfrm>
          <a:prstGeom prst="rect">
            <a:avLst/>
          </a:prstGeom>
          <a:ln>
            <a:noFill/>
          </a:ln>
        </p:spPr>
      </p:sp>
      <p:sp>
        <p:nvSpPr>
          <p:cNvPr id="3" name="Notes Placeholder 2"/>
          <p:cNvSpPr>
            <a:spLocks noGrp="1"/>
          </p:cNvSpPr>
          <p:nvPr>
            <p:ph type="body" idx="1"/>
          </p:nvPr>
        </p:nvSpPr>
        <p:spPr>
          <a:xfrm>
            <a:off x="731520" y="4960620"/>
            <a:ext cx="5852160" cy="3920490"/>
          </a:xfrm>
          <a:prstGeom prst="rect">
            <a:avLst/>
          </a:prstGeom>
        </p:spPr>
        <p:txBody>
          <a:bodyPr/>
          <a:lstStyle/>
          <a:p>
            <a:endParaRPr lang="en-US" dirty="0"/>
          </a:p>
        </p:txBody>
      </p:sp>
    </p:spTree>
    <p:extLst>
      <p:ext uri="{BB962C8B-B14F-4D97-AF65-F5344CB8AC3E}">
        <p14:creationId xmlns:p14="http://schemas.microsoft.com/office/powerpoint/2010/main" val="193789026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a:ln>
            <a:noFill/>
          </a:ln>
        </p:spPr>
      </p:sp>
      <p:sp>
        <p:nvSpPr>
          <p:cNvPr id="3" name="Notes Placeholder 2"/>
          <p:cNvSpPr>
            <a:spLocks noGrp="1"/>
          </p:cNvSpPr>
          <p:nvPr>
            <p:ph type="body" idx="1"/>
          </p:nvPr>
        </p:nvSpPr>
        <p:spPr>
          <a:xfrm>
            <a:off x="617517" y="4699000"/>
            <a:ext cx="6068291" cy="4182110"/>
          </a:xfrm>
          <a:prstGeom prst="rect">
            <a:avLst/>
          </a:prstGeom>
          <a:solidFill>
            <a:schemeClr val="bg1"/>
          </a:solidFill>
        </p:spPr>
        <p:txBody>
          <a:bodyPr lIns="96661" tIns="48331" rIns="96661" bIns="48331"/>
          <a:lstStyle/>
          <a:p>
            <a:r>
              <a:rPr lang="en-US" sz="1100" b="1" dirty="0"/>
              <a:t>Relational data</a:t>
            </a:r>
          </a:p>
          <a:p>
            <a:endParaRPr lang="en-US" sz="1100" dirty="0"/>
          </a:p>
          <a:p>
            <a:r>
              <a:rPr lang="en-US" sz="1100" dirty="0"/>
              <a:t>Starting from the databases, let’s break down a typical data ecosystem. The first we will cover is relational databases. They are used for structured data, even though one can dumped unstructured data into it by setting the least stringent restrictions possible, they excel when they are enforcing type and relationship constraints. The technology is meant to provide high flexibility in access to data with optimized memory. Most products, from Oracle to SQL Server, come with additional tools to help with ETL, performance analysis and recovery tools. These days most products also have community editions which are free to the user.</a:t>
            </a:r>
          </a:p>
          <a:p>
            <a:endParaRPr lang="en-US" sz="1100" dirty="0"/>
          </a:p>
        </p:txBody>
      </p:sp>
    </p:spTree>
    <p:extLst>
      <p:ext uri="{BB962C8B-B14F-4D97-AF65-F5344CB8AC3E}">
        <p14:creationId xmlns:p14="http://schemas.microsoft.com/office/powerpoint/2010/main" val="714316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581891" y="4621213"/>
            <a:ext cx="6139543" cy="4154652"/>
          </a:xfrm>
          <a:prstGeom prst="rect">
            <a:avLst/>
          </a:prstGeom>
          <a:solidFill>
            <a:schemeClr val="bg1"/>
          </a:solidFill>
        </p:spPr>
        <p:txBody>
          <a:bodyPr/>
          <a:lstStyle/>
          <a:p>
            <a:r>
              <a:rPr lang="en-US" sz="1000" i="1" dirty="0"/>
              <a:t>Source – acceleratingbiz.com/proof-point/future-artificial-intelligence/</a:t>
            </a:r>
          </a:p>
          <a:p>
            <a:endParaRPr lang="en-US" sz="1100" b="1" dirty="0"/>
          </a:p>
          <a:p>
            <a:r>
              <a:rPr lang="en-US" sz="1100" b="1" dirty="0"/>
              <a:t>Is AGI even possible?</a:t>
            </a:r>
          </a:p>
          <a:p>
            <a:endParaRPr lang="en-US" sz="1100" b="1" i="1" dirty="0"/>
          </a:p>
          <a:p>
            <a:r>
              <a:rPr lang="en-US" sz="1100" dirty="0"/>
              <a:t>This is an important question, but we won’t spend much time on AGI in this session beyond the current discussion, because there’s little practical application to be gained and AGI. Still, the trends in AI tie to potential developments in the future, and even if AGI is distant or not possible, it’s the possibilities between then and now that practical value.  </a:t>
            </a:r>
          </a:p>
          <a:p>
            <a:endParaRPr lang="en-US" sz="1100" dirty="0"/>
          </a:p>
          <a:p>
            <a:r>
              <a:rPr lang="en-US" sz="1100" dirty="0"/>
              <a:t>Kevin Hill, PhD, one of the contributors to this class, is one of those skeptics that thinks that maybe strong AGI isn’t really that possible. To be 10x as smart as a human, he says, “Might require more computation that is available in the universe.” Some good neuro studies show that humans are near the mathematically defined limit for information processing. The human brain runs on just 100 watts, whereas a single modern GPU takes 900 W, and 9 humans are way smarter than one GPU. Another big blocker to AGI is single-trial learning. Right now machines needs thousands of examples to learn from.</a:t>
            </a:r>
          </a:p>
          <a:p>
            <a:endParaRPr lang="en-US" sz="1100" dirty="0"/>
          </a:p>
          <a:p>
            <a:r>
              <a:rPr lang="en-US" sz="1100" dirty="0"/>
              <a:t>BUT in repeated contests small advantages snowball, and there are huge advantages to be gained in processing different TYPES of data than humans are optimized for. And many scientists and prominent leaders in the AI and technology community have concerns about the future of AI and what it might mean for humanity.</a:t>
            </a:r>
          </a:p>
        </p:txBody>
      </p:sp>
    </p:spTree>
    <p:extLst>
      <p:ext uri="{BB962C8B-B14F-4D97-AF65-F5344CB8AC3E}">
        <p14:creationId xmlns:p14="http://schemas.microsoft.com/office/powerpoint/2010/main" val="302357638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a:ln>
            <a:noFill/>
          </a:ln>
        </p:spPr>
      </p:sp>
      <p:sp>
        <p:nvSpPr>
          <p:cNvPr id="3" name="Notes Placeholder 2"/>
          <p:cNvSpPr>
            <a:spLocks noGrp="1"/>
          </p:cNvSpPr>
          <p:nvPr>
            <p:ph type="body" idx="1"/>
          </p:nvPr>
        </p:nvSpPr>
        <p:spPr>
          <a:xfrm>
            <a:off x="593766" y="4560570"/>
            <a:ext cx="6127668" cy="4320540"/>
          </a:xfrm>
          <a:prstGeom prst="rect">
            <a:avLst/>
          </a:prstGeom>
          <a:solidFill>
            <a:schemeClr val="bg1"/>
          </a:solidFill>
        </p:spPr>
        <p:txBody>
          <a:bodyPr lIns="96661" tIns="48331" rIns="96661" bIns="48331"/>
          <a:lstStyle/>
          <a:p>
            <a:r>
              <a:rPr lang="en-US" sz="1100" b="1" dirty="0" err="1"/>
              <a:t>NoSQL</a:t>
            </a:r>
            <a:endParaRPr lang="en-US" sz="1100" b="1" dirty="0"/>
          </a:p>
          <a:p>
            <a:endParaRPr lang="en-US" sz="1100" dirty="0"/>
          </a:p>
          <a:p>
            <a:r>
              <a:rPr lang="en-US" sz="1100" dirty="0"/>
              <a:t>NoSQL databases are databases refer to “not only SQL” and generally mean non relational databases. These are databases which usually use unstructured data and provide simpler scalability in clusters. Often, consistency is compromised in order to have availability in clusters. What this means in a practical sense is that, when clustered, speed of writing data may dictate that some nodes do not get notified of new data until much later than the actual write on the original node. Therefore queries may not reflect the “up to the minute” data. These are not necessarily problems, just considerations for selecting the right tool for the job. </a:t>
            </a:r>
          </a:p>
          <a:p>
            <a:endParaRPr lang="en-US" sz="1100" dirty="0"/>
          </a:p>
          <a:p>
            <a:pPr defTabSz="966588">
              <a:defRPr/>
            </a:pPr>
            <a:r>
              <a:rPr lang="en-US" sz="1100" baseline="0" dirty="0"/>
              <a:t>A</a:t>
            </a:r>
            <a:r>
              <a:rPr lang="en-US" sz="1100" dirty="0"/>
              <a:t>lways</a:t>
            </a:r>
            <a:r>
              <a:rPr lang="en-US" sz="1100" baseline="0" dirty="0"/>
              <a:t> identify </a:t>
            </a:r>
            <a:r>
              <a:rPr lang="en-US" sz="1100" dirty="0"/>
              <a:t>the business need.</a:t>
            </a:r>
            <a:r>
              <a:rPr lang="en-US" sz="1100" baseline="0" dirty="0"/>
              <a:t> </a:t>
            </a:r>
            <a:r>
              <a:rPr lang="en-US" sz="1100" dirty="0"/>
              <a:t>This is key for structures that have lots of empty data or redundant.</a:t>
            </a:r>
            <a:r>
              <a:rPr lang="en-US" sz="1100" baseline="0" dirty="0"/>
              <a:t> </a:t>
            </a:r>
            <a:endParaRPr lang="en-US" sz="1100" dirty="0"/>
          </a:p>
        </p:txBody>
      </p:sp>
    </p:spTree>
    <p:extLst>
      <p:ext uri="{BB962C8B-B14F-4D97-AF65-F5344CB8AC3E}">
        <p14:creationId xmlns:p14="http://schemas.microsoft.com/office/powerpoint/2010/main" val="183216884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a:ln>
            <a:noFill/>
          </a:ln>
        </p:spPr>
      </p:sp>
      <p:sp>
        <p:nvSpPr>
          <p:cNvPr id="3" name="Notes Placeholder 2"/>
          <p:cNvSpPr>
            <a:spLocks noGrp="1"/>
          </p:cNvSpPr>
          <p:nvPr>
            <p:ph type="body" idx="1"/>
          </p:nvPr>
        </p:nvSpPr>
        <p:spPr>
          <a:xfrm>
            <a:off x="617517" y="4699000"/>
            <a:ext cx="6092041" cy="4182110"/>
          </a:xfrm>
          <a:prstGeom prst="rect">
            <a:avLst/>
          </a:prstGeom>
          <a:solidFill>
            <a:schemeClr val="bg1"/>
          </a:solidFill>
        </p:spPr>
        <p:txBody>
          <a:bodyPr lIns="96661" tIns="48331" rIns="96661" bIns="48331"/>
          <a:lstStyle/>
          <a:p>
            <a:r>
              <a:rPr lang="en-US" sz="1100" b="1" dirty="0" err="1"/>
              <a:t>NoSQL</a:t>
            </a:r>
            <a:r>
              <a:rPr lang="en-US" sz="1100" b="1" dirty="0"/>
              <a:t> </a:t>
            </a:r>
            <a:r>
              <a:rPr lang="en-US" sz="1100" i="1" dirty="0"/>
              <a:t>(continued)</a:t>
            </a:r>
            <a:endParaRPr lang="en-US" sz="1100" b="1" dirty="0"/>
          </a:p>
          <a:p>
            <a:pPr lvl="1"/>
            <a:endParaRPr lang="en-US" sz="1100" dirty="0">
              <a:latin typeface="+mj-lt"/>
            </a:endParaRPr>
          </a:p>
          <a:p>
            <a:pPr lvl="1"/>
            <a:endParaRPr lang="en-US" sz="1100" dirty="0">
              <a:latin typeface="+mj-lt"/>
            </a:endParaRPr>
          </a:p>
          <a:p>
            <a:pPr lvl="1"/>
            <a:r>
              <a:rPr lang="en-US" sz="1100" dirty="0">
                <a:latin typeface="+mj-lt"/>
              </a:rPr>
              <a:t>Graph databases can be queried in many different ways</a:t>
            </a:r>
          </a:p>
          <a:p>
            <a:pPr marL="1302986" lvl="2" indent="-362480">
              <a:buFont typeface="Arial" panose="020B0604020202020204" pitchFamily="34" charset="0"/>
              <a:buChar char="•"/>
            </a:pPr>
            <a:r>
              <a:rPr lang="en-US" sz="1100" dirty="0">
                <a:latin typeface="+mj-lt"/>
              </a:rPr>
              <a:t>For example, get all nodes of people that like Sony products</a:t>
            </a:r>
          </a:p>
          <a:p>
            <a:pPr marL="1302986" lvl="2" indent="-362480">
              <a:buFont typeface="Arial" panose="020B0604020202020204" pitchFamily="34" charset="0"/>
              <a:buChar char="•"/>
            </a:pPr>
            <a:r>
              <a:rPr lang="en-US" sz="1100" dirty="0">
                <a:latin typeface="+mj-lt"/>
              </a:rPr>
              <a:t>Known as traversing the graph</a:t>
            </a:r>
          </a:p>
          <a:p>
            <a:pPr marL="940506" lvl="2"/>
            <a:endParaRPr lang="en-US" sz="1100" dirty="0">
              <a:latin typeface="+mj-lt"/>
            </a:endParaRPr>
          </a:p>
          <a:p>
            <a:pPr lvl="1"/>
            <a:r>
              <a:rPr lang="en-US" sz="1100" dirty="0">
                <a:latin typeface="+mj-lt"/>
              </a:rPr>
              <a:t>Provide great flexibility in traversing the graph</a:t>
            </a:r>
          </a:p>
          <a:p>
            <a:pPr marL="1302986" lvl="2" indent="-362480">
              <a:buFont typeface="Arial" panose="020B0604020202020204" pitchFamily="34" charset="0"/>
              <a:buChar char="•"/>
            </a:pPr>
            <a:r>
              <a:rPr lang="en-US" sz="1100" dirty="0">
                <a:latin typeface="+mj-lt"/>
              </a:rPr>
              <a:t>Also very high performance	</a:t>
            </a:r>
          </a:p>
          <a:p>
            <a:pPr marL="940506" lvl="2"/>
            <a:endParaRPr lang="en-US" sz="1100" dirty="0">
              <a:latin typeface="+mj-lt"/>
            </a:endParaRPr>
          </a:p>
          <a:p>
            <a:pPr lvl="1"/>
            <a:r>
              <a:rPr lang="en-US" sz="1100" dirty="0">
                <a:latin typeface="+mj-lt"/>
              </a:rPr>
              <a:t>Adding new relationships to a graph data store is easy</a:t>
            </a:r>
          </a:p>
          <a:p>
            <a:pPr marL="1302986" lvl="2" indent="-362480">
              <a:buFont typeface="Arial" panose="020B0604020202020204" pitchFamily="34" charset="0"/>
              <a:buChar char="•"/>
            </a:pPr>
            <a:r>
              <a:rPr lang="en-US" sz="1100" dirty="0">
                <a:latin typeface="+mj-lt"/>
              </a:rPr>
              <a:t>Relational database requires schema changes and data movement</a:t>
            </a:r>
          </a:p>
          <a:p>
            <a:pPr marL="12" defTabSz="966588">
              <a:defRPr/>
            </a:pPr>
            <a:br>
              <a:rPr lang="en-US" sz="1100" dirty="0">
                <a:latin typeface="+mj-lt"/>
              </a:rPr>
            </a:br>
            <a:endParaRPr lang="en-US" sz="1100" dirty="0">
              <a:latin typeface="+mj-lt"/>
            </a:endParaRPr>
          </a:p>
          <a:p>
            <a:pPr marL="12" defTabSz="966588">
              <a:defRPr/>
            </a:pPr>
            <a:r>
              <a:rPr lang="en-US" sz="1100" dirty="0">
                <a:latin typeface="+mj-lt"/>
              </a:rPr>
              <a:t>Lastly, though graph databases are hard to imagine and we have provided only some small definition, here are few points about them.  We can query graph database from a number of different perspectives (along the edges) and provide flexibility in traversal along the edges from node to node. Storing the relationships with the nodes provides a way to add new relationships as needed without changing the structure of the database (just write the data and the edges). Remember though, if the relationships are largely static, this is just a relational database in another form. </a:t>
            </a:r>
          </a:p>
          <a:p>
            <a:pPr marL="12"/>
            <a:endParaRPr lang="en-US" sz="1100" dirty="0">
              <a:latin typeface="+mj-lt"/>
            </a:endParaRPr>
          </a:p>
          <a:p>
            <a:pPr marL="845786" lvl="1" indent="-362480">
              <a:buFont typeface="Arial" panose="020B0604020202020204" pitchFamily="34" charset="0"/>
              <a:buChar char="•"/>
            </a:pPr>
            <a:endParaRPr lang="en-US" sz="1100" dirty="0">
              <a:latin typeface="+mj-lt"/>
            </a:endParaRPr>
          </a:p>
        </p:txBody>
      </p:sp>
    </p:spTree>
    <p:extLst>
      <p:ext uri="{BB962C8B-B14F-4D97-AF65-F5344CB8AC3E}">
        <p14:creationId xmlns:p14="http://schemas.microsoft.com/office/powerpoint/2010/main" val="405037554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a:solidFill>
            <a:schemeClr val="bg1"/>
          </a:solidFill>
          <a:ln>
            <a:noFill/>
          </a:ln>
        </p:spPr>
      </p:sp>
      <p:sp>
        <p:nvSpPr>
          <p:cNvPr id="3" name="Notes Placeholder 2"/>
          <p:cNvSpPr>
            <a:spLocks noGrp="1"/>
          </p:cNvSpPr>
          <p:nvPr>
            <p:ph type="body" idx="1"/>
          </p:nvPr>
        </p:nvSpPr>
        <p:spPr>
          <a:xfrm>
            <a:off x="605643" y="4560570"/>
            <a:ext cx="6092040" cy="4320540"/>
          </a:xfrm>
          <a:prstGeom prst="rect">
            <a:avLst/>
          </a:prstGeom>
          <a:solidFill>
            <a:schemeClr val="bg1"/>
          </a:solidFill>
        </p:spPr>
        <p:txBody>
          <a:bodyPr lIns="96661" tIns="48331" rIns="96661" bIns="48331"/>
          <a:lstStyle/>
          <a:p>
            <a:r>
              <a:rPr lang="en-US" sz="1100" b="1" dirty="0"/>
              <a:t>Big Data</a:t>
            </a:r>
          </a:p>
          <a:p>
            <a:endParaRPr lang="en-US" sz="1100" b="1" dirty="0"/>
          </a:p>
          <a:p>
            <a:r>
              <a:rPr lang="en-US" sz="1100" dirty="0" err="1"/>
              <a:t>NoSQL</a:t>
            </a:r>
            <a:r>
              <a:rPr lang="en-US" sz="1100" dirty="0"/>
              <a:t> databases play a large part in the Big Data ecosystem. In general terms, with large datasets, scalability becomes a primary function. Tools like Hadoop bring in the ability to parallelize functionality across clusters of computers. Without being too technical, imagine a scenario where you are looking to provide a similar purchases recommendation tool for a large company (on the order of Amazon or Facebook). </a:t>
            </a:r>
            <a:r>
              <a:rPr lang="en-US" sz="1100" b="1" dirty="0"/>
              <a:t>The solution would go something like this: </a:t>
            </a:r>
          </a:p>
          <a:p>
            <a:endParaRPr lang="en-US" sz="1100" dirty="0"/>
          </a:p>
          <a:p>
            <a:r>
              <a:rPr lang="en-US" sz="1100" dirty="0"/>
              <a:t>Choose some criterion, like genre purchased by a user, and begin to search all purchases for similar purchases in that genre. Now the data structure the company has is vast catalogs of users and what they purchased as child properties. the data is largely unstructured except for that requirement. To provide scalable uptime for the product, all the data is stored in easy scalable NoSQL databases where users with last name starting with A are on one machine, B on another and so and so on. We have to find the genres that people like and are similar to our current user. We can parallelize the problem by searching all A’s on one machine, B’s on another because one search result does not affect another. When we have done that, we can gather results on one machine, perhaps a relational database with a more structured data schema so that it is on call for when the user logs in. The “Big Data” access is parallelized, the NoSQL allows variable structures (some people may not have ever bought books, but instead washing machines) and the relational database allows faster recall of the specific information in a structured manner. </a:t>
            </a:r>
          </a:p>
          <a:p>
            <a:endParaRPr lang="en-US" sz="1100" dirty="0"/>
          </a:p>
          <a:p>
            <a:r>
              <a:rPr lang="en-US" sz="1100" dirty="0"/>
              <a:t>This is the type of activity and interplay between components in the ecosystem. The example glosses over many things and the analysis is a trivial comparison, but gets to the heart of what we might try to do with “Big Data” system.</a:t>
            </a:r>
          </a:p>
        </p:txBody>
      </p:sp>
    </p:spTree>
    <p:extLst>
      <p:ext uri="{BB962C8B-B14F-4D97-AF65-F5344CB8AC3E}">
        <p14:creationId xmlns:p14="http://schemas.microsoft.com/office/powerpoint/2010/main" val="426534071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0" y="341313"/>
            <a:ext cx="7315200" cy="4114799"/>
          </a:xfrm>
          <a:ln>
            <a:noFill/>
          </a:ln>
        </p:spPr>
      </p:sp>
      <p:sp>
        <p:nvSpPr>
          <p:cNvPr id="5" name="Notes Placeholder 4"/>
          <p:cNvSpPr>
            <a:spLocks noGrp="1"/>
          </p:cNvSpPr>
          <p:nvPr>
            <p:ph type="body" idx="1"/>
          </p:nvPr>
        </p:nvSpPr>
        <p:spPr>
          <a:xfrm>
            <a:off x="629392" y="4560570"/>
            <a:ext cx="6080166" cy="4320540"/>
          </a:xfrm>
          <a:prstGeom prst="rect">
            <a:avLst/>
          </a:prstGeom>
          <a:solidFill>
            <a:schemeClr val="bg1"/>
          </a:solidFill>
        </p:spPr>
        <p:txBody>
          <a:bodyPr lIns="96661" tIns="48331" rIns="96661" bIns="48331"/>
          <a:lstStyle/>
          <a:p>
            <a:r>
              <a:rPr lang="en-US" sz="1100" b="1" dirty="0"/>
              <a:t>Storm Use Cases by industry</a:t>
            </a:r>
          </a:p>
          <a:p>
            <a:r>
              <a:rPr lang="en-US" sz="1100" dirty="0"/>
              <a:t>source: </a:t>
            </a:r>
            <a:r>
              <a:rPr lang="en-US" sz="1100" dirty="0">
                <a:hlinkClick r:id="rId3"/>
              </a:rPr>
              <a:t>https://hortonworks.com/apache/storm/</a:t>
            </a:r>
            <a:r>
              <a:rPr lang="en-US" sz="1100" dirty="0"/>
              <a:t> </a:t>
            </a:r>
          </a:p>
          <a:p>
            <a:endParaRPr lang="en-US" sz="1100" dirty="0"/>
          </a:p>
          <a:p>
            <a:r>
              <a:rPr lang="en-US" sz="1100" b="1" dirty="0"/>
              <a:t>Prevention Use Cases:</a:t>
            </a:r>
          </a:p>
          <a:p>
            <a:pPr marL="628650" lvl="1" indent="-171450">
              <a:buFont typeface="Arial" pitchFamily="34" charset="0"/>
              <a:buChar char="•"/>
            </a:pPr>
            <a:r>
              <a:rPr lang="en-US" sz="1100" dirty="0"/>
              <a:t>Financial services – Securities fraud, Operational risks &amp; compliance violations</a:t>
            </a:r>
          </a:p>
          <a:p>
            <a:pPr marL="628650" lvl="1" indent="-171450">
              <a:buFont typeface="Arial" pitchFamily="34" charset="0"/>
              <a:buChar char="•"/>
            </a:pPr>
            <a:r>
              <a:rPr lang="en-US" sz="1100" dirty="0"/>
              <a:t>Telecom – Security breaches, Network outages</a:t>
            </a:r>
          </a:p>
          <a:p>
            <a:pPr marL="628650" lvl="1" indent="-171450">
              <a:buFont typeface="Arial" pitchFamily="34" charset="0"/>
              <a:buChar char="•"/>
            </a:pPr>
            <a:r>
              <a:rPr lang="en-US" sz="1100" dirty="0"/>
              <a:t>Retail – Shrinkage, Stock outs</a:t>
            </a:r>
          </a:p>
          <a:p>
            <a:pPr marL="628650" lvl="1" indent="-171450">
              <a:buFont typeface="Arial" pitchFamily="34" charset="0"/>
              <a:buChar char="•"/>
            </a:pPr>
            <a:r>
              <a:rPr lang="en-US" sz="1100" dirty="0"/>
              <a:t>Manufacturing – Preventative maintenance, Quality assurance</a:t>
            </a:r>
          </a:p>
          <a:p>
            <a:pPr marL="628650" lvl="1" indent="-171450">
              <a:buFont typeface="Arial" pitchFamily="34" charset="0"/>
              <a:buChar char="•"/>
            </a:pPr>
            <a:r>
              <a:rPr lang="en-US" sz="1100" dirty="0"/>
              <a:t>Transportation – Driver monitoring, Predictive maintenance</a:t>
            </a:r>
          </a:p>
          <a:p>
            <a:pPr marL="628650" lvl="1" indent="-171450">
              <a:buFont typeface="Arial" pitchFamily="34" charset="0"/>
              <a:buChar char="•"/>
            </a:pPr>
            <a:r>
              <a:rPr lang="en-US" sz="1100" dirty="0"/>
              <a:t>Web – Application failures, Operational issues</a:t>
            </a:r>
          </a:p>
          <a:p>
            <a:endParaRPr lang="en-US" sz="1100" dirty="0"/>
          </a:p>
          <a:p>
            <a:r>
              <a:rPr lang="en-US" sz="1100" b="1" dirty="0"/>
              <a:t>Optimization Use Cases:</a:t>
            </a:r>
          </a:p>
          <a:p>
            <a:pPr marL="628650" lvl="1" indent="-171450">
              <a:buFont typeface="Arial" pitchFamily="34" charset="0"/>
              <a:buChar char="•"/>
            </a:pPr>
            <a:r>
              <a:rPr lang="en-US" sz="1100" dirty="0"/>
              <a:t>Financial services – Order routing, Pricing</a:t>
            </a:r>
          </a:p>
          <a:p>
            <a:pPr marL="628650" lvl="1" indent="-171450">
              <a:buFont typeface="Arial" pitchFamily="34" charset="0"/>
              <a:buChar char="•"/>
            </a:pPr>
            <a:r>
              <a:rPr lang="en-US" sz="1100" dirty="0"/>
              <a:t>Telecom – Bandwidth allocation, Customer service</a:t>
            </a:r>
          </a:p>
          <a:p>
            <a:pPr marL="628650" lvl="1" indent="-171450">
              <a:buFont typeface="Arial" pitchFamily="34" charset="0"/>
              <a:buChar char="•"/>
            </a:pPr>
            <a:r>
              <a:rPr lang="en-US" sz="1100" dirty="0"/>
              <a:t>Retail – Offers, Pricing</a:t>
            </a:r>
          </a:p>
          <a:p>
            <a:pPr marL="628650" lvl="1" indent="-171450">
              <a:buFont typeface="Arial" pitchFamily="34" charset="0"/>
              <a:buChar char="•"/>
            </a:pPr>
            <a:r>
              <a:rPr lang="en-US" sz="1100" dirty="0"/>
              <a:t>Manufacturing – Supply chain optimization, Reduced plant downtime</a:t>
            </a:r>
          </a:p>
          <a:p>
            <a:pPr marL="628650" lvl="1" indent="-171450">
              <a:buFont typeface="Arial" pitchFamily="34" charset="0"/>
              <a:buChar char="•"/>
            </a:pPr>
            <a:r>
              <a:rPr lang="en-US" sz="1100" dirty="0"/>
              <a:t>Transportation – Routes, Pricing</a:t>
            </a:r>
          </a:p>
          <a:p>
            <a:pPr marL="628650" lvl="1" indent="-171450">
              <a:buFont typeface="Arial" pitchFamily="34" charset="0"/>
              <a:buChar char="•"/>
            </a:pPr>
            <a:r>
              <a:rPr lang="en-US" sz="1100" dirty="0"/>
              <a:t>Web – Personalized content</a:t>
            </a:r>
          </a:p>
          <a:p>
            <a:endParaRPr lang="en-US" sz="1100" dirty="0"/>
          </a:p>
          <a:p>
            <a:endParaRPr lang="en-US" sz="1100" dirty="0"/>
          </a:p>
        </p:txBody>
      </p:sp>
    </p:spTree>
    <p:extLst>
      <p:ext uri="{BB962C8B-B14F-4D97-AF65-F5344CB8AC3E}">
        <p14:creationId xmlns:p14="http://schemas.microsoft.com/office/powerpoint/2010/main" val="425503162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3507" cy="4113847"/>
          </a:xfrm>
          <a:ln>
            <a:noFill/>
          </a:ln>
        </p:spPr>
      </p:sp>
      <p:sp>
        <p:nvSpPr>
          <p:cNvPr id="3" name="Notes Placeholder 2"/>
          <p:cNvSpPr>
            <a:spLocks noGrp="1"/>
          </p:cNvSpPr>
          <p:nvPr>
            <p:ph type="body" idx="1"/>
          </p:nvPr>
        </p:nvSpPr>
        <p:spPr>
          <a:xfrm>
            <a:off x="731520" y="4560570"/>
            <a:ext cx="5852160" cy="4320540"/>
          </a:xfrm>
          <a:prstGeom prst="rect">
            <a:avLst/>
          </a:prstGeom>
          <a:noFill/>
          <a:ln>
            <a:noFill/>
          </a:ln>
        </p:spPr>
        <p:txBody>
          <a:bodyPr lIns="96661" tIns="48331" rIns="96661" bIns="48331"/>
          <a:lstStyle/>
          <a:p>
            <a:endParaRPr lang="en-US" dirty="0"/>
          </a:p>
        </p:txBody>
      </p:sp>
    </p:spTree>
    <p:extLst>
      <p:ext uri="{BB962C8B-B14F-4D97-AF65-F5344CB8AC3E}">
        <p14:creationId xmlns:p14="http://schemas.microsoft.com/office/powerpoint/2010/main" val="116239792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a:ln>
            <a:noFill/>
          </a:ln>
        </p:spPr>
      </p:sp>
      <p:sp>
        <p:nvSpPr>
          <p:cNvPr id="3" name="Notes Placeholder 2"/>
          <p:cNvSpPr>
            <a:spLocks noGrp="1"/>
          </p:cNvSpPr>
          <p:nvPr>
            <p:ph type="body" idx="1"/>
          </p:nvPr>
        </p:nvSpPr>
        <p:spPr>
          <a:xfrm>
            <a:off x="581891" y="4560570"/>
            <a:ext cx="6103917" cy="4320540"/>
          </a:xfrm>
          <a:prstGeom prst="rect">
            <a:avLst/>
          </a:prstGeom>
          <a:solidFill>
            <a:schemeClr val="bg1"/>
          </a:solidFill>
        </p:spPr>
        <p:txBody>
          <a:bodyPr lIns="96661" tIns="48331" rIns="96661" bIns="48331"/>
          <a:lstStyle/>
          <a:p>
            <a:endParaRPr lang="en-US" sz="1100" dirty="0"/>
          </a:p>
          <a:p>
            <a:r>
              <a:rPr lang="en-US" sz="1100" b="1" dirty="0"/>
              <a:t>Statistical tools - Python</a:t>
            </a:r>
          </a:p>
          <a:p>
            <a:endParaRPr lang="en-US" sz="1100" b="1" dirty="0"/>
          </a:p>
          <a:p>
            <a:r>
              <a:rPr lang="en-US" sz="1100" dirty="0"/>
              <a:t>Python is a general purpose programming language which has additional libraries available through a variety or open source organizations that enhance its mathematical capabilities.  These include statistics, plotting, and scientific packages.</a:t>
            </a:r>
          </a:p>
        </p:txBody>
      </p:sp>
    </p:spTree>
    <p:extLst>
      <p:ext uri="{BB962C8B-B14F-4D97-AF65-F5344CB8AC3E}">
        <p14:creationId xmlns:p14="http://schemas.microsoft.com/office/powerpoint/2010/main" val="33266785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a:ln>
            <a:noFill/>
          </a:ln>
        </p:spPr>
      </p:sp>
      <p:sp>
        <p:nvSpPr>
          <p:cNvPr id="3" name="Notes Placeholder 2"/>
          <p:cNvSpPr>
            <a:spLocks noGrp="1"/>
          </p:cNvSpPr>
          <p:nvPr>
            <p:ph type="body" idx="1"/>
          </p:nvPr>
        </p:nvSpPr>
        <p:spPr>
          <a:xfrm>
            <a:off x="629392" y="4560570"/>
            <a:ext cx="6163294" cy="4320540"/>
          </a:xfrm>
          <a:prstGeom prst="rect">
            <a:avLst/>
          </a:prstGeom>
          <a:solidFill>
            <a:schemeClr val="bg1"/>
          </a:solidFill>
        </p:spPr>
        <p:txBody>
          <a:bodyPr lIns="96661" tIns="48331" rIns="96661" bIns="48331"/>
          <a:lstStyle/>
          <a:p>
            <a:endParaRPr lang="en-US" sz="1100" dirty="0"/>
          </a:p>
          <a:p>
            <a:r>
              <a:rPr lang="en-US" sz="1100" b="1" dirty="0"/>
              <a:t>Statistical tools – R</a:t>
            </a:r>
          </a:p>
          <a:p>
            <a:endParaRPr lang="en-US" sz="1100" b="1" dirty="0"/>
          </a:p>
          <a:p>
            <a:r>
              <a:rPr lang="en-US" sz="1100" dirty="0"/>
              <a:t>The R programming language is a language designed with analysis in mind. Data is loaded into data frames and can be cast into collections of various types where mathematical operations and functions can operate on the entire set at once. The R product space has packages to make available web controls for manipulation of data, and other visualization tools.</a:t>
            </a:r>
          </a:p>
          <a:p>
            <a:endParaRPr lang="en-US" sz="1100" dirty="0"/>
          </a:p>
          <a:p>
            <a:r>
              <a:rPr lang="en-US" sz="1100" dirty="0"/>
              <a:t>R is an open sourced statistical tool.</a:t>
            </a:r>
          </a:p>
        </p:txBody>
      </p:sp>
    </p:spTree>
    <p:extLst>
      <p:ext uri="{BB962C8B-B14F-4D97-AF65-F5344CB8AC3E}">
        <p14:creationId xmlns:p14="http://schemas.microsoft.com/office/powerpoint/2010/main" val="239363319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a:ln>
            <a:noFill/>
          </a:ln>
        </p:spPr>
      </p:sp>
      <p:sp>
        <p:nvSpPr>
          <p:cNvPr id="3" name="Notes Placeholder 2"/>
          <p:cNvSpPr>
            <a:spLocks noGrp="1"/>
          </p:cNvSpPr>
          <p:nvPr>
            <p:ph type="body" idx="1"/>
          </p:nvPr>
        </p:nvSpPr>
        <p:spPr>
          <a:xfrm>
            <a:off x="617517" y="4560570"/>
            <a:ext cx="6115791" cy="4320540"/>
          </a:xfrm>
          <a:prstGeom prst="rect">
            <a:avLst/>
          </a:prstGeom>
          <a:solidFill>
            <a:schemeClr val="bg1"/>
          </a:solidFill>
        </p:spPr>
        <p:txBody>
          <a:bodyPr lIns="96661" tIns="48331" rIns="96661" bIns="48331"/>
          <a:lstStyle/>
          <a:p>
            <a:r>
              <a:rPr lang="en-US" sz="1100" b="1" dirty="0"/>
              <a:t>Machine learning – expanding the definition:</a:t>
            </a:r>
          </a:p>
          <a:p>
            <a:endParaRPr lang="en-US" sz="1100" b="1" dirty="0"/>
          </a:p>
          <a:p>
            <a:pPr lvl="1"/>
            <a:r>
              <a:rPr lang="en-US" sz="1100" dirty="0"/>
              <a:t>“Machine Learning at its most basic is the practice of using algorithms to parse data, learn from it, and then make a determination or prediction about something in the world.” </a:t>
            </a:r>
            <a:br>
              <a:rPr lang="en-US" sz="1100" dirty="0"/>
            </a:br>
            <a:r>
              <a:rPr lang="en-US" sz="1100" dirty="0"/>
              <a:t>	– </a:t>
            </a:r>
            <a:r>
              <a:rPr lang="en-US" sz="1100" dirty="0" err="1">
                <a:hlinkClick r:id="rId3"/>
              </a:rPr>
              <a:t>Nvidia</a:t>
            </a:r>
            <a:r>
              <a:rPr lang="en-US" sz="1100" dirty="0">
                <a:hlinkClick r:id="rId3"/>
              </a:rPr>
              <a:t> </a:t>
            </a:r>
            <a:endParaRPr lang="en-US" sz="1100" dirty="0"/>
          </a:p>
          <a:p>
            <a:pPr lvl="1"/>
            <a:endParaRPr lang="en-US" sz="1100" dirty="0"/>
          </a:p>
          <a:p>
            <a:pPr lvl="1"/>
            <a:r>
              <a:rPr lang="en-US" sz="1100" dirty="0"/>
              <a:t>“Machine learning is the science of getting computers to act without being explicitly programmed.” </a:t>
            </a:r>
            <a:br>
              <a:rPr lang="en-US" sz="1100" dirty="0"/>
            </a:br>
            <a:r>
              <a:rPr lang="en-US" sz="1100" dirty="0"/>
              <a:t>	– </a:t>
            </a:r>
            <a:r>
              <a:rPr lang="en-US" sz="1100" dirty="0">
                <a:hlinkClick r:id="rId4"/>
              </a:rPr>
              <a:t>Stanford</a:t>
            </a:r>
            <a:r>
              <a:rPr lang="en-US" sz="1100" dirty="0"/>
              <a:t> </a:t>
            </a:r>
          </a:p>
          <a:p>
            <a:pPr lvl="1"/>
            <a:endParaRPr lang="en-US" sz="1100" dirty="0"/>
          </a:p>
          <a:p>
            <a:pPr lvl="1"/>
            <a:r>
              <a:rPr lang="en-US" sz="1100" dirty="0"/>
              <a:t>“Machine learning is based on algorithms that can learn from data without relying on rules-based programming.”</a:t>
            </a:r>
            <a:br>
              <a:rPr lang="en-US" sz="1100" dirty="0"/>
            </a:br>
            <a:r>
              <a:rPr lang="en-US" sz="1100" dirty="0"/>
              <a:t>	- </a:t>
            </a:r>
            <a:r>
              <a:rPr lang="en-US" sz="1100" dirty="0">
                <a:hlinkClick r:id="rId5"/>
              </a:rPr>
              <a:t>McKinsey &amp; Co.</a:t>
            </a:r>
            <a:r>
              <a:rPr lang="en-US" sz="1100" dirty="0"/>
              <a:t> </a:t>
            </a:r>
          </a:p>
          <a:p>
            <a:pPr lvl="1"/>
            <a:endParaRPr lang="en-US" sz="1100" dirty="0"/>
          </a:p>
          <a:p>
            <a:pPr lvl="1"/>
            <a:r>
              <a:rPr lang="en-US" sz="1100" dirty="0"/>
              <a:t>“Machine learning algorithms can figure out how to perform important tasks by generalizing from examples.” </a:t>
            </a:r>
            <a:br>
              <a:rPr lang="en-US" sz="1100" dirty="0"/>
            </a:br>
            <a:r>
              <a:rPr lang="en-US" sz="1100" dirty="0"/>
              <a:t>	– </a:t>
            </a:r>
            <a:r>
              <a:rPr lang="en-US" sz="1100" dirty="0">
                <a:hlinkClick r:id="rId6"/>
              </a:rPr>
              <a:t>University of Washington</a:t>
            </a:r>
            <a:r>
              <a:rPr lang="en-US" sz="1100" dirty="0"/>
              <a:t> </a:t>
            </a:r>
          </a:p>
          <a:p>
            <a:pPr lvl="1"/>
            <a:endParaRPr lang="en-US" sz="1100" dirty="0"/>
          </a:p>
          <a:p>
            <a:pPr lvl="1"/>
            <a:r>
              <a:rPr lang="en-US" sz="1100" dirty="0"/>
              <a:t>“The field of Machine Learning seeks to answer the question “How can we build computer systems that automatically improve with experience, and what are the fundamental laws that govern all learning processes?” </a:t>
            </a:r>
            <a:br>
              <a:rPr lang="en-US" sz="1100" dirty="0"/>
            </a:br>
            <a:r>
              <a:rPr lang="en-US" sz="1100" dirty="0"/>
              <a:t>	– </a:t>
            </a:r>
            <a:r>
              <a:rPr lang="en-US" sz="1100" dirty="0">
                <a:hlinkClick r:id="rId7"/>
              </a:rPr>
              <a:t>Carnegie Mellon University</a:t>
            </a:r>
            <a:endParaRPr lang="en-US" sz="1100" dirty="0">
              <a:effectLst/>
            </a:endParaRPr>
          </a:p>
        </p:txBody>
      </p:sp>
    </p:spTree>
    <p:extLst>
      <p:ext uri="{BB962C8B-B14F-4D97-AF65-F5344CB8AC3E}">
        <p14:creationId xmlns:p14="http://schemas.microsoft.com/office/powerpoint/2010/main" val="121113710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a:ln>
            <a:noFill/>
          </a:ln>
        </p:spPr>
      </p:sp>
      <p:sp>
        <p:nvSpPr>
          <p:cNvPr id="3" name="Notes Placeholder 2"/>
          <p:cNvSpPr>
            <a:spLocks noGrp="1"/>
          </p:cNvSpPr>
          <p:nvPr>
            <p:ph type="body" idx="1"/>
          </p:nvPr>
        </p:nvSpPr>
        <p:spPr>
          <a:xfrm>
            <a:off x="605642" y="4423409"/>
            <a:ext cx="6080908" cy="4744341"/>
          </a:xfrm>
          <a:prstGeom prst="rect">
            <a:avLst/>
          </a:prstGeom>
          <a:solidFill>
            <a:schemeClr val="bg1"/>
          </a:solidFill>
        </p:spPr>
        <p:txBody>
          <a:bodyPr lIns="96661" tIns="48331" rIns="96661" bIns="48331"/>
          <a:lstStyle/>
          <a:p>
            <a:r>
              <a:rPr lang="en-US" sz="1100" dirty="0"/>
              <a:t>In the “Implementing Machine Learning” section of this class we covered the pillars necessary for successful machine learning:</a:t>
            </a:r>
          </a:p>
          <a:p>
            <a:pPr marL="638440" lvl="1" indent="-181240">
              <a:buFont typeface="Arial" panose="020B0604020202020204" pitchFamily="34" charset="0"/>
              <a:buChar char="•"/>
            </a:pPr>
            <a:r>
              <a:rPr lang="en-US" sz="1100" b="1" dirty="0"/>
              <a:t>Algorithms</a:t>
            </a:r>
          </a:p>
          <a:p>
            <a:pPr marL="638440" lvl="1" indent="-181240">
              <a:buFont typeface="Arial" panose="020B0604020202020204" pitchFamily="34" charset="0"/>
              <a:buChar char="•"/>
            </a:pPr>
            <a:r>
              <a:rPr lang="en-US" sz="1100" b="1" dirty="0"/>
              <a:t>Modeling</a:t>
            </a:r>
          </a:p>
          <a:p>
            <a:pPr marL="638440" lvl="1" indent="-181240">
              <a:buFont typeface="Arial" panose="020B0604020202020204" pitchFamily="34" charset="0"/>
              <a:buChar char="•"/>
            </a:pPr>
            <a:r>
              <a:rPr lang="en-US" sz="1100" b="1" dirty="0"/>
              <a:t>Business Case &amp; Business Integration</a:t>
            </a:r>
          </a:p>
          <a:p>
            <a:pPr marL="638440" lvl="1" indent="-181240">
              <a:buFont typeface="Arial" panose="020B0604020202020204" pitchFamily="34" charset="0"/>
              <a:buChar char="•"/>
            </a:pPr>
            <a:r>
              <a:rPr lang="en-US" sz="1100" b="1" dirty="0"/>
              <a:t>Domain Expertise</a:t>
            </a:r>
          </a:p>
          <a:p>
            <a:pPr marL="638440" lvl="1" indent="-181240">
              <a:buFont typeface="Arial" panose="020B0604020202020204" pitchFamily="34" charset="0"/>
              <a:buChar char="•"/>
            </a:pPr>
            <a:r>
              <a:rPr lang="en-US" sz="1100" b="1" dirty="0"/>
              <a:t>Data</a:t>
            </a:r>
          </a:p>
          <a:p>
            <a:pPr marL="638440" lvl="1" indent="-181240">
              <a:buFont typeface="Arial" panose="020B0604020202020204" pitchFamily="34" charset="0"/>
              <a:buChar char="•"/>
            </a:pPr>
            <a:r>
              <a:rPr lang="en-US" sz="1100" b="1" dirty="0"/>
              <a:t>Automation</a:t>
            </a:r>
          </a:p>
          <a:p>
            <a:pPr marL="638440" lvl="1" indent="-181240">
              <a:buFont typeface="Arial" panose="020B0604020202020204" pitchFamily="34" charset="0"/>
              <a:buChar char="•"/>
            </a:pPr>
            <a:r>
              <a:rPr lang="en-US" sz="1100" b="1" dirty="0"/>
              <a:t>Scalability</a:t>
            </a:r>
          </a:p>
          <a:p>
            <a:endParaRPr lang="en-US" sz="1100" b="1" dirty="0"/>
          </a:p>
          <a:p>
            <a:r>
              <a:rPr lang="en-US" sz="1100" b="1" dirty="0"/>
              <a:t>Who’s using it:</a:t>
            </a:r>
          </a:p>
          <a:p>
            <a:endParaRPr lang="en-US" sz="1100" b="1" dirty="0"/>
          </a:p>
          <a:p>
            <a:r>
              <a:rPr lang="en-US" sz="1100" b="1" dirty="0">
                <a:hlinkClick r:id="rId3"/>
              </a:rPr>
              <a:t>Financial services</a:t>
            </a:r>
            <a:r>
              <a:rPr lang="en-US" sz="1100" b="1" dirty="0"/>
              <a:t> </a:t>
            </a:r>
            <a:r>
              <a:rPr lang="en-US" sz="1100" dirty="0"/>
              <a:t>– Banks and other businesses in the financial industry use machine learning technology for two key purposes: to identify important insights in data, and prevent fraud. The insights can identify investment opportunities or help investors know when to trade. Data mining can also identify clients with high-risk profiles, or use </a:t>
            </a:r>
            <a:r>
              <a:rPr lang="en-US" sz="1100" dirty="0" err="1"/>
              <a:t>cybersurveillance</a:t>
            </a:r>
            <a:r>
              <a:rPr lang="en-US" sz="1100" dirty="0"/>
              <a:t> to pinpoint warning signs of fraud.</a:t>
            </a:r>
            <a:br>
              <a:rPr lang="en-US" sz="1100" dirty="0"/>
            </a:br>
            <a:endParaRPr lang="en-US" sz="1100" dirty="0"/>
          </a:p>
          <a:p>
            <a:r>
              <a:rPr lang="en-US" sz="1100" b="1" dirty="0">
                <a:hlinkClick r:id="rId4"/>
              </a:rPr>
              <a:t>Government</a:t>
            </a:r>
            <a:r>
              <a:rPr lang="en-US" sz="1100" dirty="0"/>
              <a:t> – Government agencies such as public safety and utilities have a particular need for machine learning since they have multiple sources of data that can be mined for insights. Analyzing sensor data, for example, identifies ways to increase efficiency and save money. Machine learning can also help detect fraud and minimize identity theft.</a:t>
            </a:r>
            <a:br>
              <a:rPr lang="en-US" sz="1100" dirty="0"/>
            </a:br>
            <a:endParaRPr lang="en-US" sz="1100" dirty="0"/>
          </a:p>
          <a:p>
            <a:r>
              <a:rPr lang="en-US" sz="1100" b="1" dirty="0">
                <a:hlinkClick r:id="rId5"/>
              </a:rPr>
              <a:t>Healthcare</a:t>
            </a:r>
            <a:r>
              <a:rPr lang="en-US" sz="1100" dirty="0"/>
              <a:t> – Machine learning is a fast-growing trend in the health care industry, thanks to the advent of wearable devices and sensors that can use data to assess a patient's health in real time. The technology can also help medical experts analyze data to identify trends or red flags that may lead to improved diagnoses and treatment.</a:t>
            </a:r>
          </a:p>
        </p:txBody>
      </p:sp>
    </p:spTree>
    <p:extLst>
      <p:ext uri="{BB962C8B-B14F-4D97-AF65-F5344CB8AC3E}">
        <p14:creationId xmlns:p14="http://schemas.microsoft.com/office/powerpoint/2010/main" val="121113710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a:ln>
            <a:noFill/>
          </a:ln>
        </p:spPr>
      </p:sp>
      <p:sp>
        <p:nvSpPr>
          <p:cNvPr id="4" name="Notes Placeholder 2"/>
          <p:cNvSpPr txBox="1">
            <a:spLocks/>
          </p:cNvSpPr>
          <p:nvPr/>
        </p:nvSpPr>
        <p:spPr>
          <a:xfrm>
            <a:off x="-1" y="1"/>
            <a:ext cx="7315201" cy="8814121"/>
          </a:xfrm>
          <a:prstGeom prst="rect">
            <a:avLst/>
          </a:prstGeom>
          <a:solidFill>
            <a:schemeClr val="bg1"/>
          </a:solidFill>
        </p:spPr>
        <p:txBody>
          <a:bodyPr lIns="96661" tIns="48331" rIns="96661" bIns="48331"/>
          <a:lst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a:lstStyle>
          <a:p>
            <a:endParaRPr lang="en-US" sz="1100" dirty="0"/>
          </a:p>
        </p:txBody>
      </p:sp>
      <p:sp>
        <p:nvSpPr>
          <p:cNvPr id="3" name="Notes Placeholder 2"/>
          <p:cNvSpPr>
            <a:spLocks noGrp="1"/>
          </p:cNvSpPr>
          <p:nvPr>
            <p:ph type="body" idx="1"/>
          </p:nvPr>
        </p:nvSpPr>
        <p:spPr>
          <a:xfrm>
            <a:off x="731520" y="572947"/>
            <a:ext cx="5852160" cy="8308163"/>
          </a:xfrm>
          <a:prstGeom prst="rect">
            <a:avLst/>
          </a:prstGeom>
          <a:solidFill>
            <a:schemeClr val="bg1"/>
          </a:solidFill>
        </p:spPr>
        <p:txBody>
          <a:bodyPr lIns="96661" tIns="48331" rIns="96661" bIns="48331"/>
          <a:lstStyle/>
          <a:p>
            <a:endParaRPr lang="en-US" sz="1100" dirty="0"/>
          </a:p>
          <a:p>
            <a:r>
              <a:rPr lang="en-US" sz="1100" b="1" dirty="0">
                <a:hlinkClick r:id="rId3"/>
              </a:rPr>
              <a:t>Marketing and sales</a:t>
            </a:r>
            <a:r>
              <a:rPr lang="en-US" sz="1100" b="1" dirty="0"/>
              <a:t> – </a:t>
            </a:r>
            <a:r>
              <a:rPr lang="en-US" sz="1100" dirty="0"/>
              <a:t>Websites recommending items you might like based on previous purchases are using machine learning to analyze your buying history – and promote other items you'd be interested in. This ability to capture data, analyze it and use it to personalize a shopping experience (or implement a marketing campaign) is the future of retail.</a:t>
            </a:r>
            <a:br>
              <a:rPr lang="en-US" sz="1100" dirty="0"/>
            </a:br>
            <a:endParaRPr lang="en-US" sz="1100" dirty="0"/>
          </a:p>
          <a:p>
            <a:r>
              <a:rPr lang="en-US" sz="1100" b="1" dirty="0">
                <a:hlinkClick r:id="rId4"/>
              </a:rPr>
              <a:t>Oil and gas</a:t>
            </a:r>
            <a:r>
              <a:rPr lang="en-US" sz="1100" b="1" dirty="0"/>
              <a:t> – </a:t>
            </a:r>
            <a:r>
              <a:rPr lang="en-US" sz="1100" dirty="0"/>
              <a:t>Finding new energy sources. Analyzing minerals in the ground. Predicting refinery sensor failure. Streamlining oil distribution to make it more efficient and cost-effective. The number of machine learning use cases for this industry is vast – and still expanding.</a:t>
            </a:r>
            <a:br>
              <a:rPr lang="en-US" sz="1100" dirty="0"/>
            </a:br>
            <a:endParaRPr lang="en-US" sz="1100" dirty="0"/>
          </a:p>
          <a:p>
            <a:r>
              <a:rPr lang="en-US" sz="1100" b="1" dirty="0">
                <a:hlinkClick r:id="rId5"/>
              </a:rPr>
              <a:t>Transportation</a:t>
            </a:r>
            <a:r>
              <a:rPr lang="en-US" sz="1100" b="1" dirty="0"/>
              <a:t> – </a:t>
            </a:r>
            <a:r>
              <a:rPr lang="en-US" sz="1100" dirty="0"/>
              <a:t>Analyzing data to identify patterns and trends is key to the transportation industry, which relies on making routes more efficient and predicting potential problems to increase profitability. The data analysis and modeling aspects of machine learning are important tools to delivery companies, public transportation and other transportation organizations.</a:t>
            </a:r>
            <a:br>
              <a:rPr lang="en-US" sz="1100" dirty="0"/>
            </a:br>
            <a:endParaRPr lang="en-US" sz="1100" dirty="0"/>
          </a:p>
        </p:txBody>
      </p:sp>
    </p:spTree>
    <p:extLst>
      <p:ext uri="{BB962C8B-B14F-4D97-AF65-F5344CB8AC3E}">
        <p14:creationId xmlns:p14="http://schemas.microsoft.com/office/powerpoint/2010/main" val="1211137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a:ln>
            <a:noFill/>
          </a:ln>
        </p:spPr>
      </p:sp>
      <p:sp>
        <p:nvSpPr>
          <p:cNvPr id="3" name="Notes Placeholder 2"/>
          <p:cNvSpPr>
            <a:spLocks noGrp="1"/>
          </p:cNvSpPr>
          <p:nvPr>
            <p:ph type="body" idx="1"/>
          </p:nvPr>
        </p:nvSpPr>
        <p:spPr>
          <a:xfrm>
            <a:off x="731838" y="4621213"/>
            <a:ext cx="5851525" cy="3779837"/>
          </a:xfrm>
          <a:prstGeom prst="rect">
            <a:avLst/>
          </a:prstGeom>
        </p:spPr>
        <p:txBody>
          <a:bodyPr/>
          <a:lstStyle/>
          <a:p>
            <a:r>
              <a:rPr lang="en-US" sz="1000" i="1" dirty="0"/>
              <a:t>Source: Max </a:t>
            </a:r>
            <a:r>
              <a:rPr lang="en-US" sz="1000" i="1" dirty="0" err="1"/>
              <a:t>Tegmark</a:t>
            </a:r>
            <a:r>
              <a:rPr lang="en-US" sz="1000" i="1" dirty="0"/>
              <a:t>, </a:t>
            </a:r>
            <a:r>
              <a:rPr lang="en-US" sz="1000" b="1" i="1" dirty="0"/>
              <a:t>“Life 3.0”</a:t>
            </a:r>
          </a:p>
        </p:txBody>
      </p:sp>
    </p:spTree>
    <p:extLst>
      <p:ext uri="{BB962C8B-B14F-4D97-AF65-F5344CB8AC3E}">
        <p14:creationId xmlns:p14="http://schemas.microsoft.com/office/powerpoint/2010/main" val="111344011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a:ln>
            <a:noFill/>
          </a:ln>
        </p:spPr>
      </p:sp>
      <p:sp>
        <p:nvSpPr>
          <p:cNvPr id="3" name="Notes Placeholder 2"/>
          <p:cNvSpPr>
            <a:spLocks noGrp="1"/>
          </p:cNvSpPr>
          <p:nvPr>
            <p:ph type="body" idx="1"/>
          </p:nvPr>
        </p:nvSpPr>
        <p:spPr>
          <a:xfrm>
            <a:off x="617517" y="4560570"/>
            <a:ext cx="6056415" cy="4320540"/>
          </a:xfrm>
          <a:prstGeom prst="rect">
            <a:avLst/>
          </a:prstGeom>
          <a:solidFill>
            <a:schemeClr val="bg1"/>
          </a:solidFill>
        </p:spPr>
        <p:txBody>
          <a:bodyPr lIns="96661" tIns="48331" rIns="96661" bIns="48331"/>
          <a:lstStyle/>
          <a:p>
            <a:r>
              <a:rPr lang="en-US" sz="1100" b="1" dirty="0"/>
              <a:t>Machine Learning </a:t>
            </a:r>
            <a:r>
              <a:rPr lang="en-US" sz="1100" i="1" dirty="0"/>
              <a:t>(continued)</a:t>
            </a:r>
            <a:endParaRPr lang="en-US" sz="1100" b="1" dirty="0"/>
          </a:p>
          <a:p>
            <a:endParaRPr lang="en-US" sz="1100" dirty="0"/>
          </a:p>
          <a:p>
            <a:r>
              <a:rPr lang="en-US" sz="1100" dirty="0"/>
              <a:t>Machine learning algorithms are implemented as libraries and functions in the Spark, R and Python environments mentioned before. For example, the </a:t>
            </a:r>
            <a:r>
              <a:rPr lang="en-US" sz="1100" dirty="0" err="1"/>
              <a:t>scikit</a:t>
            </a:r>
            <a:r>
              <a:rPr lang="en-US" sz="1100" dirty="0"/>
              <a:t>-learn package in Python has Tree Classifier algorithms and R has </a:t>
            </a:r>
            <a:r>
              <a:rPr lang="en-US" sz="1100" dirty="0" err="1"/>
              <a:t>kMeans</a:t>
            </a:r>
            <a:r>
              <a:rPr lang="en-US" sz="1100" dirty="0"/>
              <a:t> and </a:t>
            </a:r>
            <a:r>
              <a:rPr lang="en-US" sz="1100" dirty="0" err="1"/>
              <a:t>kNN</a:t>
            </a:r>
            <a:r>
              <a:rPr lang="en-US" sz="1100" dirty="0"/>
              <a:t> built in. Both languages come well stocked with useful machine learning algorithms built in, these are just a couple.</a:t>
            </a:r>
          </a:p>
          <a:p>
            <a:endParaRPr lang="en-US" sz="1100" dirty="0"/>
          </a:p>
          <a:p>
            <a:pPr lvl="1"/>
            <a:r>
              <a:rPr lang="en-US" sz="1100" i="1" dirty="0">
                <a:hlinkClick r:id="rId3"/>
              </a:rPr>
              <a:t>http://scikit-learn.org/stable/</a:t>
            </a:r>
            <a:r>
              <a:rPr lang="en-US" sz="1100" i="1" dirty="0"/>
              <a:t> is the link to the Python library</a:t>
            </a:r>
          </a:p>
        </p:txBody>
      </p:sp>
    </p:spTree>
    <p:extLst>
      <p:ext uri="{BB962C8B-B14F-4D97-AF65-F5344CB8AC3E}">
        <p14:creationId xmlns:p14="http://schemas.microsoft.com/office/powerpoint/2010/main" val="178484813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a:ln>
            <a:noFill/>
          </a:ln>
        </p:spPr>
      </p:sp>
      <p:sp>
        <p:nvSpPr>
          <p:cNvPr id="3" name="Notes Placeholder 2"/>
          <p:cNvSpPr>
            <a:spLocks noGrp="1"/>
          </p:cNvSpPr>
          <p:nvPr>
            <p:ph type="body" idx="1"/>
          </p:nvPr>
        </p:nvSpPr>
        <p:spPr>
          <a:xfrm>
            <a:off x="570015" y="4560570"/>
            <a:ext cx="6163293" cy="4320540"/>
          </a:xfrm>
          <a:prstGeom prst="rect">
            <a:avLst/>
          </a:prstGeom>
          <a:solidFill>
            <a:schemeClr val="bg1"/>
          </a:solidFill>
        </p:spPr>
        <p:txBody>
          <a:bodyPr lIns="96661" tIns="48331" rIns="96661" bIns="48331"/>
          <a:lstStyle/>
          <a:p>
            <a:r>
              <a:rPr lang="en-US" sz="1100" b="1" dirty="0"/>
              <a:t>The importance of data visualization </a:t>
            </a:r>
          </a:p>
          <a:p>
            <a:endParaRPr lang="en-US" sz="1100" b="1" dirty="0"/>
          </a:p>
          <a:p>
            <a:r>
              <a:rPr lang="en-US" sz="1100" dirty="0"/>
              <a:t>Data visualizations come in many forms.  Everything from simple excel spreadsheets to full BI packages that allow you to build complex dashboards or provide reporting on AI projects require effective visualization.</a:t>
            </a:r>
          </a:p>
          <a:p>
            <a:endParaRPr lang="en-US" sz="1100" dirty="0"/>
          </a:p>
          <a:p>
            <a:r>
              <a:rPr lang="en-US" sz="1100" dirty="0"/>
              <a:t>It is critical that you define your organizations needs before trying to decide on a tool. This decision can be affected by monetary considerations, technical capabilities, infrastructure issues, and more.</a:t>
            </a:r>
          </a:p>
          <a:p>
            <a:endParaRPr lang="en-US" sz="1100" dirty="0"/>
          </a:p>
          <a:p>
            <a:r>
              <a:rPr lang="en-US" sz="1100" dirty="0"/>
              <a:t>In the end you are trying to identify the quickest, cheapest, most compelling and effective way of communicating your analysis.</a:t>
            </a:r>
          </a:p>
          <a:p>
            <a:endParaRPr lang="en-US" sz="1100" dirty="0"/>
          </a:p>
        </p:txBody>
      </p:sp>
    </p:spTree>
    <p:extLst>
      <p:ext uri="{BB962C8B-B14F-4D97-AF65-F5344CB8AC3E}">
        <p14:creationId xmlns:p14="http://schemas.microsoft.com/office/powerpoint/2010/main" val="411700118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a:ln>
            <a:noFill/>
          </a:ln>
        </p:spPr>
      </p:sp>
      <p:sp>
        <p:nvSpPr>
          <p:cNvPr id="3" name="Notes Placeholder 2"/>
          <p:cNvSpPr>
            <a:spLocks noGrp="1"/>
          </p:cNvSpPr>
          <p:nvPr>
            <p:ph type="body" idx="1"/>
          </p:nvPr>
        </p:nvSpPr>
        <p:spPr>
          <a:xfrm>
            <a:off x="617517" y="4560570"/>
            <a:ext cx="6163293" cy="4320540"/>
          </a:xfrm>
          <a:prstGeom prst="rect">
            <a:avLst/>
          </a:prstGeom>
          <a:solidFill>
            <a:schemeClr val="bg1"/>
          </a:solidFill>
        </p:spPr>
        <p:txBody>
          <a:bodyPr lIns="96661" tIns="48331" rIns="96661" bIns="48331"/>
          <a:lstStyle/>
          <a:p>
            <a:r>
              <a:rPr lang="en-US" sz="1100" b="1" dirty="0"/>
              <a:t>Tableau for data visualization</a:t>
            </a:r>
          </a:p>
          <a:p>
            <a:endParaRPr lang="en-US" sz="1100" b="1" dirty="0"/>
          </a:p>
          <a:p>
            <a:r>
              <a:rPr lang="en-US" sz="1100" dirty="0"/>
              <a:t>Tableau is an application that helps people analyze and visualize data. It is available for license at www.tableau.com/</a:t>
            </a:r>
          </a:p>
          <a:p>
            <a:endParaRPr lang="en-US" sz="1100" dirty="0"/>
          </a:p>
          <a:p>
            <a:r>
              <a:rPr lang="en-US" sz="1100" dirty="0"/>
              <a:t>This is an example of a product that provides a platform for building reports and sharing them with colleagues.  It does have a public (free) version as well as commercial licenses allowing new data analysts to learn the core skills without paying enterprise prices right from the beginning.  </a:t>
            </a:r>
          </a:p>
          <a:p>
            <a:endParaRPr lang="en-US" sz="1100" dirty="0"/>
          </a:p>
          <a:p>
            <a:endParaRPr lang="en-US" sz="1100" dirty="0"/>
          </a:p>
        </p:txBody>
      </p:sp>
    </p:spTree>
    <p:extLst>
      <p:ext uri="{BB962C8B-B14F-4D97-AF65-F5344CB8AC3E}">
        <p14:creationId xmlns:p14="http://schemas.microsoft.com/office/powerpoint/2010/main" val="266258527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a:ln>
            <a:noFill/>
          </a:ln>
        </p:spPr>
      </p:sp>
      <p:sp>
        <p:nvSpPr>
          <p:cNvPr id="3" name="Notes Placeholder 2"/>
          <p:cNvSpPr>
            <a:spLocks noGrp="1"/>
          </p:cNvSpPr>
          <p:nvPr>
            <p:ph type="body" idx="1"/>
          </p:nvPr>
        </p:nvSpPr>
        <p:spPr>
          <a:xfrm>
            <a:off x="593766" y="4560570"/>
            <a:ext cx="6115792" cy="4320540"/>
          </a:xfrm>
          <a:prstGeom prst="rect">
            <a:avLst/>
          </a:prstGeom>
          <a:solidFill>
            <a:schemeClr val="bg1"/>
          </a:solidFill>
        </p:spPr>
        <p:txBody>
          <a:bodyPr lIns="96661" tIns="48331" rIns="96661" bIns="48331"/>
          <a:lstStyle/>
          <a:p>
            <a:pPr defTabSz="966588">
              <a:defRPr/>
            </a:pPr>
            <a:r>
              <a:rPr lang="en-US" sz="1000" i="1" dirty="0"/>
              <a:t>Source:  Jordan Martz, </a:t>
            </a:r>
            <a:r>
              <a:rPr lang="en-US" sz="1000" i="1" dirty="0" err="1"/>
              <a:t>DataMartz</a:t>
            </a:r>
            <a:r>
              <a:rPr lang="en-US" sz="1000" i="1" dirty="0"/>
              <a:t>, LCC</a:t>
            </a:r>
          </a:p>
        </p:txBody>
      </p:sp>
    </p:spTree>
    <p:extLst>
      <p:ext uri="{BB962C8B-B14F-4D97-AF65-F5344CB8AC3E}">
        <p14:creationId xmlns:p14="http://schemas.microsoft.com/office/powerpoint/2010/main" val="384207825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a:ln>
            <a:noFill/>
          </a:ln>
        </p:spPr>
      </p:sp>
      <p:sp>
        <p:nvSpPr>
          <p:cNvPr id="3" name="Notes Placeholder 2"/>
          <p:cNvSpPr>
            <a:spLocks noGrp="1"/>
          </p:cNvSpPr>
          <p:nvPr>
            <p:ph type="body" idx="1"/>
          </p:nvPr>
        </p:nvSpPr>
        <p:spPr>
          <a:xfrm>
            <a:off x="581891" y="4560570"/>
            <a:ext cx="6115791" cy="4320540"/>
          </a:xfrm>
          <a:prstGeom prst="rect">
            <a:avLst/>
          </a:prstGeom>
          <a:solidFill>
            <a:schemeClr val="bg1"/>
          </a:solidFill>
        </p:spPr>
        <p:txBody>
          <a:bodyPr lIns="96661" tIns="48331" rIns="96661" bIns="48331"/>
          <a:lstStyle/>
          <a:p>
            <a:r>
              <a:rPr lang="en-US" sz="1100" b="1" dirty="0"/>
              <a:t>Solutions must be integrative.</a:t>
            </a:r>
          </a:p>
          <a:p>
            <a:endParaRPr lang="en-US" sz="1100" dirty="0"/>
          </a:p>
          <a:p>
            <a:r>
              <a:rPr lang="en-US" sz="1100" dirty="0"/>
              <a:t>In the relational DB section we discussed the concept of bridge tables with regards to traditional databases.  This is not the only place where a bridge table may be needed in the modern data landscape.</a:t>
            </a:r>
          </a:p>
          <a:p>
            <a:endParaRPr lang="en-US" sz="1100" dirty="0"/>
          </a:p>
          <a:p>
            <a:r>
              <a:rPr lang="en-US" sz="1100" dirty="0"/>
              <a:t>In order to provide full analysis it is important to bring together many diverse potential data sources. In a successful analytics you will need to consider how to tie these sources together. </a:t>
            </a:r>
          </a:p>
          <a:p>
            <a:r>
              <a:rPr lang="en-US" sz="1100" dirty="0"/>
              <a:t> </a:t>
            </a:r>
          </a:p>
          <a:p>
            <a:pPr marL="628650" lvl="1" indent="-171450">
              <a:buFont typeface="Arial" pitchFamily="34" charset="0"/>
              <a:buChar char="•"/>
            </a:pPr>
            <a:r>
              <a:rPr lang="en-US" sz="1100" dirty="0"/>
              <a:t>	What commonalities exist?  </a:t>
            </a:r>
          </a:p>
          <a:p>
            <a:pPr marL="628650" lvl="1" indent="-171450">
              <a:buFont typeface="Arial" pitchFamily="34" charset="0"/>
              <a:buChar char="•"/>
            </a:pPr>
            <a:r>
              <a:rPr lang="en-US" sz="1100" dirty="0"/>
              <a:t>	Are they tied to similar metrics and/or scales?</a:t>
            </a:r>
          </a:p>
          <a:p>
            <a:pPr marL="628650" lvl="1" indent="-171450">
              <a:buFont typeface="Arial" pitchFamily="34" charset="0"/>
              <a:buChar char="•"/>
            </a:pPr>
            <a:r>
              <a:rPr lang="en-US" sz="1100" dirty="0"/>
              <a:t>	How can/should these data sets be used together?</a:t>
            </a:r>
          </a:p>
          <a:p>
            <a:pPr marL="628650" lvl="1" indent="-171450">
              <a:buFont typeface="Arial" pitchFamily="34" charset="0"/>
              <a:buChar char="•"/>
            </a:pPr>
            <a:r>
              <a:rPr lang="en-US" sz="1100" dirty="0"/>
              <a:t>	Which components add meaningful context to your analysis?</a:t>
            </a:r>
          </a:p>
          <a:p>
            <a:endParaRPr lang="en-US" sz="1100" dirty="0"/>
          </a:p>
          <a:p>
            <a:r>
              <a:rPr lang="en-US" sz="1100" dirty="0"/>
              <a:t>It is not enough to simply build a pretty graph… That visualization is the culmination of the full ecosystem at work.</a:t>
            </a:r>
          </a:p>
        </p:txBody>
      </p:sp>
    </p:spTree>
    <p:extLst>
      <p:ext uri="{BB962C8B-B14F-4D97-AF65-F5344CB8AC3E}">
        <p14:creationId xmlns:p14="http://schemas.microsoft.com/office/powerpoint/2010/main" val="343086741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5165223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p:spPr>
      </p:sp>
      <p:sp>
        <p:nvSpPr>
          <p:cNvPr id="4" name="Notes Placeholder 2"/>
          <p:cNvSpPr txBox="1">
            <a:spLocks/>
          </p:cNvSpPr>
          <p:nvPr/>
        </p:nvSpPr>
        <p:spPr>
          <a:xfrm>
            <a:off x="605642" y="4404361"/>
            <a:ext cx="6068290" cy="4751514"/>
          </a:xfrm>
          <a:prstGeom prst="rect">
            <a:avLst/>
          </a:prstGeom>
          <a:solidFill>
            <a:schemeClr val="bg1"/>
          </a:solidFill>
        </p:spPr>
        <p:txBody>
          <a:bodyPr/>
          <a:lst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a:lstStyle>
          <a:p>
            <a:r>
              <a:rPr lang="en-US" sz="1300" b="1" dirty="0">
                <a:solidFill>
                  <a:schemeClr val="bg1">
                    <a:lumMod val="50000"/>
                  </a:schemeClr>
                </a:solidFill>
              </a:rPr>
              <a:t>Please answer:</a:t>
            </a:r>
          </a:p>
          <a:p>
            <a:endParaRPr lang="en-US" sz="1100" b="1" dirty="0"/>
          </a:p>
          <a:p>
            <a:r>
              <a:rPr lang="en-US" sz="1100" b="1" dirty="0"/>
              <a:t>What have you learned about AI that you didn’t know before?</a:t>
            </a:r>
          </a:p>
          <a:p>
            <a:pPr algn="ctr"/>
            <a:endParaRPr lang="en-US" sz="1100" dirty="0"/>
          </a:p>
          <a:p>
            <a:pPr algn="ctr"/>
            <a:r>
              <a:rPr lang="en-US" sz="1100" dirty="0"/>
              <a:t>_____________________________________________________________________________</a:t>
            </a:r>
          </a:p>
          <a:p>
            <a:pPr algn="ctr"/>
            <a:endParaRPr lang="en-US" sz="1100" dirty="0"/>
          </a:p>
          <a:p>
            <a:pPr algn="ctr"/>
            <a:r>
              <a:rPr lang="en-US" sz="1100" dirty="0"/>
              <a:t>_____________________________________________________________________________</a:t>
            </a:r>
          </a:p>
          <a:p>
            <a:pPr algn="ctr"/>
            <a:endParaRPr lang="en-US" sz="1100" dirty="0"/>
          </a:p>
          <a:p>
            <a:pPr algn="ctr"/>
            <a:r>
              <a:rPr lang="en-US" sz="1100" dirty="0"/>
              <a:t>_____________________________________________________________________________</a:t>
            </a:r>
          </a:p>
          <a:p>
            <a:pPr algn="ctr"/>
            <a:endParaRPr lang="en-US" sz="1100" b="1" dirty="0"/>
          </a:p>
          <a:p>
            <a:r>
              <a:rPr lang="en-US" sz="1100" b="1" dirty="0"/>
              <a:t>What ideas do you have for possible use cases of AI?</a:t>
            </a:r>
          </a:p>
          <a:p>
            <a:pPr algn="ctr"/>
            <a:endParaRPr lang="en-US" sz="1100" dirty="0"/>
          </a:p>
          <a:p>
            <a:pPr algn="ctr"/>
            <a:r>
              <a:rPr lang="en-US" sz="1100" dirty="0"/>
              <a:t>_____________________________________________________________________________</a:t>
            </a:r>
          </a:p>
          <a:p>
            <a:pPr algn="ctr"/>
            <a:endParaRPr lang="en-US" sz="1100" dirty="0"/>
          </a:p>
          <a:p>
            <a:pPr algn="ctr"/>
            <a:r>
              <a:rPr lang="en-US" sz="1100" dirty="0"/>
              <a:t>_____________________________________________________________________________</a:t>
            </a:r>
          </a:p>
          <a:p>
            <a:pPr algn="ctr"/>
            <a:endParaRPr lang="en-US" sz="1100" dirty="0"/>
          </a:p>
          <a:p>
            <a:pPr algn="ctr"/>
            <a:r>
              <a:rPr lang="en-US" sz="1100" dirty="0"/>
              <a:t>_____________________________________________________________________________</a:t>
            </a:r>
          </a:p>
          <a:p>
            <a:pPr algn="ctr"/>
            <a:endParaRPr lang="en-US" sz="1100" b="1" dirty="0"/>
          </a:p>
          <a:p>
            <a:r>
              <a:rPr lang="en-US" sz="1100" b="1" dirty="0"/>
              <a:t>What are some actions you can take now to begin advancing AI initiatives in your own work?</a:t>
            </a:r>
          </a:p>
          <a:p>
            <a:pPr algn="ctr"/>
            <a:endParaRPr lang="en-US" sz="1100" dirty="0"/>
          </a:p>
          <a:p>
            <a:pPr algn="ctr"/>
            <a:r>
              <a:rPr lang="en-US" sz="1100" dirty="0"/>
              <a:t>_____________________________________________________________________________</a:t>
            </a:r>
          </a:p>
          <a:p>
            <a:pPr algn="ctr"/>
            <a:endParaRPr lang="en-US" sz="1100" dirty="0"/>
          </a:p>
          <a:p>
            <a:pPr algn="ctr"/>
            <a:r>
              <a:rPr lang="en-US" sz="1100" dirty="0"/>
              <a:t>_____________________________________________________________________________</a:t>
            </a:r>
          </a:p>
          <a:p>
            <a:pPr algn="ctr"/>
            <a:endParaRPr lang="en-US" sz="1100" dirty="0"/>
          </a:p>
          <a:p>
            <a:pPr algn="ctr"/>
            <a:r>
              <a:rPr lang="en-US" sz="1100" dirty="0"/>
              <a:t>_____________________________________________________________________________</a:t>
            </a:r>
          </a:p>
          <a:p>
            <a:pPr algn="ctr"/>
            <a:endParaRPr lang="en-US" sz="1100" dirty="0"/>
          </a:p>
        </p:txBody>
      </p:sp>
    </p:spTree>
    <p:extLst>
      <p:ext uri="{BB962C8B-B14F-4D97-AF65-F5344CB8AC3E}">
        <p14:creationId xmlns:p14="http://schemas.microsoft.com/office/powerpoint/2010/main" val="155764982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p:spPr>
      </p:sp>
      <p:sp>
        <p:nvSpPr>
          <p:cNvPr id="4" name="Notes Placeholder 2"/>
          <p:cNvSpPr txBox="1">
            <a:spLocks/>
          </p:cNvSpPr>
          <p:nvPr/>
        </p:nvSpPr>
        <p:spPr>
          <a:xfrm>
            <a:off x="731838" y="4404361"/>
            <a:ext cx="5851525" cy="4511040"/>
          </a:xfrm>
          <a:prstGeom prst="rect">
            <a:avLst/>
          </a:prstGeom>
          <a:noFill/>
        </p:spPr>
        <p:txBody>
          <a:bodyPr/>
          <a:lst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a:lstStyle>
          <a:p>
            <a:pPr algn="ctr"/>
            <a:endParaRPr lang="en-US" sz="1100" dirty="0"/>
          </a:p>
        </p:txBody>
      </p:sp>
    </p:spTree>
    <p:extLst>
      <p:ext uri="{BB962C8B-B14F-4D97-AF65-F5344CB8AC3E}">
        <p14:creationId xmlns:p14="http://schemas.microsoft.com/office/powerpoint/2010/main" val="15576498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a:ln>
            <a:noFill/>
          </a:ln>
        </p:spPr>
      </p:sp>
      <p:sp>
        <p:nvSpPr>
          <p:cNvPr id="3" name="Notes Placeholder 2"/>
          <p:cNvSpPr>
            <a:spLocks noGrp="1"/>
          </p:cNvSpPr>
          <p:nvPr>
            <p:ph type="body" idx="1"/>
          </p:nvPr>
        </p:nvSpPr>
        <p:spPr>
          <a:xfrm>
            <a:off x="731838" y="4621213"/>
            <a:ext cx="5851525" cy="3779837"/>
          </a:xfrm>
          <a:prstGeom prst="rect">
            <a:avLst/>
          </a:prstGeom>
        </p:spPr>
        <p:txBody>
          <a:bodyPr/>
          <a:lstStyle/>
          <a:p>
            <a:r>
              <a:rPr lang="en-US" sz="1000" i="1" dirty="0"/>
              <a:t>Source: Max </a:t>
            </a:r>
            <a:r>
              <a:rPr lang="en-US" sz="1000" i="1" dirty="0" err="1"/>
              <a:t>Tegmark</a:t>
            </a:r>
            <a:r>
              <a:rPr lang="en-US" sz="1000" i="1" dirty="0"/>
              <a:t>, </a:t>
            </a:r>
            <a:r>
              <a:rPr lang="en-US" sz="1000" b="1" i="1" dirty="0"/>
              <a:t>“Life 3.0”</a:t>
            </a:r>
          </a:p>
        </p:txBody>
      </p:sp>
    </p:spTree>
    <p:extLst>
      <p:ext uri="{BB962C8B-B14F-4D97-AF65-F5344CB8AC3E}">
        <p14:creationId xmlns:p14="http://schemas.microsoft.com/office/powerpoint/2010/main" val="11134401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a:ln>
            <a:noFill/>
          </a:ln>
        </p:spPr>
      </p:sp>
      <p:sp>
        <p:nvSpPr>
          <p:cNvPr id="3" name="Notes Placeholder 2"/>
          <p:cNvSpPr>
            <a:spLocks noGrp="1"/>
          </p:cNvSpPr>
          <p:nvPr>
            <p:ph type="body" idx="1"/>
          </p:nvPr>
        </p:nvSpPr>
        <p:spPr>
          <a:xfrm>
            <a:off x="731838" y="4621213"/>
            <a:ext cx="5851525" cy="3779837"/>
          </a:xfrm>
          <a:prstGeom prst="rect">
            <a:avLst/>
          </a:prstGeom>
        </p:spPr>
        <p:txBody>
          <a:bodyPr/>
          <a:lstStyle/>
          <a:p>
            <a:r>
              <a:rPr lang="en-US" sz="1000" i="1" dirty="0"/>
              <a:t>Source: Max </a:t>
            </a:r>
            <a:r>
              <a:rPr lang="en-US" sz="1000" i="1" dirty="0" err="1"/>
              <a:t>Tegmark</a:t>
            </a:r>
            <a:r>
              <a:rPr lang="en-US" sz="1000" i="1" dirty="0"/>
              <a:t>, </a:t>
            </a:r>
            <a:r>
              <a:rPr lang="en-US" sz="1000" b="1" i="1" dirty="0"/>
              <a:t>“Life 3.0”</a:t>
            </a:r>
          </a:p>
        </p:txBody>
      </p:sp>
    </p:spTree>
    <p:extLst>
      <p:ext uri="{BB962C8B-B14F-4D97-AF65-F5344CB8AC3E}">
        <p14:creationId xmlns:p14="http://schemas.microsoft.com/office/powerpoint/2010/main" val="11134401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 y="341313"/>
            <a:ext cx="7296150" cy="4103687"/>
          </a:xfrm>
        </p:spPr>
      </p:sp>
      <p:sp>
        <p:nvSpPr>
          <p:cNvPr id="3" name="Notes Placeholder 2"/>
          <p:cNvSpPr>
            <a:spLocks noGrp="1"/>
          </p:cNvSpPr>
          <p:nvPr>
            <p:ph type="body" idx="1"/>
          </p:nvPr>
        </p:nvSpPr>
        <p:spPr>
          <a:xfrm>
            <a:off x="641268" y="4621213"/>
            <a:ext cx="6044540" cy="4000273"/>
          </a:xfrm>
          <a:prstGeom prst="rect">
            <a:avLst/>
          </a:prstGeom>
          <a:solidFill>
            <a:schemeClr val="bg1"/>
          </a:solidFill>
        </p:spPr>
        <p:txBody>
          <a:bodyPr/>
          <a:lstStyle/>
          <a:p>
            <a:r>
              <a:rPr lang="en-US" sz="1000" i="1" dirty="0"/>
              <a:t>Source: Gartner</a:t>
            </a:r>
            <a:endParaRPr lang="en-US" sz="1100" i="1" dirty="0"/>
          </a:p>
          <a:p>
            <a:endParaRPr lang="en-US" sz="1100" dirty="0"/>
          </a:p>
          <a:p>
            <a:r>
              <a:rPr lang="en-US" sz="1100" dirty="0"/>
              <a:t>Most companies live at the bottom left. It is risky to skip a step without major new investments in people and systems.</a:t>
            </a:r>
          </a:p>
        </p:txBody>
      </p:sp>
    </p:spTree>
    <p:extLst>
      <p:ext uri="{BB962C8B-B14F-4D97-AF65-F5344CB8AC3E}">
        <p14:creationId xmlns:p14="http://schemas.microsoft.com/office/powerpoint/2010/main" val="3057523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607626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r>
              <a:rPr lang="en-US" sz="1000" i="1" dirty="0"/>
              <a:t>Source – David </a:t>
            </a:r>
            <a:r>
              <a:rPr lang="en-US" sz="1000" i="1" dirty="0" err="1"/>
              <a:t>Kiron</a:t>
            </a:r>
            <a:r>
              <a:rPr lang="en-US" sz="1000" i="1" dirty="0"/>
              <a:t>, MIT Sloan Management Review</a:t>
            </a:r>
          </a:p>
          <a:p>
            <a:endParaRPr lang="en-US" sz="1000" dirty="0"/>
          </a:p>
          <a:p>
            <a:endParaRPr lang="en-US" sz="1000" dirty="0"/>
          </a:p>
        </p:txBody>
      </p:sp>
    </p:spTree>
    <p:extLst>
      <p:ext uri="{BB962C8B-B14F-4D97-AF65-F5344CB8AC3E}">
        <p14:creationId xmlns:p14="http://schemas.microsoft.com/office/powerpoint/2010/main" val="2951652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r>
              <a:rPr lang="en-US" sz="1000" i="1" dirty="0"/>
              <a:t>Source – David </a:t>
            </a:r>
            <a:r>
              <a:rPr lang="en-US" sz="1000" i="1" dirty="0" err="1"/>
              <a:t>Kiron</a:t>
            </a:r>
            <a:r>
              <a:rPr lang="en-US" sz="1000" i="1" dirty="0"/>
              <a:t>, MIT Sloan Management Review</a:t>
            </a:r>
          </a:p>
          <a:p>
            <a:endParaRPr lang="en-US" sz="1000" dirty="0"/>
          </a:p>
          <a:p>
            <a:endParaRPr lang="en-US" sz="1000" dirty="0"/>
          </a:p>
        </p:txBody>
      </p:sp>
    </p:spTree>
    <p:extLst>
      <p:ext uri="{BB962C8B-B14F-4D97-AF65-F5344CB8AC3E}">
        <p14:creationId xmlns:p14="http://schemas.microsoft.com/office/powerpoint/2010/main" val="12792363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r>
              <a:rPr lang="en-US" sz="1000" i="1" dirty="0"/>
              <a:t>Source – David </a:t>
            </a:r>
            <a:r>
              <a:rPr lang="en-US" sz="1000" i="1" dirty="0" err="1"/>
              <a:t>Kiron</a:t>
            </a:r>
            <a:r>
              <a:rPr lang="en-US" sz="1000" i="1" dirty="0"/>
              <a:t>, MIT Sloan Management Review</a:t>
            </a:r>
          </a:p>
          <a:p>
            <a:endParaRPr lang="en-US" sz="1000" dirty="0"/>
          </a:p>
        </p:txBody>
      </p:sp>
    </p:spTree>
    <p:extLst>
      <p:ext uri="{BB962C8B-B14F-4D97-AF65-F5344CB8AC3E}">
        <p14:creationId xmlns:p14="http://schemas.microsoft.com/office/powerpoint/2010/main" val="29516522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r>
              <a:rPr lang="en-US" sz="1000" i="1" dirty="0"/>
              <a:t>Source – David </a:t>
            </a:r>
            <a:r>
              <a:rPr lang="en-US" sz="1000" i="1" dirty="0" err="1"/>
              <a:t>Kiron</a:t>
            </a:r>
            <a:r>
              <a:rPr lang="en-US" sz="1000" i="1" dirty="0"/>
              <a:t>, MIT Sloan Management Review</a:t>
            </a:r>
          </a:p>
          <a:p>
            <a:endParaRPr lang="en-US" sz="1000" dirty="0"/>
          </a:p>
        </p:txBody>
      </p:sp>
    </p:spTree>
    <p:extLst>
      <p:ext uri="{BB962C8B-B14F-4D97-AF65-F5344CB8AC3E}">
        <p14:creationId xmlns:p14="http://schemas.microsoft.com/office/powerpoint/2010/main" val="29516522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516522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a:ln>
            <a:noFill/>
          </a:ln>
        </p:spPr>
      </p:sp>
      <p:sp>
        <p:nvSpPr>
          <p:cNvPr id="3" name="Notes Placeholder 2"/>
          <p:cNvSpPr>
            <a:spLocks noGrp="1"/>
          </p:cNvSpPr>
          <p:nvPr>
            <p:ph type="body" idx="1"/>
          </p:nvPr>
        </p:nvSpPr>
        <p:spPr>
          <a:xfrm>
            <a:off x="731838" y="4621213"/>
            <a:ext cx="5851525" cy="3779837"/>
          </a:xfrm>
          <a:prstGeom prst="rect">
            <a:avLst/>
          </a:prstGeom>
        </p:spPr>
        <p:txBody>
          <a:bodyPr/>
          <a:lstStyle/>
          <a:p>
            <a:endParaRPr lang="en-US" dirty="0"/>
          </a:p>
        </p:txBody>
      </p:sp>
    </p:spTree>
    <p:extLst>
      <p:ext uri="{BB962C8B-B14F-4D97-AF65-F5344CB8AC3E}">
        <p14:creationId xmlns:p14="http://schemas.microsoft.com/office/powerpoint/2010/main" val="616862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674750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8946598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13557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914730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427512" y="4560888"/>
            <a:ext cx="6317672" cy="4319587"/>
          </a:xfrm>
          <a:prstGeom prst="rect">
            <a:avLst/>
          </a:prstGeom>
          <a:solidFill>
            <a:schemeClr val="bg1"/>
          </a:solidFill>
        </p:spPr>
        <p:txBody>
          <a:bodyPr/>
          <a:lstStyle/>
          <a:p>
            <a:r>
              <a:rPr lang="en-US" sz="1100" dirty="0"/>
              <a:t>The man depicted in this photo is Alan Turing.</a:t>
            </a:r>
          </a:p>
        </p:txBody>
      </p:sp>
    </p:spTree>
    <p:extLst>
      <p:ext uri="{BB962C8B-B14F-4D97-AF65-F5344CB8AC3E}">
        <p14:creationId xmlns:p14="http://schemas.microsoft.com/office/powerpoint/2010/main" val="29516522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8929337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556131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516522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516522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0024218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a:ln>
            <a:noFill/>
          </a:ln>
        </p:spPr>
      </p:sp>
      <p:sp>
        <p:nvSpPr>
          <p:cNvPr id="3" name="Notes Placeholder 2"/>
          <p:cNvSpPr>
            <a:spLocks noGrp="1"/>
          </p:cNvSpPr>
          <p:nvPr>
            <p:ph type="body" idx="1"/>
          </p:nvPr>
        </p:nvSpPr>
        <p:spPr>
          <a:xfrm>
            <a:off x="570016" y="4621213"/>
            <a:ext cx="6103916" cy="4214029"/>
          </a:xfrm>
          <a:prstGeom prst="rect">
            <a:avLst/>
          </a:prstGeom>
          <a:solidFill>
            <a:schemeClr val="bg1"/>
          </a:solidFill>
        </p:spPr>
        <p:txBody>
          <a:bodyPr/>
          <a:lstStyle/>
          <a:p>
            <a:pPr lvl="0">
              <a:defRPr/>
            </a:pPr>
            <a:r>
              <a:rPr lang="en-US" sz="1000" i="1" dirty="0"/>
              <a:t>Source: </a:t>
            </a:r>
            <a:r>
              <a:rPr lang="en-US" sz="1000" i="1" dirty="0" err="1"/>
              <a:t>Homstock</a:t>
            </a:r>
            <a:r>
              <a:rPr lang="en-US" sz="1000" i="1" dirty="0"/>
              <a:t>, Peter. Harvard University 2017</a:t>
            </a:r>
          </a:p>
          <a:p>
            <a:pPr lvl="0">
              <a:defRPr/>
            </a:pPr>
            <a:endParaRPr lang="en-US" sz="1000" i="1" dirty="0"/>
          </a:p>
          <a:p>
            <a:pPr lvl="0">
              <a:defRPr/>
            </a:pPr>
            <a:r>
              <a:rPr lang="en-US" sz="1100" b="1" dirty="0"/>
              <a:t>The first OCR system was adopted by the US post office in 1965.</a:t>
            </a:r>
          </a:p>
          <a:p>
            <a:pPr marL="628650" lvl="1" indent="-171450">
              <a:buFont typeface="Arial" pitchFamily="34" charset="0"/>
              <a:buChar char="•"/>
              <a:defRPr/>
            </a:pPr>
            <a:r>
              <a:rPr lang="en-US" sz="1100" dirty="0"/>
              <a:t>Powered by a an early neural network</a:t>
            </a:r>
          </a:p>
          <a:p>
            <a:pPr marL="628650" lvl="1" indent="-171450">
              <a:buFont typeface="Arial" pitchFamily="34" charset="0"/>
              <a:buChar char="•"/>
              <a:defRPr/>
            </a:pPr>
            <a:r>
              <a:rPr lang="en-US" sz="1100" dirty="0"/>
              <a:t>Among original success stories of NN </a:t>
            </a:r>
          </a:p>
          <a:p>
            <a:pPr lvl="0">
              <a:defRPr/>
            </a:pPr>
            <a:endParaRPr lang="en-US" sz="1100" dirty="0"/>
          </a:p>
          <a:p>
            <a:pPr lvl="0">
              <a:defRPr/>
            </a:pPr>
            <a:r>
              <a:rPr lang="en-US" sz="1100" b="1" dirty="0"/>
              <a:t>Currently:</a:t>
            </a:r>
          </a:p>
          <a:p>
            <a:pPr marL="628650" lvl="1" indent="-171450">
              <a:buFont typeface="Arial" pitchFamily="34" charset="0"/>
              <a:buChar char="•"/>
              <a:defRPr/>
            </a:pPr>
            <a:r>
              <a:rPr lang="en-US" sz="1100" dirty="0"/>
              <a:t>55 million hand-addressed s-mail each day ◦ 83% are automatically processed</a:t>
            </a:r>
          </a:p>
          <a:p>
            <a:pPr marL="628650" lvl="1" indent="-171450">
              <a:buFont typeface="Arial" pitchFamily="34" charset="0"/>
              <a:buChar char="•"/>
              <a:defRPr/>
            </a:pPr>
            <a:r>
              <a:rPr lang="en-US" sz="1100" dirty="0"/>
              <a:t>Accuracy &gt; 98%</a:t>
            </a:r>
          </a:p>
          <a:p>
            <a:pPr marL="628650" lvl="1" indent="-171450">
              <a:buFont typeface="Arial" pitchFamily="34" charset="0"/>
              <a:buChar char="•"/>
              <a:defRPr/>
            </a:pPr>
            <a:r>
              <a:rPr lang="en-US" sz="1100" dirty="0"/>
              <a:t>Saved $100 million during first year (1997) </a:t>
            </a:r>
          </a:p>
          <a:p>
            <a:pPr lvl="0">
              <a:defRPr/>
            </a:pPr>
            <a:endParaRPr lang="en-US" sz="1000" i="1"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000" i="1"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000" i="1"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000" i="1" dirty="0"/>
          </a:p>
          <a:p>
            <a:endParaRPr lang="en-US" i="1" dirty="0"/>
          </a:p>
        </p:txBody>
      </p:sp>
    </p:spTree>
    <p:extLst>
      <p:ext uri="{BB962C8B-B14F-4D97-AF65-F5344CB8AC3E}">
        <p14:creationId xmlns:p14="http://schemas.microsoft.com/office/powerpoint/2010/main" val="28802157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563042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581891" y="4560888"/>
            <a:ext cx="6163293" cy="4319587"/>
          </a:xfrm>
          <a:prstGeom prst="rect">
            <a:avLst/>
          </a:prstGeom>
          <a:solidFill>
            <a:schemeClr val="bg1"/>
          </a:solidFill>
        </p:spPr>
        <p:txBody>
          <a:bodyPr/>
          <a:lstStyle/>
          <a:p>
            <a:r>
              <a:rPr lang="en-US" sz="1100" b="1" dirty="0"/>
              <a:t>Neural networks: key facts</a:t>
            </a:r>
          </a:p>
          <a:p>
            <a:pPr marL="628650" lvl="1" indent="-171450">
              <a:buFont typeface="Arial" pitchFamily="34" charset="0"/>
              <a:buChar char="•"/>
            </a:pPr>
            <a:r>
              <a:rPr lang="en-US" sz="1100" dirty="0"/>
              <a:t> NN are non-linear as a whole</a:t>
            </a:r>
          </a:p>
          <a:p>
            <a:pPr marL="628650" lvl="1" indent="-171450">
              <a:buFont typeface="Arial" pitchFamily="34" charset="0"/>
              <a:buChar char="•"/>
            </a:pPr>
            <a:r>
              <a:rPr lang="en-US" sz="1100" dirty="0"/>
              <a:t>Can have linear processing units</a:t>
            </a:r>
          </a:p>
          <a:p>
            <a:pPr marL="628650" lvl="1" indent="-171450">
              <a:buFont typeface="Arial" pitchFamily="34" charset="0"/>
              <a:buChar char="•"/>
            </a:pPr>
            <a:r>
              <a:rPr lang="en-US" sz="1100" dirty="0"/>
              <a:t>Still trying to find a function f to map input x to output y with minimal loss</a:t>
            </a:r>
          </a:p>
          <a:p>
            <a:pPr marL="628650" lvl="1" indent="-171450">
              <a:buFont typeface="Arial" pitchFamily="34" charset="0"/>
              <a:buChar char="•"/>
            </a:pPr>
            <a:r>
              <a:rPr lang="en-US" sz="1100" dirty="0"/>
              <a:t>Able to learn from examples</a:t>
            </a:r>
          </a:p>
          <a:p>
            <a:pPr marL="628650" lvl="1" indent="-171450">
              <a:buFont typeface="Arial" pitchFamily="34" charset="0"/>
              <a:buChar char="•"/>
            </a:pPr>
            <a:r>
              <a:rPr lang="en-US" sz="1100" dirty="0"/>
              <a:t>Deep learning is great at finding complex relationships </a:t>
            </a:r>
          </a:p>
          <a:p>
            <a:pPr marL="628650" lvl="1" indent="-171450">
              <a:buFont typeface="Arial" pitchFamily="34" charset="0"/>
              <a:buChar char="•"/>
            </a:pPr>
            <a:r>
              <a:rPr lang="en-US" sz="1100" dirty="0"/>
              <a:t>Rules for manipulation of input are learned not preloaded</a:t>
            </a:r>
          </a:p>
          <a:p>
            <a:pPr marL="628650" lvl="1" indent="-171450">
              <a:buFont typeface="Arial" pitchFamily="34" charset="0"/>
              <a:buChar char="•"/>
            </a:pPr>
            <a:r>
              <a:rPr lang="en-US" sz="1100" dirty="0"/>
              <a:t>The network architecture is predefined but changes its architecture based on the outputs that the network creates</a:t>
            </a:r>
          </a:p>
          <a:p>
            <a:pPr marL="628650" lvl="1" indent="-171450">
              <a:buFont typeface="Arial" pitchFamily="34" charset="0"/>
              <a:buChar char="•"/>
            </a:pPr>
            <a:r>
              <a:rPr lang="en-US" sz="1100" dirty="0"/>
              <a:t>Fault tolerant</a:t>
            </a:r>
          </a:p>
          <a:p>
            <a:pPr lvl="1"/>
            <a:endParaRPr lang="en-US" sz="1100" dirty="0"/>
          </a:p>
          <a:p>
            <a:r>
              <a:rPr lang="en-US" sz="1100" b="1" dirty="0"/>
              <a:t>Brain vs. Computer?</a:t>
            </a:r>
          </a:p>
          <a:p>
            <a:pPr lvl="1"/>
            <a:r>
              <a:rPr lang="en-US" sz="1100" b="1" dirty="0"/>
              <a:t>Connections</a:t>
            </a:r>
          </a:p>
          <a:p>
            <a:pPr lvl="2"/>
            <a:r>
              <a:rPr lang="en-US" sz="1100" dirty="0"/>
              <a:t>100 billion neurons in brain</a:t>
            </a:r>
          </a:p>
          <a:p>
            <a:pPr lvl="2"/>
            <a:r>
              <a:rPr lang="en-US" sz="1100" dirty="0"/>
              <a:t>Core I7 has 1.4 billion transistors</a:t>
            </a:r>
          </a:p>
          <a:p>
            <a:pPr lvl="2"/>
            <a:r>
              <a:rPr lang="en-US" sz="1100" dirty="0"/>
              <a:t>Iphone8 has 4.3 billion transistors </a:t>
            </a:r>
          </a:p>
          <a:p>
            <a:pPr lvl="1"/>
            <a:r>
              <a:rPr lang="en-US" sz="1100" b="1" dirty="0"/>
              <a:t>Neuron switching time 0.001 sec </a:t>
            </a:r>
          </a:p>
          <a:p>
            <a:pPr lvl="2"/>
            <a:r>
              <a:rPr lang="en-US" sz="1100" dirty="0"/>
              <a:t>Much slower than transistors (1GHz) </a:t>
            </a:r>
          </a:p>
          <a:p>
            <a:pPr lvl="1"/>
            <a:r>
              <a:rPr lang="en-US" sz="1100" b="1" dirty="0"/>
              <a:t>Power:</a:t>
            </a:r>
          </a:p>
          <a:p>
            <a:pPr lvl="2"/>
            <a:r>
              <a:rPr lang="en-US" sz="1100" dirty="0"/>
              <a:t>Brain 20W </a:t>
            </a:r>
          </a:p>
          <a:p>
            <a:pPr lvl="2"/>
            <a:r>
              <a:rPr lang="en-US" sz="1100" dirty="0"/>
              <a:t> Core i7-920 120W </a:t>
            </a:r>
          </a:p>
          <a:p>
            <a:pPr lvl="1"/>
            <a:r>
              <a:rPr lang="en-US" sz="1100" b="1" dirty="0"/>
              <a:t>Connections</a:t>
            </a:r>
          </a:p>
          <a:p>
            <a:pPr lvl="2"/>
            <a:r>
              <a:rPr lang="en-US" sz="1100" dirty="0"/>
              <a:t>10K-100K connections per neuron</a:t>
            </a:r>
          </a:p>
          <a:p>
            <a:pPr lvl="2"/>
            <a:r>
              <a:rPr lang="en-US" sz="1100" dirty="0"/>
              <a:t>Few for computer -&gt; bus architecture</a:t>
            </a:r>
          </a:p>
          <a:p>
            <a:pPr lvl="1"/>
            <a:endParaRPr lang="en-US" sz="1100" dirty="0"/>
          </a:p>
          <a:p>
            <a:pPr lvl="1"/>
            <a:endParaRPr lang="en-US" sz="1100" dirty="0"/>
          </a:p>
          <a:p>
            <a:endParaRPr lang="en-US" sz="1100" dirty="0"/>
          </a:p>
          <a:p>
            <a:endParaRPr lang="en-US" sz="1100" dirty="0"/>
          </a:p>
        </p:txBody>
      </p:sp>
    </p:spTree>
    <p:extLst>
      <p:ext uri="{BB962C8B-B14F-4D97-AF65-F5344CB8AC3E}">
        <p14:creationId xmlns:p14="http://schemas.microsoft.com/office/powerpoint/2010/main" val="28627864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593766" y="4456113"/>
            <a:ext cx="6222670" cy="4424363"/>
          </a:xfrm>
          <a:prstGeom prst="rect">
            <a:avLst/>
          </a:prstGeom>
          <a:solidFill>
            <a:schemeClr val="bg1"/>
          </a:solidFill>
        </p:spPr>
        <p:txBody>
          <a:bodyPr/>
          <a:lstStyle/>
          <a:p>
            <a:r>
              <a:rPr lang="en-US" sz="1100" b="1" dirty="0"/>
              <a:t>Black box AI and the “</a:t>
            </a:r>
            <a:r>
              <a:rPr lang="en-US" sz="1100" b="1" dirty="0" err="1"/>
              <a:t>explainability</a:t>
            </a:r>
            <a:r>
              <a:rPr lang="en-US" sz="1100" b="1" dirty="0"/>
              <a:t>” problem</a:t>
            </a:r>
          </a:p>
          <a:p>
            <a:endParaRPr lang="en-US" sz="1100" b="1" dirty="0"/>
          </a:p>
          <a:p>
            <a:r>
              <a:rPr lang="en-US" sz="1100" dirty="0"/>
              <a:t>The problem of “black box” AI is an important consideration in today’s landscape. Anyone working with or attempting to understand AI should be familiar with this debate.</a:t>
            </a:r>
          </a:p>
          <a:p>
            <a:endParaRPr lang="en-US" sz="1100" dirty="0"/>
          </a:p>
          <a:p>
            <a:r>
              <a:rPr lang="en-US" sz="1100" dirty="0"/>
              <a:t>“White box” AI can be understood as an AI application which can be traced and explained throughout every step of its operation. The problem is that many of the most interesting applications of AI rely on machine operations that are set in motion by human creators who do not then fully understand how the AI arrives at its outputs.</a:t>
            </a:r>
          </a:p>
          <a:p>
            <a:endParaRPr lang="en-US" sz="1100" dirty="0"/>
          </a:p>
          <a:p>
            <a:r>
              <a:rPr lang="en-US" sz="1100" dirty="0"/>
              <a:t>Even if an AI application is not truly a “black box” it can present challenges for its stakeholders if it is not easy to explain. Consider a basic example: At its simplest, a deep learning algorithm or neural network may be only a series of recursive linear regression analyses. Although linear regression is straightforward and well-understood, nesting many linear regression algorithms together can quickly create an application which produces difficult-to-explain outputs or which is simply difficult to explain to a non-technical audience. Therefore, it may be challenging to integrate into audit requirements, regulator, or senior decision makers. </a:t>
            </a:r>
            <a:r>
              <a:rPr lang="en-US" sz="1100" b="1" dirty="0"/>
              <a:t>Here are a few common challenges presented by the question of black box AI: </a:t>
            </a:r>
            <a:r>
              <a:rPr lang="en-US" sz="1100" dirty="0"/>
              <a:t> </a:t>
            </a:r>
          </a:p>
          <a:p>
            <a:pPr lvl="1"/>
            <a:endParaRPr lang="en-US" sz="1100" dirty="0"/>
          </a:p>
          <a:p>
            <a:pPr marL="628650" lvl="1" indent="-171450">
              <a:buFont typeface="Arial" pitchFamily="34" charset="0"/>
              <a:buChar char="•"/>
            </a:pPr>
            <a:r>
              <a:rPr lang="en-US" sz="1100" dirty="0"/>
              <a:t>Users may be reluctant to adopt the application if how it works is not well understood</a:t>
            </a:r>
          </a:p>
          <a:p>
            <a:pPr marL="628650" lvl="1" indent="-171450">
              <a:buFont typeface="Arial" pitchFamily="34" charset="0"/>
              <a:buChar char="•"/>
            </a:pPr>
            <a:r>
              <a:rPr lang="en-US" sz="1100" dirty="0"/>
              <a:t>Regulatory, audit and compliance requirements may be impossible to meet if an application’s behavior can’t be thoroughly explained</a:t>
            </a:r>
          </a:p>
          <a:p>
            <a:pPr marL="628650" lvl="1" indent="-171450">
              <a:buFont typeface="Arial" pitchFamily="34" charset="0"/>
              <a:buChar char="•"/>
            </a:pPr>
            <a:r>
              <a:rPr lang="en-US" sz="1100" dirty="0"/>
              <a:t>Improvements and troubleshooting can be difficult if an AI is a black box</a:t>
            </a:r>
          </a:p>
          <a:p>
            <a:pPr marL="628650" lvl="1" indent="-171450">
              <a:buFont typeface="Arial" pitchFamily="34" charset="0"/>
              <a:buChar char="•"/>
            </a:pPr>
            <a:r>
              <a:rPr lang="en-US" sz="1100" dirty="0"/>
              <a:t>Trust and support can be difficult to win within an organization attempting to deploy AI when the way it functions is impossible to explain</a:t>
            </a:r>
          </a:p>
          <a:p>
            <a:pPr marL="171450" indent="-171450">
              <a:buFont typeface="Arial" pitchFamily="34" charset="0"/>
              <a:buChar char="•"/>
            </a:pPr>
            <a:endParaRPr lang="en-US" sz="1100" dirty="0"/>
          </a:p>
        </p:txBody>
      </p:sp>
    </p:spTree>
    <p:extLst>
      <p:ext uri="{BB962C8B-B14F-4D97-AF65-F5344CB8AC3E}">
        <p14:creationId xmlns:p14="http://schemas.microsoft.com/office/powerpoint/2010/main" val="28627864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51652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516522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570016" y="4560888"/>
            <a:ext cx="6139542" cy="4319587"/>
          </a:xfrm>
          <a:prstGeom prst="rect">
            <a:avLst/>
          </a:prstGeom>
          <a:solidFill>
            <a:schemeClr val="bg1"/>
          </a:solidFill>
        </p:spPr>
        <p:txBody>
          <a:bodyPr/>
          <a:lstStyle/>
          <a:p>
            <a:r>
              <a:rPr lang="en-US" sz="1100" dirty="0"/>
              <a:t>In 2012, when Harvard Business Review called it "The Sexiest Job of the 21st Century", the term "data science" became a buzzword. It became conflated with:</a:t>
            </a:r>
          </a:p>
          <a:p>
            <a:endParaRPr lang="en-US" sz="1100" dirty="0"/>
          </a:p>
          <a:p>
            <a:pPr marL="628650" lvl="1" indent="-171450">
              <a:buFont typeface="Arial" pitchFamily="34" charset="0"/>
              <a:buChar char="•"/>
            </a:pPr>
            <a:r>
              <a:rPr lang="en-US" sz="1100" dirty="0"/>
              <a:t>Business analytics</a:t>
            </a:r>
          </a:p>
          <a:p>
            <a:pPr marL="628650" lvl="1" indent="-171450">
              <a:buFont typeface="Arial" pitchFamily="34" charset="0"/>
              <a:buChar char="•"/>
            </a:pPr>
            <a:r>
              <a:rPr lang="en-US" sz="1100" dirty="0"/>
              <a:t>Business intelligence</a:t>
            </a:r>
          </a:p>
          <a:p>
            <a:pPr marL="628650" lvl="1" indent="-171450">
              <a:buFont typeface="Arial" pitchFamily="34" charset="0"/>
              <a:buChar char="•"/>
            </a:pPr>
            <a:r>
              <a:rPr lang="en-US" sz="1100" dirty="0"/>
              <a:t>Predictive modeling</a:t>
            </a:r>
          </a:p>
          <a:p>
            <a:pPr marL="628650" lvl="1" indent="-171450">
              <a:buFont typeface="Arial" pitchFamily="34" charset="0"/>
              <a:buChar char="•"/>
            </a:pPr>
            <a:r>
              <a:rPr lang="en-US" sz="1100" dirty="0"/>
              <a:t>Statistics </a:t>
            </a:r>
            <a:r>
              <a:rPr lang="en-US" sz="1100" i="1" dirty="0"/>
              <a:t>(Nate Silver referred to data science as a “sexed up term for statistics.”)</a:t>
            </a:r>
          </a:p>
          <a:p>
            <a:endParaRPr lang="en-US" sz="1100" dirty="0"/>
          </a:p>
          <a:p>
            <a:r>
              <a:rPr lang="en-US" sz="1100" dirty="0"/>
              <a:t>While many university programs now offer a data science degree, there exists no consensus on a definition or suitable curriculum contents.</a:t>
            </a:r>
          </a:p>
          <a:p>
            <a:endParaRPr lang="en-US" sz="1100" dirty="0"/>
          </a:p>
          <a:p>
            <a:r>
              <a:rPr lang="en-US" sz="1100" b="1" dirty="0"/>
              <a:t>Many data-science and big-data projects fail to deliver useful results, often as a result of poor management and utilization of resources.</a:t>
            </a:r>
            <a:endParaRPr lang="en-US" sz="2000" b="1" dirty="0"/>
          </a:p>
          <a:p>
            <a:endParaRPr lang="en-US" sz="1100" dirty="0"/>
          </a:p>
        </p:txBody>
      </p:sp>
    </p:spTree>
    <p:extLst>
      <p:ext uri="{BB962C8B-B14F-4D97-AF65-F5344CB8AC3E}">
        <p14:creationId xmlns:p14="http://schemas.microsoft.com/office/powerpoint/2010/main" val="29516522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516522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617517" y="4560888"/>
            <a:ext cx="6068291" cy="4319587"/>
          </a:xfrm>
          <a:prstGeom prst="rect">
            <a:avLst/>
          </a:prstGeom>
          <a:solidFill>
            <a:schemeClr val="bg1"/>
          </a:solidFill>
        </p:spPr>
        <p:txBody>
          <a:bodyPr/>
          <a:lstStyle/>
          <a:p>
            <a:r>
              <a:rPr lang="en-US" sz="1000" i="1" dirty="0"/>
              <a:t>Pictured: DJ </a:t>
            </a:r>
            <a:r>
              <a:rPr lang="en-US" sz="1000" i="1" dirty="0" err="1"/>
              <a:t>Patil</a:t>
            </a:r>
            <a:r>
              <a:rPr lang="en-US" sz="1000" i="1" dirty="0"/>
              <a:t>, Deputy Chief Technology Officer for Data Policy and Chief Data Scientist in the Office of Science and Technology Policy, The White House. 2016</a:t>
            </a:r>
          </a:p>
        </p:txBody>
      </p:sp>
      <p:sp>
        <p:nvSpPr>
          <p:cNvPr id="5" name="TextBox 4"/>
          <p:cNvSpPr txBox="1"/>
          <p:nvPr/>
        </p:nvSpPr>
        <p:spPr>
          <a:xfrm>
            <a:off x="4205923" y="5080729"/>
            <a:ext cx="2336800" cy="3341911"/>
          </a:xfrm>
          <a:prstGeom prst="rect">
            <a:avLst/>
          </a:prstGeom>
          <a:noFill/>
        </p:spPr>
        <p:txBody>
          <a:bodyPr wrap="square" rtlCol="0">
            <a:spAutoFit/>
          </a:bodyPr>
          <a:lstStyle/>
          <a:p>
            <a:r>
              <a:rPr lang="en-US" sz="1100" b="1" dirty="0">
                <a:latin typeface="+mj-lt"/>
              </a:rPr>
              <a:t>Math and statistics</a:t>
            </a:r>
          </a:p>
          <a:p>
            <a:pPr marL="171450" indent="-171450">
              <a:buFont typeface="Arial" pitchFamily="34" charset="0"/>
              <a:buChar char="•"/>
            </a:pPr>
            <a:r>
              <a:rPr lang="en-US" sz="1100" dirty="0">
                <a:latin typeface="+mj-lt"/>
              </a:rPr>
              <a:t>Machine learning</a:t>
            </a:r>
          </a:p>
          <a:p>
            <a:pPr marL="171450" indent="-171450">
              <a:buFont typeface="Arial" pitchFamily="34" charset="0"/>
              <a:buChar char="•"/>
            </a:pPr>
            <a:r>
              <a:rPr lang="en-US" sz="1100" dirty="0">
                <a:latin typeface="+mj-lt"/>
              </a:rPr>
              <a:t>Statistical modeling</a:t>
            </a:r>
          </a:p>
          <a:p>
            <a:pPr marL="171450" indent="-171450">
              <a:buFont typeface="Arial" pitchFamily="34" charset="0"/>
              <a:buChar char="•"/>
            </a:pPr>
            <a:r>
              <a:rPr lang="en-US" sz="1100" dirty="0">
                <a:latin typeface="+mj-lt"/>
              </a:rPr>
              <a:t>Experiment design</a:t>
            </a:r>
          </a:p>
          <a:p>
            <a:pPr marL="171450" indent="-171450">
              <a:buFont typeface="Arial" pitchFamily="34" charset="0"/>
              <a:buChar char="•"/>
            </a:pPr>
            <a:r>
              <a:rPr lang="en-US" sz="1100" dirty="0">
                <a:latin typeface="+mj-lt"/>
              </a:rPr>
              <a:t>Bayesian inference</a:t>
            </a:r>
          </a:p>
          <a:p>
            <a:pPr marL="171450" indent="-171450">
              <a:buFont typeface="Arial" pitchFamily="34" charset="0"/>
              <a:buChar char="•"/>
            </a:pPr>
            <a:r>
              <a:rPr lang="en-US" sz="1100" dirty="0">
                <a:latin typeface="+mj-lt"/>
              </a:rPr>
              <a:t>Supervised and unsupervised learning</a:t>
            </a:r>
          </a:p>
          <a:p>
            <a:pPr marL="171450" indent="-171450">
              <a:buFont typeface="Arial" pitchFamily="34" charset="0"/>
              <a:buChar char="•"/>
            </a:pPr>
            <a:r>
              <a:rPr lang="en-US" sz="1100" dirty="0">
                <a:latin typeface="+mj-lt"/>
              </a:rPr>
              <a:t>Optimization: gradient descent and variants</a:t>
            </a:r>
          </a:p>
          <a:p>
            <a:endParaRPr lang="en-US" sz="1100" dirty="0">
              <a:latin typeface="+mj-lt"/>
            </a:endParaRPr>
          </a:p>
          <a:p>
            <a:r>
              <a:rPr lang="en-US" sz="1100" b="1" dirty="0">
                <a:latin typeface="+mj-lt"/>
              </a:rPr>
              <a:t>Domain knowledge and soft skills</a:t>
            </a:r>
          </a:p>
          <a:p>
            <a:pPr marL="171450" indent="-171450">
              <a:buFont typeface="Arial" pitchFamily="34" charset="0"/>
              <a:buChar char="•"/>
            </a:pPr>
            <a:r>
              <a:rPr lang="en-US" sz="1100" dirty="0">
                <a:latin typeface="+mj-lt"/>
              </a:rPr>
              <a:t>Passionate about he business</a:t>
            </a:r>
          </a:p>
          <a:p>
            <a:pPr marL="171450" indent="-171450">
              <a:buFont typeface="Arial" pitchFamily="34" charset="0"/>
              <a:buChar char="•"/>
            </a:pPr>
            <a:r>
              <a:rPr lang="en-US" sz="1100" dirty="0">
                <a:latin typeface="+mj-lt"/>
              </a:rPr>
              <a:t>Curious about data</a:t>
            </a:r>
          </a:p>
          <a:p>
            <a:pPr marL="171450" indent="-171450">
              <a:buFont typeface="Arial" pitchFamily="34" charset="0"/>
              <a:buChar char="•"/>
            </a:pPr>
            <a:r>
              <a:rPr lang="en-US" sz="1100" dirty="0">
                <a:latin typeface="+mj-lt"/>
              </a:rPr>
              <a:t>Influence without authority</a:t>
            </a:r>
          </a:p>
          <a:p>
            <a:pPr marL="171450" indent="-171450">
              <a:buFont typeface="Arial" pitchFamily="34" charset="0"/>
              <a:buChar char="•"/>
            </a:pPr>
            <a:r>
              <a:rPr lang="en-US" sz="1100" dirty="0">
                <a:latin typeface="+mj-lt"/>
              </a:rPr>
              <a:t>Hacker mindset</a:t>
            </a:r>
          </a:p>
          <a:p>
            <a:pPr marL="171450" indent="-171450">
              <a:buFont typeface="Arial" pitchFamily="34" charset="0"/>
              <a:buChar char="•"/>
            </a:pPr>
            <a:r>
              <a:rPr lang="en-US" sz="1100" dirty="0">
                <a:latin typeface="+mj-lt"/>
              </a:rPr>
              <a:t>Problem solver</a:t>
            </a:r>
          </a:p>
          <a:p>
            <a:pPr marL="171450" indent="-171450">
              <a:buFont typeface="Arial" pitchFamily="34" charset="0"/>
              <a:buChar char="•"/>
            </a:pPr>
            <a:r>
              <a:rPr lang="en-US" sz="1100" dirty="0">
                <a:latin typeface="+mj-lt"/>
              </a:rPr>
              <a:t>Strategic, proactive, creative, innovative and collaborative</a:t>
            </a:r>
          </a:p>
          <a:p>
            <a:endParaRPr lang="en-US" sz="1100" dirty="0">
              <a:latin typeface="+mj-lt"/>
            </a:endParaRPr>
          </a:p>
        </p:txBody>
      </p:sp>
      <p:sp>
        <p:nvSpPr>
          <p:cNvPr id="6" name="TextBox 5"/>
          <p:cNvSpPr txBox="1"/>
          <p:nvPr/>
        </p:nvSpPr>
        <p:spPr>
          <a:xfrm>
            <a:off x="817881" y="5081781"/>
            <a:ext cx="3185160" cy="3647152"/>
          </a:xfrm>
          <a:prstGeom prst="rect">
            <a:avLst/>
          </a:prstGeom>
          <a:noFill/>
        </p:spPr>
        <p:txBody>
          <a:bodyPr wrap="square" rtlCol="0">
            <a:spAutoFit/>
          </a:bodyPr>
          <a:lstStyle/>
          <a:p>
            <a:r>
              <a:rPr lang="en-US" sz="1100" b="1" dirty="0">
                <a:latin typeface="+mj-lt"/>
              </a:rPr>
              <a:t>Programming and databases</a:t>
            </a:r>
          </a:p>
          <a:p>
            <a:pPr marL="171450" indent="-171450">
              <a:buFont typeface="Arial" pitchFamily="34" charset="0"/>
              <a:buChar char="•"/>
            </a:pPr>
            <a:r>
              <a:rPr lang="en-US" sz="1100" dirty="0">
                <a:latin typeface="+mj-lt"/>
              </a:rPr>
              <a:t>Computer science fundamentals</a:t>
            </a:r>
          </a:p>
          <a:p>
            <a:pPr marL="171450" indent="-171450">
              <a:buFont typeface="Arial" pitchFamily="34" charset="0"/>
              <a:buChar char="•"/>
            </a:pPr>
            <a:r>
              <a:rPr lang="en-US" sz="1100" dirty="0">
                <a:latin typeface="+mj-lt"/>
              </a:rPr>
              <a:t>Scripting language i.e. Python</a:t>
            </a:r>
          </a:p>
          <a:p>
            <a:pPr marL="171450" indent="-171450">
              <a:buFont typeface="Arial" pitchFamily="34" charset="0"/>
              <a:buChar char="•"/>
            </a:pPr>
            <a:r>
              <a:rPr lang="en-US" sz="1100" dirty="0">
                <a:latin typeface="+mj-lt"/>
              </a:rPr>
              <a:t>Statistical computing package i.e. R</a:t>
            </a:r>
          </a:p>
          <a:p>
            <a:pPr marL="171450" indent="-171450">
              <a:buFont typeface="Arial" pitchFamily="34" charset="0"/>
              <a:buChar char="•"/>
            </a:pPr>
            <a:r>
              <a:rPr lang="en-US" sz="1100" dirty="0">
                <a:latin typeface="+mj-lt"/>
              </a:rPr>
              <a:t>Databases: SQL and </a:t>
            </a:r>
            <a:r>
              <a:rPr lang="en-US" sz="1100" dirty="0" err="1">
                <a:latin typeface="+mj-lt"/>
              </a:rPr>
              <a:t>NoSQL</a:t>
            </a:r>
            <a:endParaRPr lang="en-US" sz="1100" dirty="0">
              <a:latin typeface="+mj-lt"/>
            </a:endParaRPr>
          </a:p>
          <a:p>
            <a:pPr marL="171450" indent="-171450">
              <a:buFont typeface="Arial" pitchFamily="34" charset="0"/>
              <a:buChar char="•"/>
            </a:pPr>
            <a:r>
              <a:rPr lang="en-US" sz="1100" dirty="0">
                <a:latin typeface="+mj-lt"/>
              </a:rPr>
              <a:t>Relational algebra</a:t>
            </a:r>
          </a:p>
          <a:p>
            <a:pPr marL="171450" indent="-171450">
              <a:buFont typeface="Arial" pitchFamily="34" charset="0"/>
              <a:buChar char="•"/>
            </a:pPr>
            <a:r>
              <a:rPr lang="en-US" sz="1100" dirty="0">
                <a:latin typeface="+mj-lt"/>
              </a:rPr>
              <a:t>Parallel databases and parallel query processing</a:t>
            </a:r>
          </a:p>
          <a:p>
            <a:pPr marL="171450" indent="-171450">
              <a:buFont typeface="Arial" pitchFamily="34" charset="0"/>
              <a:buChar char="•"/>
            </a:pPr>
            <a:r>
              <a:rPr lang="en-US" sz="1100" dirty="0" err="1">
                <a:latin typeface="+mj-lt"/>
              </a:rPr>
              <a:t>MapReduce</a:t>
            </a:r>
            <a:r>
              <a:rPr lang="en-US" sz="1100" dirty="0">
                <a:latin typeface="+mj-lt"/>
              </a:rPr>
              <a:t> </a:t>
            </a:r>
            <a:r>
              <a:rPr lang="en-US" sz="1100" dirty="0" err="1">
                <a:latin typeface="+mj-lt"/>
              </a:rPr>
              <a:t>comncepts</a:t>
            </a:r>
            <a:endParaRPr lang="en-US" sz="1100" dirty="0">
              <a:latin typeface="+mj-lt"/>
            </a:endParaRPr>
          </a:p>
          <a:p>
            <a:pPr marL="171450" indent="-171450">
              <a:buFont typeface="Arial" pitchFamily="34" charset="0"/>
              <a:buChar char="•"/>
            </a:pPr>
            <a:r>
              <a:rPr lang="en-US" sz="1100" dirty="0" err="1">
                <a:latin typeface="+mj-lt"/>
              </a:rPr>
              <a:t>Hadoop</a:t>
            </a:r>
            <a:r>
              <a:rPr lang="en-US" sz="1100" dirty="0">
                <a:latin typeface="+mj-lt"/>
              </a:rPr>
              <a:t> and Hive/Pig, Spark</a:t>
            </a:r>
          </a:p>
          <a:p>
            <a:pPr marL="171450" indent="-171450">
              <a:buFont typeface="Arial" pitchFamily="34" charset="0"/>
              <a:buChar char="•"/>
            </a:pPr>
            <a:r>
              <a:rPr lang="en-US" sz="1100" dirty="0">
                <a:latin typeface="+mj-lt"/>
              </a:rPr>
              <a:t>Custom reducers</a:t>
            </a:r>
          </a:p>
          <a:p>
            <a:pPr marL="171450" indent="-171450">
              <a:buFont typeface="Arial" pitchFamily="34" charset="0"/>
              <a:buChar char="•"/>
            </a:pPr>
            <a:r>
              <a:rPr lang="en-US" sz="1100" dirty="0">
                <a:latin typeface="+mj-lt"/>
              </a:rPr>
              <a:t>Experience with </a:t>
            </a:r>
            <a:r>
              <a:rPr lang="en-US" sz="1100" dirty="0" err="1">
                <a:latin typeface="+mj-lt"/>
              </a:rPr>
              <a:t>XaaS</a:t>
            </a:r>
            <a:r>
              <a:rPr lang="en-US" sz="1100" dirty="0">
                <a:latin typeface="+mj-lt"/>
              </a:rPr>
              <a:t> like AWS</a:t>
            </a:r>
          </a:p>
          <a:p>
            <a:endParaRPr lang="en-US" sz="1100" dirty="0">
              <a:latin typeface="+mj-lt"/>
            </a:endParaRPr>
          </a:p>
          <a:p>
            <a:r>
              <a:rPr lang="en-US" sz="1100" b="1" dirty="0">
                <a:latin typeface="+mj-lt"/>
              </a:rPr>
              <a:t>Communication and visualization</a:t>
            </a:r>
          </a:p>
          <a:p>
            <a:pPr marL="171450" indent="-171450">
              <a:buFont typeface="Arial" pitchFamily="34" charset="0"/>
              <a:buChar char="•"/>
            </a:pPr>
            <a:r>
              <a:rPr lang="en-US" sz="1100" dirty="0">
                <a:latin typeface="+mj-lt"/>
              </a:rPr>
              <a:t>Able to engage with senior management</a:t>
            </a:r>
          </a:p>
          <a:p>
            <a:pPr marL="171450" indent="-171450">
              <a:buFont typeface="Arial" pitchFamily="34" charset="0"/>
              <a:buChar char="•"/>
            </a:pPr>
            <a:r>
              <a:rPr lang="en-US" sz="1100" dirty="0">
                <a:latin typeface="+mj-lt"/>
              </a:rPr>
              <a:t>Storytelling skills</a:t>
            </a:r>
          </a:p>
          <a:p>
            <a:pPr marL="171450" indent="-171450">
              <a:buFont typeface="Arial" pitchFamily="34" charset="0"/>
              <a:buChar char="•"/>
            </a:pPr>
            <a:r>
              <a:rPr lang="en-US" sz="1100" dirty="0">
                <a:latin typeface="+mj-lt"/>
              </a:rPr>
              <a:t>Translate data-driven insights into decisions and actions</a:t>
            </a:r>
          </a:p>
          <a:p>
            <a:pPr marL="171450" indent="-171450">
              <a:buFont typeface="Arial" pitchFamily="34" charset="0"/>
              <a:buChar char="•"/>
            </a:pPr>
            <a:r>
              <a:rPr lang="en-US" sz="1100" dirty="0">
                <a:latin typeface="+mj-lt"/>
              </a:rPr>
              <a:t>Visual design skills</a:t>
            </a:r>
          </a:p>
          <a:p>
            <a:pPr marL="171450" indent="-171450">
              <a:buFont typeface="Arial" pitchFamily="34" charset="0"/>
              <a:buChar char="•"/>
            </a:pPr>
            <a:r>
              <a:rPr lang="en-US" sz="1100" dirty="0">
                <a:latin typeface="+mj-lt"/>
              </a:rPr>
              <a:t>R packages like </a:t>
            </a:r>
            <a:r>
              <a:rPr lang="en-US" sz="1100" dirty="0" err="1">
                <a:latin typeface="+mj-lt"/>
              </a:rPr>
              <a:t>ggplot</a:t>
            </a:r>
            <a:r>
              <a:rPr lang="en-US" sz="1100" dirty="0">
                <a:latin typeface="+mj-lt"/>
              </a:rPr>
              <a:t> or lattice</a:t>
            </a:r>
          </a:p>
          <a:p>
            <a:pPr marL="171450" indent="-171450">
              <a:buFont typeface="Arial" pitchFamily="34" charset="0"/>
              <a:buChar char="•"/>
            </a:pPr>
            <a:r>
              <a:rPr lang="en-US" sz="1100" dirty="0">
                <a:latin typeface="+mj-lt"/>
              </a:rPr>
              <a:t>Knowledge of data visualization tools like Flare, D3.js, or Tableau</a:t>
            </a:r>
          </a:p>
        </p:txBody>
      </p:sp>
    </p:spTree>
    <p:extLst>
      <p:ext uri="{BB962C8B-B14F-4D97-AF65-F5344CB8AC3E}">
        <p14:creationId xmlns:p14="http://schemas.microsoft.com/office/powerpoint/2010/main" val="29516522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617518" y="4560888"/>
            <a:ext cx="6080166" cy="4319587"/>
          </a:xfrm>
          <a:prstGeom prst="rect">
            <a:avLst/>
          </a:prstGeom>
          <a:solidFill>
            <a:schemeClr val="bg1"/>
          </a:solidFill>
        </p:spPr>
        <p:txBody>
          <a:bodyPr/>
          <a:lstStyle/>
          <a:p>
            <a:r>
              <a:rPr lang="en-US" sz="1100" dirty="0"/>
              <a:t>Big data is a separate but closely related area of practice for any organization that wishes to implement AI solutions.</a:t>
            </a:r>
          </a:p>
          <a:p>
            <a:endParaRPr lang="en-US" sz="1100" b="1" dirty="0"/>
          </a:p>
          <a:p>
            <a:r>
              <a:rPr lang="en-US" sz="1100" b="1" dirty="0"/>
              <a:t>We will spend the next section discussing a few of the most important fundamentals of big data and how they relate to AI.</a:t>
            </a:r>
          </a:p>
        </p:txBody>
      </p:sp>
    </p:spTree>
    <p:extLst>
      <p:ext uri="{BB962C8B-B14F-4D97-AF65-F5344CB8AC3E}">
        <p14:creationId xmlns:p14="http://schemas.microsoft.com/office/powerpoint/2010/main" val="29516522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a:ln>
            <a:noFill/>
          </a:ln>
        </p:spPr>
      </p:sp>
      <p:sp>
        <p:nvSpPr>
          <p:cNvPr id="3" name="Notes Placeholder 2"/>
          <p:cNvSpPr>
            <a:spLocks noGrp="1"/>
          </p:cNvSpPr>
          <p:nvPr>
            <p:ph type="body" idx="1"/>
          </p:nvPr>
        </p:nvSpPr>
        <p:spPr>
          <a:xfrm>
            <a:off x="617518" y="4560888"/>
            <a:ext cx="6163292" cy="4319587"/>
          </a:xfrm>
          <a:prstGeom prst="rect">
            <a:avLst/>
          </a:prstGeom>
          <a:solidFill>
            <a:schemeClr val="bg1"/>
          </a:solidFill>
        </p:spPr>
        <p:txBody>
          <a:bodyPr/>
          <a:lstStyle/>
          <a:p>
            <a:pPr lvl="1"/>
            <a:r>
              <a:rPr lang="en-US" sz="1100" b="1" dirty="0"/>
              <a:t>Big data is a closely related area of practice, and in many ways the precursor to today’s AI boom. Many organizations have not yet figured out foundational big data practices. Until they do, their readiness for an AI initiative is limited. </a:t>
            </a:r>
          </a:p>
          <a:p>
            <a:pPr marL="628650" lvl="1" indent="-171450">
              <a:buFont typeface="Arial" pitchFamily="34" charset="0"/>
              <a:buChar char="•"/>
            </a:pPr>
            <a:endParaRPr lang="en-US" sz="1100" dirty="0"/>
          </a:p>
          <a:p>
            <a:pPr marL="628650" lvl="1" indent="-171450">
              <a:buFont typeface="Arial" pitchFamily="34" charset="0"/>
              <a:buChar char="•"/>
            </a:pPr>
            <a:r>
              <a:rPr lang="en-US" sz="1100" dirty="0"/>
              <a:t>The amount of data generated today is growing exponentially. </a:t>
            </a:r>
          </a:p>
          <a:p>
            <a:pPr marL="628650" lvl="1" indent="-171450">
              <a:buFont typeface="Arial" pitchFamily="34" charset="0"/>
              <a:buChar char="•"/>
            </a:pPr>
            <a:r>
              <a:rPr lang="en-US" sz="1100" dirty="0"/>
              <a:t>Both the volume and type of much of this data—the type we’ll refer to as “big data”—is not suitable for storing in relational databases, yet has significant business value </a:t>
            </a:r>
          </a:p>
          <a:p>
            <a:pPr marL="628650" lvl="1" indent="-171450">
              <a:buFont typeface="Arial" pitchFamily="34" charset="0"/>
              <a:buChar char="•"/>
            </a:pPr>
            <a:r>
              <a:rPr lang="en-US" sz="1100" dirty="0"/>
              <a:t>Engineering new systems or augmenting existing systems often requires the use of this data and so big data skills are mandatory for data engineers practicing today</a:t>
            </a:r>
          </a:p>
          <a:p>
            <a:pPr marL="628650" lvl="1" indent="-171450">
              <a:buFont typeface="Arial" pitchFamily="34" charset="0"/>
              <a:buChar char="•"/>
            </a:pPr>
            <a:r>
              <a:rPr lang="en-US" sz="1100" dirty="0"/>
              <a:t>Stores of big data are usually a prerequisite to most interesting AI applications. Machine models need large datasets to learn, and the best AI applications are based on good machine learning</a:t>
            </a:r>
          </a:p>
          <a:p>
            <a:pPr marL="628650" lvl="1" indent="-171450">
              <a:buFont typeface="Arial" pitchFamily="34" charset="0"/>
              <a:buChar char="•"/>
            </a:pPr>
            <a:r>
              <a:rPr lang="en-US" sz="1100" dirty="0"/>
              <a:t>Big datasets require preparation of the dataset and effective architecture of technical dependencies – for example, storage or streaming infrastructure</a:t>
            </a:r>
          </a:p>
          <a:p>
            <a:pPr marL="628650" lvl="1" indent="-171450">
              <a:buFont typeface="Arial" pitchFamily="34" charset="0"/>
              <a:buChar char="•"/>
            </a:pPr>
            <a:r>
              <a:rPr lang="en-US" sz="1100" dirty="0"/>
              <a:t>Once stored the data must be able to be processed in a timely manner. Currently, the most available technique for doing so is massively parallel computing on low cost hardware</a:t>
            </a:r>
          </a:p>
          <a:p>
            <a:pPr marL="628650" lvl="1" indent="-171450">
              <a:buFont typeface="Arial" pitchFamily="34" charset="0"/>
              <a:buChar char="•"/>
            </a:pPr>
            <a:r>
              <a:rPr lang="en-US" sz="1100" dirty="0"/>
              <a:t>The ability to interactively query Big Data sets to determine patterns and trends is a very powerful facility. </a:t>
            </a:r>
          </a:p>
          <a:p>
            <a:pPr marL="628650" lvl="1" indent="-171450">
              <a:buFont typeface="Arial" pitchFamily="34" charset="0"/>
              <a:buChar char="•"/>
            </a:pPr>
            <a:r>
              <a:rPr lang="en-US" sz="1100" dirty="0"/>
              <a:t>Presenting the results of Big Data processing and querying in a coherent manner is a technical challenge and requires planning and commitment for business benefits to be realized</a:t>
            </a:r>
          </a:p>
        </p:txBody>
      </p:sp>
    </p:spTree>
    <p:extLst>
      <p:ext uri="{BB962C8B-B14F-4D97-AF65-F5344CB8AC3E}">
        <p14:creationId xmlns:p14="http://schemas.microsoft.com/office/powerpoint/2010/main" val="29516522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p:spPr>
      </p:sp>
      <p:sp>
        <p:nvSpPr>
          <p:cNvPr id="3" name="Notes Placeholder 2"/>
          <p:cNvSpPr>
            <a:spLocks noGrp="1"/>
          </p:cNvSpPr>
          <p:nvPr>
            <p:ph type="body" idx="1"/>
          </p:nvPr>
        </p:nvSpPr>
        <p:spPr>
          <a:xfrm>
            <a:off x="534390" y="4560570"/>
            <a:ext cx="6210794" cy="4320540"/>
          </a:xfrm>
          <a:prstGeom prst="rect">
            <a:avLst/>
          </a:prstGeom>
          <a:solidFill>
            <a:schemeClr val="bg1"/>
          </a:solidFill>
        </p:spPr>
        <p:txBody>
          <a:bodyPr lIns="96661" tIns="48331" rIns="96661" bIns="48331"/>
          <a:lstStyle/>
          <a:p>
            <a:endParaRPr lang="en-US" sz="1100" dirty="0"/>
          </a:p>
          <a:p>
            <a:r>
              <a:rPr lang="en-US" sz="1100" dirty="0"/>
              <a:t>Big data can be described by the following characteristics:</a:t>
            </a:r>
          </a:p>
          <a:p>
            <a:endParaRPr lang="en-US" sz="1100" dirty="0"/>
          </a:p>
          <a:p>
            <a:pPr marL="171450" indent="-171450">
              <a:buFont typeface="Arial" pitchFamily="34" charset="0"/>
              <a:buChar char="•"/>
            </a:pPr>
            <a:r>
              <a:rPr lang="en-US" sz="1100" b="1" dirty="0"/>
              <a:t>Volume</a:t>
            </a:r>
            <a:r>
              <a:rPr lang="en-US" sz="1100" dirty="0"/>
              <a:t> – The quantity of data that is generated is very important in this context. It is the size of the data which determines the value and potential of the data under consideration and whether it can actually be considered Big Data or not. The name ‘Big Data’ itself contains a term which is related to size and hence the characteristic.</a:t>
            </a:r>
          </a:p>
          <a:p>
            <a:pPr marL="171450" indent="-171450">
              <a:buFont typeface="Arial" pitchFamily="34" charset="0"/>
              <a:buChar char="•"/>
            </a:pPr>
            <a:endParaRPr lang="en-US" sz="1100" dirty="0"/>
          </a:p>
          <a:p>
            <a:pPr marL="171450" indent="-171450">
              <a:buFont typeface="Arial" pitchFamily="34" charset="0"/>
              <a:buChar char="•"/>
            </a:pPr>
            <a:r>
              <a:rPr lang="en-US" sz="1100" b="1" dirty="0"/>
              <a:t>Variety</a:t>
            </a:r>
            <a:r>
              <a:rPr lang="en-US" sz="1100" dirty="0"/>
              <a:t> - The next aspect of Big Data is its variety. This means that the category to which Big Data belongs to is also a very essential fact that needs to be known by the data analysts. This helps the people, who are closely analyzing the data and are associated with it, to effectively use the data to their advantage and thus upholding the importance of the Big Data.</a:t>
            </a:r>
          </a:p>
          <a:p>
            <a:pPr marL="171450" indent="-171450">
              <a:buFont typeface="Arial" pitchFamily="34" charset="0"/>
              <a:buChar char="•"/>
            </a:pPr>
            <a:endParaRPr lang="en-US" sz="1100" dirty="0"/>
          </a:p>
          <a:p>
            <a:pPr marL="171450" indent="-171450">
              <a:buFont typeface="Arial" pitchFamily="34" charset="0"/>
              <a:buChar char="•"/>
            </a:pPr>
            <a:r>
              <a:rPr lang="en-US" sz="1100" b="1" dirty="0"/>
              <a:t>Velocity</a:t>
            </a:r>
            <a:r>
              <a:rPr lang="en-US" sz="1100" dirty="0"/>
              <a:t> - The term ‘velocity’ in the context refers to the speed of generation of data or how fast the data is generated and processed to meet the demands and the challenges which lie ahead in the path of growth and development.</a:t>
            </a:r>
            <a:endParaRPr lang="en-US" sz="1050" dirty="0"/>
          </a:p>
        </p:txBody>
      </p:sp>
    </p:spTree>
    <p:extLst>
      <p:ext uri="{BB962C8B-B14F-4D97-AF65-F5344CB8AC3E}">
        <p14:creationId xmlns:p14="http://schemas.microsoft.com/office/powerpoint/2010/main" val="24517472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p:spPr>
      </p:sp>
      <p:sp>
        <p:nvSpPr>
          <p:cNvPr id="3" name="Notes Placeholder 2"/>
          <p:cNvSpPr>
            <a:spLocks noGrp="1"/>
          </p:cNvSpPr>
          <p:nvPr>
            <p:ph type="body" idx="1"/>
          </p:nvPr>
        </p:nvSpPr>
        <p:spPr>
          <a:xfrm>
            <a:off x="617517" y="4560570"/>
            <a:ext cx="6092041" cy="4320540"/>
          </a:xfrm>
          <a:prstGeom prst="rect">
            <a:avLst/>
          </a:prstGeom>
          <a:solidFill>
            <a:schemeClr val="bg1"/>
          </a:solidFill>
        </p:spPr>
        <p:txBody>
          <a:bodyPr lIns="96661" tIns="48331" rIns="96661" bIns="48331">
            <a:normAutofit/>
          </a:bodyPr>
          <a:lstStyle/>
          <a:p>
            <a:pPr marL="171450" indent="-171450">
              <a:buFont typeface="Arial" pitchFamily="34" charset="0"/>
              <a:buChar char="•"/>
            </a:pPr>
            <a:r>
              <a:rPr lang="en-US" sz="1100" b="1" dirty="0"/>
              <a:t>Variability</a:t>
            </a:r>
            <a:r>
              <a:rPr lang="en-US" sz="1100" dirty="0"/>
              <a:t> - This is a factor which can be a problem for those who analyze the data. This refers to the inconsistency which can be shown by the data at times, thus hampering the process of being able to handle and manage the data effectively.</a:t>
            </a:r>
          </a:p>
          <a:p>
            <a:pPr marL="171450" indent="-171450">
              <a:buFont typeface="Arial" pitchFamily="34" charset="0"/>
              <a:buChar char="•"/>
            </a:pPr>
            <a:endParaRPr lang="en-US" sz="1100" dirty="0"/>
          </a:p>
          <a:p>
            <a:pPr marL="171450" indent="-171450">
              <a:buFont typeface="Arial" pitchFamily="34" charset="0"/>
              <a:buChar char="•"/>
            </a:pPr>
            <a:r>
              <a:rPr lang="en-US" sz="1100" b="1" dirty="0"/>
              <a:t>Veracity</a:t>
            </a:r>
            <a:r>
              <a:rPr lang="en-US" sz="1100" dirty="0"/>
              <a:t> - The quality of the data being captured can vary greatly. Accuracy of analysis depends on the veracity of the source data.</a:t>
            </a:r>
          </a:p>
          <a:p>
            <a:pPr marL="171450" indent="-171450">
              <a:buFont typeface="Arial" pitchFamily="34" charset="0"/>
              <a:buChar char="•"/>
            </a:pPr>
            <a:endParaRPr lang="en-US" sz="1100" dirty="0"/>
          </a:p>
          <a:p>
            <a:pPr marL="171450" indent="-171450">
              <a:buFont typeface="Arial" pitchFamily="34" charset="0"/>
              <a:buChar char="•"/>
            </a:pPr>
            <a:r>
              <a:rPr lang="en-US" sz="1100" b="1" dirty="0"/>
              <a:t>Complexity</a:t>
            </a:r>
            <a:r>
              <a:rPr lang="en-US" sz="1100" dirty="0"/>
              <a:t> - Data management can become a very complex process, especially when large volumes of data come from multiple sources. These data need to be linked, connected and correlated in order to be able to grasp the information that is supposed to be conveyed by these data. This situation, is therefore, termed as the ‘complexity’ of Big Data.</a:t>
            </a:r>
          </a:p>
          <a:p>
            <a:endParaRPr lang="en-US" sz="1050"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p:spPr>
      </p:sp>
      <p:sp>
        <p:nvSpPr>
          <p:cNvPr id="3" name="Notes Placeholder 2"/>
          <p:cNvSpPr>
            <a:spLocks noGrp="1"/>
          </p:cNvSpPr>
          <p:nvPr>
            <p:ph type="body" idx="1"/>
          </p:nvPr>
        </p:nvSpPr>
        <p:spPr>
          <a:xfrm>
            <a:off x="731520" y="4699000"/>
            <a:ext cx="5852160" cy="4182110"/>
          </a:xfrm>
          <a:prstGeom prst="rect">
            <a:avLst/>
          </a:prstGeom>
          <a:noFill/>
        </p:spPr>
        <p:txBody>
          <a:bodyPr lIns="96661" tIns="48331" rIns="96661" bIns="48331"/>
          <a:lstStyle/>
          <a:p>
            <a:endParaRPr lang="en-US" dirty="0"/>
          </a:p>
        </p:txBody>
      </p:sp>
    </p:spTree>
    <p:extLst>
      <p:ext uri="{BB962C8B-B14F-4D97-AF65-F5344CB8AC3E}">
        <p14:creationId xmlns:p14="http://schemas.microsoft.com/office/powerpoint/2010/main" val="29495807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p:spPr>
      </p:sp>
      <p:sp>
        <p:nvSpPr>
          <p:cNvPr id="3" name="Notes Placeholder 2"/>
          <p:cNvSpPr>
            <a:spLocks noGrp="1"/>
          </p:cNvSpPr>
          <p:nvPr>
            <p:ph type="body" idx="1"/>
          </p:nvPr>
        </p:nvSpPr>
        <p:spPr>
          <a:xfrm>
            <a:off x="731520" y="4699000"/>
            <a:ext cx="5852160" cy="4182110"/>
          </a:xfrm>
          <a:prstGeom prst="rect">
            <a:avLst/>
          </a:prstGeom>
          <a:noFill/>
        </p:spPr>
        <p:txBody>
          <a:bodyPr lIns="96661" tIns="48331" rIns="96661" bIns="48331"/>
          <a:lstStyle/>
          <a:p>
            <a:endParaRPr lang="en-US" dirty="0"/>
          </a:p>
        </p:txBody>
      </p:sp>
    </p:spTree>
    <p:extLst>
      <p:ext uri="{BB962C8B-B14F-4D97-AF65-F5344CB8AC3E}">
        <p14:creationId xmlns:p14="http://schemas.microsoft.com/office/powerpoint/2010/main" val="32718030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38138"/>
            <a:ext cx="7315200" cy="4114799"/>
          </a:xfrm>
          <a:prstGeom prst="rect">
            <a:avLst/>
          </a:prstGeom>
          <a:ln>
            <a:noFill/>
          </a:ln>
        </p:spPr>
      </p:sp>
      <p:sp>
        <p:nvSpPr>
          <p:cNvPr id="3" name="Notes Placeholder 2"/>
          <p:cNvSpPr>
            <a:spLocks noGrp="1"/>
          </p:cNvSpPr>
          <p:nvPr>
            <p:ph type="body" idx="1"/>
          </p:nvPr>
        </p:nvSpPr>
        <p:spPr>
          <a:xfrm>
            <a:off x="731520" y="4960620"/>
            <a:ext cx="5852160" cy="3920490"/>
          </a:xfrm>
          <a:prstGeom prst="rect">
            <a:avLst/>
          </a:prstGeom>
        </p:spPr>
        <p:txBody>
          <a:bodyPr/>
          <a:lstStyle/>
          <a:p>
            <a:endParaRPr lang="en-US" dirty="0"/>
          </a:p>
        </p:txBody>
      </p:sp>
    </p:spTree>
    <p:extLst>
      <p:ext uri="{BB962C8B-B14F-4D97-AF65-F5344CB8AC3E}">
        <p14:creationId xmlns:p14="http://schemas.microsoft.com/office/powerpoint/2010/main" val="1937890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9516522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2634576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731838" y="4560888"/>
            <a:ext cx="5851525" cy="4319587"/>
          </a:xfrm>
          <a:prstGeom prst="rect">
            <a:avLst/>
          </a:prstGeom>
          <a:noFill/>
        </p:spPr>
        <p:txBody>
          <a:bodyPr/>
          <a:lstStyle/>
          <a:p>
            <a:pPr marL="171450" indent="-171450">
              <a:buFont typeface="Arial" pitchFamily="34" charset="0"/>
              <a:buChar char="•"/>
            </a:pPr>
            <a:endParaRPr lang="en-US" sz="1100" i="1" dirty="0"/>
          </a:p>
        </p:txBody>
      </p:sp>
    </p:spTree>
    <p:extLst>
      <p:ext uri="{BB962C8B-B14F-4D97-AF65-F5344CB8AC3E}">
        <p14:creationId xmlns:p14="http://schemas.microsoft.com/office/powerpoint/2010/main" val="22634576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38138"/>
            <a:ext cx="7315200" cy="4114800"/>
          </a:xfrm>
          <a:prstGeom prst="rect">
            <a:avLst/>
          </a:prstGeom>
          <a:ln>
            <a:noFill/>
          </a:ln>
        </p:spPr>
      </p:sp>
      <p:sp>
        <p:nvSpPr>
          <p:cNvPr id="3" name="Notes Placeholder 2"/>
          <p:cNvSpPr>
            <a:spLocks noGrp="1"/>
          </p:cNvSpPr>
          <p:nvPr>
            <p:ph type="body" idx="1"/>
          </p:nvPr>
        </p:nvSpPr>
        <p:spPr>
          <a:xfrm>
            <a:off x="475013" y="4960620"/>
            <a:ext cx="6210795" cy="3920490"/>
          </a:xfrm>
          <a:prstGeom prst="rect">
            <a:avLst/>
          </a:prstGeom>
          <a:solidFill>
            <a:schemeClr val="bg1"/>
          </a:solidFill>
        </p:spPr>
        <p:txBody>
          <a:bodyPr/>
          <a:lstStyle/>
          <a:p>
            <a:r>
              <a:rPr lang="en-US" sz="1100" b="1" dirty="0"/>
              <a:t>The class should take a few minutes to review Moore’s law and consider technical implications. Discuss for 5-10 minutes. Questions to consider:</a:t>
            </a:r>
          </a:p>
          <a:p>
            <a:endParaRPr lang="en-US" sz="1100" dirty="0"/>
          </a:p>
          <a:p>
            <a:pPr marL="685800" lvl="1" indent="-228600">
              <a:buAutoNum type="arabicPeriod"/>
            </a:pPr>
            <a:r>
              <a:rPr lang="en-US" sz="1100" dirty="0"/>
              <a:t>If the trends shown above can be relied upon to continue, what are the technical implications?</a:t>
            </a:r>
          </a:p>
          <a:p>
            <a:pPr marL="685800" lvl="1" indent="-228600">
              <a:buAutoNum type="arabicPeriod"/>
            </a:pPr>
            <a:r>
              <a:rPr lang="en-US" sz="1100" dirty="0"/>
              <a:t>What types of applications could be enabled by twice the computing power at half the cost?</a:t>
            </a:r>
          </a:p>
          <a:p>
            <a:pPr marL="685800" lvl="1" indent="-228600">
              <a:buAutoNum type="arabicPeriod"/>
            </a:pPr>
            <a:r>
              <a:rPr lang="en-US" sz="1100" dirty="0"/>
              <a:t>What kind of timeframe might one reasonably expect to associate with the ideas the class suggested in #2? </a:t>
            </a:r>
          </a:p>
          <a:p>
            <a:endParaRPr lang="en-US" sz="1100" dirty="0"/>
          </a:p>
          <a:p>
            <a:endParaRPr lang="en-US" sz="1100" dirty="0"/>
          </a:p>
        </p:txBody>
      </p:sp>
    </p:spTree>
    <p:extLst>
      <p:ext uri="{BB962C8B-B14F-4D97-AF65-F5344CB8AC3E}">
        <p14:creationId xmlns:p14="http://schemas.microsoft.com/office/powerpoint/2010/main" val="19378902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p:spPr>
      </p:sp>
      <p:sp>
        <p:nvSpPr>
          <p:cNvPr id="3" name="Notes Placeholder 2"/>
          <p:cNvSpPr>
            <a:spLocks noGrp="1"/>
          </p:cNvSpPr>
          <p:nvPr>
            <p:ph type="body" idx="1"/>
          </p:nvPr>
        </p:nvSpPr>
        <p:spPr>
          <a:xfrm>
            <a:off x="731520" y="4560570"/>
            <a:ext cx="5852160" cy="4320540"/>
          </a:xfrm>
          <a:prstGeom prst="rect">
            <a:avLst/>
          </a:prstGeom>
          <a:noFill/>
        </p:spPr>
        <p:txBody>
          <a:bodyPr lIns="96661" tIns="48331" rIns="96661" bIns="48331"/>
          <a:lstStyle/>
          <a:p>
            <a:endParaRPr lang="en-US" dirty="0"/>
          </a:p>
        </p:txBody>
      </p:sp>
    </p:spTree>
    <p:extLst>
      <p:ext uri="{BB962C8B-B14F-4D97-AF65-F5344CB8AC3E}">
        <p14:creationId xmlns:p14="http://schemas.microsoft.com/office/powerpoint/2010/main" val="4795450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3613" cy="4113212"/>
          </a:xfrm>
        </p:spPr>
      </p:sp>
      <p:sp>
        <p:nvSpPr>
          <p:cNvPr id="3" name="Notes Placeholder 2"/>
          <p:cNvSpPr>
            <a:spLocks noGrp="1"/>
          </p:cNvSpPr>
          <p:nvPr>
            <p:ph type="body" idx="1"/>
          </p:nvPr>
        </p:nvSpPr>
        <p:spPr>
          <a:xfrm>
            <a:off x="731520" y="4560570"/>
            <a:ext cx="5852160" cy="4320540"/>
          </a:xfrm>
          <a:prstGeom prst="rect">
            <a:avLst/>
          </a:prstGeom>
        </p:spPr>
        <p:txBody>
          <a:bodyPr lIns="96661" tIns="48331" rIns="96661" bIns="48331"/>
          <a:lstStyle/>
          <a:p>
            <a:endParaRPr lang="en-US" dirty="0"/>
          </a:p>
        </p:txBody>
      </p:sp>
    </p:spTree>
    <p:extLst>
      <p:ext uri="{BB962C8B-B14F-4D97-AF65-F5344CB8AC3E}">
        <p14:creationId xmlns:p14="http://schemas.microsoft.com/office/powerpoint/2010/main" val="2134455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p:spPr>
      </p:sp>
      <p:sp>
        <p:nvSpPr>
          <p:cNvPr id="3" name="Notes Placeholder 2"/>
          <p:cNvSpPr>
            <a:spLocks noGrp="1"/>
          </p:cNvSpPr>
          <p:nvPr>
            <p:ph type="body" idx="1"/>
          </p:nvPr>
        </p:nvSpPr>
        <p:spPr>
          <a:xfrm>
            <a:off x="731520" y="4560570"/>
            <a:ext cx="5852160" cy="4320540"/>
          </a:xfrm>
          <a:prstGeom prst="rect">
            <a:avLst/>
          </a:prstGeom>
        </p:spPr>
        <p:txBody>
          <a:bodyPr lIns="96661" tIns="48331" rIns="96661" bIns="48331"/>
          <a:lstStyle/>
          <a:p>
            <a:endParaRPr lang="en-US" dirty="0"/>
          </a:p>
        </p:txBody>
      </p:sp>
    </p:spTree>
    <p:extLst>
      <p:ext uri="{BB962C8B-B14F-4D97-AF65-F5344CB8AC3E}">
        <p14:creationId xmlns:p14="http://schemas.microsoft.com/office/powerpoint/2010/main" val="2134455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641268" y="4560888"/>
            <a:ext cx="6068290" cy="4319587"/>
          </a:xfrm>
          <a:prstGeom prst="rect">
            <a:avLst/>
          </a:prstGeom>
          <a:solidFill>
            <a:schemeClr val="bg1"/>
          </a:solidFill>
        </p:spPr>
        <p:txBody>
          <a:bodyPr/>
          <a:lstStyle/>
          <a:p>
            <a:pPr lvl="1"/>
            <a:r>
              <a:rPr lang="en-US" sz="1000" i="1" dirty="0"/>
              <a:t>Image CC license: </a:t>
            </a:r>
            <a:r>
              <a:rPr lang="en-US" sz="1000" i="1" dirty="0">
                <a:hlinkClick r:id="rId3"/>
              </a:rPr>
              <a:t>https://www.flickr.com/photos/mikemacmarketing/30212411048</a:t>
            </a:r>
            <a:endParaRPr lang="en-US" sz="1000" i="1" dirty="0"/>
          </a:p>
        </p:txBody>
      </p:sp>
    </p:spTree>
    <p:extLst>
      <p:ext uri="{BB962C8B-B14F-4D97-AF65-F5344CB8AC3E}">
        <p14:creationId xmlns:p14="http://schemas.microsoft.com/office/powerpoint/2010/main" val="13906466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p:spPr>
      </p:sp>
      <p:sp>
        <p:nvSpPr>
          <p:cNvPr id="3" name="Notes Placeholder 2"/>
          <p:cNvSpPr>
            <a:spLocks noGrp="1"/>
          </p:cNvSpPr>
          <p:nvPr>
            <p:ph type="body" idx="1"/>
          </p:nvPr>
        </p:nvSpPr>
        <p:spPr>
          <a:xfrm>
            <a:off x="641268" y="4621213"/>
            <a:ext cx="6080166" cy="4202153"/>
          </a:xfrm>
          <a:prstGeom prst="rect">
            <a:avLst/>
          </a:prstGeom>
          <a:solidFill>
            <a:schemeClr val="bg1"/>
          </a:solidFill>
        </p:spPr>
        <p:txBody>
          <a:bodyPr/>
          <a:lstStyle/>
          <a:p>
            <a:r>
              <a:rPr lang="en-US" sz="1100" b="1" dirty="0"/>
              <a:t>You need all of these to be able to expect success.</a:t>
            </a:r>
          </a:p>
          <a:p>
            <a:endParaRPr lang="en-US" sz="1100" b="1" dirty="0"/>
          </a:p>
          <a:p>
            <a:r>
              <a:rPr lang="en-US" sz="1100" dirty="0"/>
              <a:t>As we will continue to see throughout this session, AI is about more than just data, algorithms, or computing. AI is also about integrating advanced technology into your already-complex organization. Teams, human factors, and business processes are just as critical to a successful AI solution as the technology itself.</a:t>
            </a:r>
          </a:p>
        </p:txBody>
      </p:sp>
    </p:spTree>
    <p:extLst>
      <p:ext uri="{BB962C8B-B14F-4D97-AF65-F5344CB8AC3E}">
        <p14:creationId xmlns:p14="http://schemas.microsoft.com/office/powerpoint/2010/main" val="29641964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p:spPr>
      </p:sp>
      <p:sp>
        <p:nvSpPr>
          <p:cNvPr id="3" name="Notes Placeholder 2"/>
          <p:cNvSpPr>
            <a:spLocks noGrp="1"/>
          </p:cNvSpPr>
          <p:nvPr>
            <p:ph type="body" idx="1"/>
          </p:nvPr>
        </p:nvSpPr>
        <p:spPr>
          <a:xfrm>
            <a:off x="593766" y="4621213"/>
            <a:ext cx="6163294" cy="4012148"/>
          </a:xfrm>
          <a:prstGeom prst="rect">
            <a:avLst/>
          </a:prstGeom>
          <a:solidFill>
            <a:schemeClr val="bg1"/>
          </a:solidFill>
        </p:spPr>
        <p:txBody>
          <a:bodyPr/>
          <a:lstStyle/>
          <a:p>
            <a:r>
              <a:rPr lang="en-US" sz="1100" dirty="0"/>
              <a:t>Of course, you need a way to sequence and plan across all these pillars, which is where business process models such as CRISP-DM come in. First published 1999, but still a great and simple model to follow. IBM is the current champion of CRISP-DM, and the more complicated ASUM-DM.</a:t>
            </a:r>
          </a:p>
          <a:p>
            <a:endParaRPr lang="en-US" sz="1100" dirty="0"/>
          </a:p>
          <a:p>
            <a:r>
              <a:rPr lang="en-US" sz="1100" dirty="0"/>
              <a:t>Models like CRISP-DM are independent of project management tools. Think of it as a way to sequence multiple sub-projects.</a:t>
            </a:r>
          </a:p>
          <a:p>
            <a:endParaRPr lang="en-US" sz="1100" dirty="0"/>
          </a:p>
        </p:txBody>
      </p:sp>
    </p:spTree>
    <p:extLst>
      <p:ext uri="{BB962C8B-B14F-4D97-AF65-F5344CB8AC3E}">
        <p14:creationId xmlns:p14="http://schemas.microsoft.com/office/powerpoint/2010/main" val="27070237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p:spPr>
      </p:sp>
      <p:sp>
        <p:nvSpPr>
          <p:cNvPr id="3" name="Notes Placeholder 2"/>
          <p:cNvSpPr>
            <a:spLocks noGrp="1"/>
          </p:cNvSpPr>
          <p:nvPr>
            <p:ph type="body" idx="1"/>
          </p:nvPr>
        </p:nvSpPr>
        <p:spPr>
          <a:xfrm>
            <a:off x="731838" y="4560888"/>
            <a:ext cx="5851525" cy="4319587"/>
          </a:xfrm>
          <a:prstGeom prst="rect">
            <a:avLst/>
          </a:prstGeom>
        </p:spPr>
        <p:txBody>
          <a:bodyPr/>
          <a:lstStyle/>
          <a:p>
            <a:r>
              <a:rPr lang="en-US" sz="1100" dirty="0"/>
              <a:t>We will discuss tools more in section 7.</a:t>
            </a:r>
          </a:p>
        </p:txBody>
      </p:sp>
    </p:spTree>
    <p:extLst>
      <p:ext uri="{BB962C8B-B14F-4D97-AF65-F5344CB8AC3E}">
        <p14:creationId xmlns:p14="http://schemas.microsoft.com/office/powerpoint/2010/main" val="2159576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38138"/>
            <a:ext cx="7315200" cy="4114800"/>
          </a:xfrm>
          <a:prstGeom prst="rect">
            <a:avLst/>
          </a:prstGeom>
          <a:ln>
            <a:noFill/>
          </a:ln>
        </p:spPr>
      </p:sp>
    </p:spTree>
    <p:extLst>
      <p:ext uri="{BB962C8B-B14F-4D97-AF65-F5344CB8AC3E}">
        <p14:creationId xmlns:p14="http://schemas.microsoft.com/office/powerpoint/2010/main" val="15229438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8058059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8058059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67785815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1391113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dirty="0"/>
          </a:p>
        </p:txBody>
      </p:sp>
    </p:spTree>
    <p:extLst>
      <p:ext uri="{BB962C8B-B14F-4D97-AF65-F5344CB8AC3E}">
        <p14:creationId xmlns:p14="http://schemas.microsoft.com/office/powerpoint/2010/main" val="194316740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p:spPr>
      </p:sp>
      <p:sp>
        <p:nvSpPr>
          <p:cNvPr id="3" name="Notes Placeholder 2"/>
          <p:cNvSpPr>
            <a:spLocks noGrp="1"/>
          </p:cNvSpPr>
          <p:nvPr>
            <p:ph type="body" idx="1"/>
          </p:nvPr>
        </p:nvSpPr>
        <p:spPr>
          <a:xfrm>
            <a:off x="391886" y="4621213"/>
            <a:ext cx="6282046" cy="3929021"/>
          </a:xfrm>
          <a:prstGeom prst="rect">
            <a:avLst/>
          </a:prstGeom>
          <a:solidFill>
            <a:schemeClr val="bg1"/>
          </a:solidFill>
        </p:spPr>
        <p:txBody>
          <a:bodyPr/>
          <a:lstStyle/>
          <a:p>
            <a:endParaRPr lang="en-US" dirty="0"/>
          </a:p>
        </p:txBody>
      </p:sp>
      <p:pic>
        <p:nvPicPr>
          <p:cNvPr id="4" name="Content Placeholder 3">
            <a:extLst>
              <a:ext uri="{FF2B5EF4-FFF2-40B4-BE49-F238E27FC236}">
                <a16:creationId xmlns:a16="http://schemas.microsoft.com/office/drawing/2014/main" id="{DDA525A9-CF7A-CD48-9992-685438020361}"/>
              </a:ext>
            </a:extLst>
          </p:cNvPr>
          <p:cNvPicPr>
            <a:picLocks noChangeAspect="1"/>
          </p:cNvPicPr>
          <p:nvPr/>
        </p:nvPicPr>
        <p:blipFill>
          <a:blip r:embed="rId3"/>
          <a:stretch>
            <a:fillRect/>
          </a:stretch>
        </p:blipFill>
        <p:spPr>
          <a:xfrm>
            <a:off x="1258796" y="4973510"/>
            <a:ext cx="4808701" cy="2694237"/>
          </a:xfrm>
          <a:prstGeom prst="rect">
            <a:avLst/>
          </a:prstGeom>
        </p:spPr>
      </p:pic>
    </p:spTree>
    <p:extLst>
      <p:ext uri="{BB962C8B-B14F-4D97-AF65-F5344CB8AC3E}">
        <p14:creationId xmlns:p14="http://schemas.microsoft.com/office/powerpoint/2010/main" val="93415969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p:spPr>
      </p:sp>
      <p:sp>
        <p:nvSpPr>
          <p:cNvPr id="3" name="Notes Placeholder 2"/>
          <p:cNvSpPr>
            <a:spLocks noGrp="1"/>
          </p:cNvSpPr>
          <p:nvPr>
            <p:ph type="body" idx="1"/>
          </p:nvPr>
        </p:nvSpPr>
        <p:spPr>
          <a:xfrm>
            <a:off x="581891" y="4560888"/>
            <a:ext cx="6210795" cy="4319587"/>
          </a:xfrm>
          <a:prstGeom prst="rect">
            <a:avLst/>
          </a:prstGeom>
          <a:solidFill>
            <a:schemeClr val="bg1"/>
          </a:solidFill>
        </p:spPr>
        <p:txBody>
          <a:bodyPr/>
          <a:lstStyle/>
          <a:p>
            <a:r>
              <a:rPr lang="en-US" sz="1100" dirty="0"/>
              <a:t>There are dozens of types.  In fact, most real world data does not fit into a simple model.</a:t>
            </a:r>
          </a:p>
          <a:p>
            <a:endParaRPr lang="en-US" sz="1100" dirty="0"/>
          </a:p>
        </p:txBody>
      </p:sp>
      <p:pic>
        <p:nvPicPr>
          <p:cNvPr id="7" name="Picture 6">
            <a:extLst>
              <a:ext uri="{FF2B5EF4-FFF2-40B4-BE49-F238E27FC236}">
                <a16:creationId xmlns:a16="http://schemas.microsoft.com/office/drawing/2014/main" id="{56003EE7-116E-B445-BF0F-CF09F144B766}"/>
              </a:ext>
            </a:extLst>
          </p:cNvPr>
          <p:cNvPicPr>
            <a:picLocks noChangeAspect="1"/>
          </p:cNvPicPr>
          <p:nvPr/>
        </p:nvPicPr>
        <p:blipFill>
          <a:blip r:embed="rId3"/>
          <a:stretch>
            <a:fillRect/>
          </a:stretch>
        </p:blipFill>
        <p:spPr>
          <a:xfrm>
            <a:off x="1022173" y="4989668"/>
            <a:ext cx="5464988" cy="3245958"/>
          </a:xfrm>
          <a:prstGeom prst="rect">
            <a:avLst/>
          </a:prstGeom>
        </p:spPr>
      </p:pic>
    </p:spTree>
    <p:extLst>
      <p:ext uri="{BB962C8B-B14F-4D97-AF65-F5344CB8AC3E}">
        <p14:creationId xmlns:p14="http://schemas.microsoft.com/office/powerpoint/2010/main" val="42573224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38138"/>
            <a:ext cx="7315200" cy="4114800"/>
          </a:xfrm>
          <a:prstGeom prst="rect">
            <a:avLst/>
          </a:prstGeom>
          <a:ln>
            <a:noFill/>
          </a:ln>
        </p:spPr>
      </p:sp>
      <p:sp>
        <p:nvSpPr>
          <p:cNvPr id="3" name="Notes Placeholder 2"/>
          <p:cNvSpPr>
            <a:spLocks noGrp="1"/>
          </p:cNvSpPr>
          <p:nvPr>
            <p:ph type="body" idx="1"/>
          </p:nvPr>
        </p:nvSpPr>
        <p:spPr>
          <a:xfrm>
            <a:off x="731520" y="4960620"/>
            <a:ext cx="5852160" cy="3920490"/>
          </a:xfrm>
          <a:prstGeom prst="rect">
            <a:avLst/>
          </a:prstGeom>
        </p:spPr>
        <p:txBody>
          <a:bodyPr/>
          <a:lstStyle/>
          <a:p>
            <a:endParaRPr lang="en-US" dirty="0"/>
          </a:p>
        </p:txBody>
      </p:sp>
    </p:spTree>
    <p:extLst>
      <p:ext uri="{BB962C8B-B14F-4D97-AF65-F5344CB8AC3E}">
        <p14:creationId xmlns:p14="http://schemas.microsoft.com/office/powerpoint/2010/main" val="193789026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a:ln>
            <a:noFill/>
          </a:ln>
        </p:spPr>
      </p:sp>
      <p:sp>
        <p:nvSpPr>
          <p:cNvPr id="3" name="Notes Placeholder 2"/>
          <p:cNvSpPr>
            <a:spLocks noGrp="1"/>
          </p:cNvSpPr>
          <p:nvPr>
            <p:ph type="body" idx="1"/>
          </p:nvPr>
        </p:nvSpPr>
        <p:spPr>
          <a:xfrm>
            <a:off x="593766" y="4560888"/>
            <a:ext cx="6175169" cy="4319587"/>
          </a:xfrm>
          <a:prstGeom prst="rect">
            <a:avLst/>
          </a:prstGeom>
          <a:solidFill>
            <a:schemeClr val="bg1"/>
          </a:solidFill>
        </p:spPr>
        <p:txBody>
          <a:bodyPr/>
          <a:lstStyle/>
          <a:p>
            <a:r>
              <a:rPr lang="en-US" sz="1100" dirty="0"/>
              <a:t>Linear regression is probably familiar to everyone, and is one of the most straightforward types of data</a:t>
            </a:r>
            <a:r>
              <a:rPr lang="en-US" sz="1100" baseline="0" dirty="0"/>
              <a:t> analysis</a:t>
            </a:r>
            <a:r>
              <a:rPr lang="en-US" sz="1100" dirty="0"/>
              <a:t>. </a:t>
            </a:r>
          </a:p>
        </p:txBody>
      </p:sp>
    </p:spTree>
    <p:extLst>
      <p:ext uri="{BB962C8B-B14F-4D97-AF65-F5344CB8AC3E}">
        <p14:creationId xmlns:p14="http://schemas.microsoft.com/office/powerpoint/2010/main" val="112498108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a:ln>
            <a:noFill/>
          </a:ln>
        </p:spPr>
      </p:sp>
      <p:sp>
        <p:nvSpPr>
          <p:cNvPr id="3" name="Notes Placeholder 2"/>
          <p:cNvSpPr>
            <a:spLocks noGrp="1"/>
          </p:cNvSpPr>
          <p:nvPr>
            <p:ph type="body" idx="1"/>
          </p:nvPr>
        </p:nvSpPr>
        <p:spPr>
          <a:xfrm>
            <a:off x="731838" y="4560888"/>
            <a:ext cx="5851525" cy="4319587"/>
          </a:xfrm>
          <a:prstGeom prst="rect">
            <a:avLst/>
          </a:prstGeom>
          <a:solidFill>
            <a:schemeClr val="bg1"/>
          </a:solidFill>
        </p:spPr>
        <p:txBody>
          <a:bodyPr/>
          <a:lstStyle/>
          <a:p>
            <a:r>
              <a:rPr lang="en-US" sz="1100" dirty="0"/>
              <a:t>No need to go into details, just the fact that we generalize the simple model to multiple inputs. </a:t>
            </a:r>
          </a:p>
        </p:txBody>
      </p:sp>
    </p:spTree>
    <p:extLst>
      <p:ext uri="{BB962C8B-B14F-4D97-AF65-F5344CB8AC3E}">
        <p14:creationId xmlns:p14="http://schemas.microsoft.com/office/powerpoint/2010/main" val="643965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660653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r>
              <a:rPr lang="en-US" sz="1100" dirty="0"/>
              <a:t>This conceptual tool should be familiar to anyone who studies business process models</a:t>
            </a:r>
          </a:p>
        </p:txBody>
      </p:sp>
    </p:spTree>
    <p:extLst>
      <p:ext uri="{BB962C8B-B14F-4D97-AF65-F5344CB8AC3E}">
        <p14:creationId xmlns:p14="http://schemas.microsoft.com/office/powerpoint/2010/main" val="679131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a:ln>
            <a:noFill/>
          </a:ln>
        </p:spPr>
      </p:sp>
      <p:sp>
        <p:nvSpPr>
          <p:cNvPr id="3" name="Notes Placeholder 2"/>
          <p:cNvSpPr>
            <a:spLocks noGrp="1"/>
          </p:cNvSpPr>
          <p:nvPr>
            <p:ph type="body" idx="1"/>
          </p:nvPr>
        </p:nvSpPr>
        <p:spPr>
          <a:xfrm>
            <a:off x="641268" y="4621213"/>
            <a:ext cx="6127667" cy="4012148"/>
          </a:xfrm>
          <a:prstGeom prst="rect">
            <a:avLst/>
          </a:prstGeom>
          <a:solidFill>
            <a:schemeClr val="bg1"/>
          </a:solidFill>
        </p:spPr>
        <p:txBody>
          <a:bodyPr/>
          <a:lstStyle/>
          <a:p>
            <a:r>
              <a:rPr lang="en-US" sz="1100" dirty="0"/>
              <a:t>AKA “Decision Forest”. There are often a few fast and accurate models for a wide variety of business needs. Often the default ‘first pass’ model</a:t>
            </a:r>
          </a:p>
          <a:p>
            <a:endParaRPr lang="en-US" sz="1100" dirty="0"/>
          </a:p>
          <a:p>
            <a:r>
              <a:rPr lang="en-US" sz="1100" dirty="0"/>
              <a:t>An important consideration here is to contrast with decision trees. A single tree is very like a business process, but here we have many competing trees, all trained on different subsets of the data. A 2</a:t>
            </a:r>
            <a:r>
              <a:rPr lang="en-US" sz="1100" baseline="30000" dirty="0"/>
              <a:t>nd</a:t>
            </a:r>
            <a:r>
              <a:rPr lang="en-US" sz="1100" dirty="0"/>
              <a:t> level system pools the outputs of the 1</a:t>
            </a:r>
            <a:r>
              <a:rPr lang="en-US" sz="1100" baseline="30000" dirty="0"/>
              <a:t>st</a:t>
            </a:r>
            <a:r>
              <a:rPr lang="en-US" sz="1100" dirty="0"/>
              <a:t> level models. Very common to see these “ensemble” structures in production.</a:t>
            </a:r>
          </a:p>
        </p:txBody>
      </p:sp>
    </p:spTree>
    <p:extLst>
      <p:ext uri="{BB962C8B-B14F-4D97-AF65-F5344CB8AC3E}">
        <p14:creationId xmlns:p14="http://schemas.microsoft.com/office/powerpoint/2010/main" val="6530366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a:ln>
            <a:noFill/>
          </a:ln>
        </p:spPr>
      </p:sp>
      <p:sp>
        <p:nvSpPr>
          <p:cNvPr id="3" name="Notes Placeholder 2"/>
          <p:cNvSpPr>
            <a:spLocks noGrp="1"/>
          </p:cNvSpPr>
          <p:nvPr>
            <p:ph type="body" idx="1"/>
          </p:nvPr>
        </p:nvSpPr>
        <p:spPr>
          <a:xfrm>
            <a:off x="629392" y="4621213"/>
            <a:ext cx="6127668" cy="4012148"/>
          </a:xfrm>
          <a:prstGeom prst="rect">
            <a:avLst/>
          </a:prstGeom>
          <a:solidFill>
            <a:schemeClr val="bg1"/>
          </a:solidFill>
        </p:spPr>
        <p:txBody>
          <a:bodyPr/>
          <a:lstStyle/>
          <a:p>
            <a:r>
              <a:rPr lang="en-US" sz="1100" dirty="0"/>
              <a:t>One of the models that is hard to delve deep into without some math background, but useful to know about because of the idea of generative models.</a:t>
            </a:r>
          </a:p>
          <a:p>
            <a:endParaRPr lang="en-US" sz="1100" dirty="0"/>
          </a:p>
          <a:p>
            <a:r>
              <a:rPr lang="en-US" sz="1100" dirty="0"/>
              <a:t>Generative models mean that you can create semi-realistic fake data given an assumed class output. This can be very useful for a lot of indirect business challenges: </a:t>
            </a:r>
            <a:r>
              <a:rPr lang="en-US" sz="1100" dirty="0" err="1"/>
              <a:t>eg</a:t>
            </a:r>
            <a:r>
              <a:rPr lang="en-US" sz="1100" dirty="0"/>
              <a:t> how do you test a data system without increasing exposure of sensitive customer data (GDPR / HIPAA compliance)</a:t>
            </a:r>
          </a:p>
          <a:p>
            <a:endParaRPr lang="en-US" sz="1100" dirty="0"/>
          </a:p>
        </p:txBody>
      </p:sp>
    </p:spTree>
    <p:extLst>
      <p:ext uri="{BB962C8B-B14F-4D97-AF65-F5344CB8AC3E}">
        <p14:creationId xmlns:p14="http://schemas.microsoft.com/office/powerpoint/2010/main" val="383343116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a:ln>
            <a:noFill/>
          </a:ln>
        </p:spPr>
      </p:sp>
      <p:sp>
        <p:nvSpPr>
          <p:cNvPr id="3" name="Notes Placeholder 2"/>
          <p:cNvSpPr>
            <a:spLocks noGrp="1"/>
          </p:cNvSpPr>
          <p:nvPr>
            <p:ph type="body" idx="1"/>
          </p:nvPr>
        </p:nvSpPr>
        <p:spPr>
          <a:xfrm>
            <a:off x="534390" y="4621213"/>
            <a:ext cx="6246420" cy="3988397"/>
          </a:xfrm>
          <a:prstGeom prst="rect">
            <a:avLst/>
          </a:prstGeom>
          <a:solidFill>
            <a:schemeClr val="bg1"/>
          </a:solid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i="1" dirty="0" err="1"/>
              <a:t>Homstock</a:t>
            </a:r>
            <a:r>
              <a:rPr lang="en-US" sz="1000" i="1" dirty="0"/>
              <a:t>, Peter Harvard University 2017</a:t>
            </a:r>
          </a:p>
          <a:p>
            <a:endParaRPr lang="en-US" dirty="0"/>
          </a:p>
          <a:p>
            <a:r>
              <a:rPr lang="en-US" sz="1100" dirty="0"/>
              <a:t>Example of a fully-connected network: All nodes are linked to all nodes of the next layer. A fully connected network can, in theory, represent any possible model. But you might need millions of layers and millions of years to train such a generic model. Many of the connections would be at or near 0, representing wasted computation.</a:t>
            </a:r>
          </a:p>
        </p:txBody>
      </p:sp>
    </p:spTree>
    <p:extLst>
      <p:ext uri="{BB962C8B-B14F-4D97-AF65-F5344CB8AC3E}">
        <p14:creationId xmlns:p14="http://schemas.microsoft.com/office/powerpoint/2010/main" val="307986646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570016" y="4621213"/>
            <a:ext cx="6115792" cy="3964647"/>
          </a:xfrm>
          <a:prstGeom prst="rect">
            <a:avLst/>
          </a:prstGeom>
          <a:solidFill>
            <a:schemeClr val="bg1"/>
          </a:solidFill>
        </p:spPr>
        <p:txBody>
          <a:bodyPr/>
          <a:lstStyle/>
          <a:p>
            <a:r>
              <a:rPr lang="en-US" sz="1100" b="1" dirty="0"/>
              <a:t>Deep learning networks should be thought of as a design space. </a:t>
            </a:r>
            <a:r>
              <a:rPr lang="en-US" sz="1100" dirty="0"/>
              <a:t>Find a simpler, non-fully connected model that solves your specific problem, not any possible problem. These design skills are a subset of general data science skills.</a:t>
            </a:r>
          </a:p>
          <a:p>
            <a:endParaRPr lang="en-US" sz="1100" dirty="0"/>
          </a:p>
          <a:p>
            <a:r>
              <a:rPr lang="en-US" sz="1100" dirty="0"/>
              <a:t>The first clear example of this principle was Convolutional Neural Networks (CNN) in 1989. It was specialized for processing images, and based on the way the visual system of the brain processes images. CNNs take advantage of the real-world fact that the pixels you need to understand an image are spatially arranged.</a:t>
            </a:r>
          </a:p>
          <a:p>
            <a:endParaRPr lang="en-US" sz="1100" dirty="0"/>
          </a:p>
          <a:p>
            <a:r>
              <a:rPr lang="en-US" sz="1100" dirty="0"/>
              <a:t>They usually have a fully connected layer near the end of the network to map image features into a specific business problem space.</a:t>
            </a:r>
          </a:p>
        </p:txBody>
      </p:sp>
    </p:spTree>
    <p:extLst>
      <p:ext uri="{BB962C8B-B14F-4D97-AF65-F5344CB8AC3E}">
        <p14:creationId xmlns:p14="http://schemas.microsoft.com/office/powerpoint/2010/main" val="3170711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p:spPr>
      </p:sp>
      <p:sp>
        <p:nvSpPr>
          <p:cNvPr id="3" name="Notes Placeholder 2"/>
          <p:cNvSpPr>
            <a:spLocks noGrp="1"/>
          </p:cNvSpPr>
          <p:nvPr>
            <p:ph type="body" idx="1"/>
          </p:nvPr>
        </p:nvSpPr>
        <p:spPr>
          <a:xfrm>
            <a:off x="558140" y="4621213"/>
            <a:ext cx="6115792" cy="4095275"/>
          </a:xfrm>
          <a:prstGeom prst="rect">
            <a:avLst/>
          </a:prstGeom>
          <a:solidFill>
            <a:schemeClr val="bg1"/>
          </a:solidFill>
        </p:spPr>
        <p:txBody>
          <a:bodyPr/>
          <a:lstStyle/>
          <a:p>
            <a:r>
              <a:rPr lang="en-US" sz="1100" dirty="0"/>
              <a:t>Another example of a Neural Network design component. Recurrent Neural Networks (RNNs) take not just one input, but a sequence of inputs. The output of the previous input is used to help process the subsequent inputs. Often used in time-series analysis and language processing. </a:t>
            </a:r>
            <a:r>
              <a:rPr lang="en-US" sz="1100" dirty="0" err="1"/>
              <a:t>Eg</a:t>
            </a:r>
            <a:r>
              <a:rPr lang="en-US" sz="1100" dirty="0"/>
              <a:t> “I went fishing on the bank” where the previous word “fishing” helps distinguish between “a bank of a river” and “a bank that stores money”.</a:t>
            </a:r>
          </a:p>
        </p:txBody>
      </p:sp>
    </p:spTree>
    <p:extLst>
      <p:ext uri="{BB962C8B-B14F-4D97-AF65-F5344CB8AC3E}">
        <p14:creationId xmlns:p14="http://schemas.microsoft.com/office/powerpoint/2010/main" val="401961316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p:spPr>
      </p:sp>
      <p:sp>
        <p:nvSpPr>
          <p:cNvPr id="3" name="Notes Placeholder 2"/>
          <p:cNvSpPr>
            <a:spLocks noGrp="1"/>
          </p:cNvSpPr>
          <p:nvPr>
            <p:ph type="body" idx="1"/>
          </p:nvPr>
        </p:nvSpPr>
        <p:spPr>
          <a:xfrm>
            <a:off x="731838" y="4621213"/>
            <a:ext cx="5851525" cy="3779837"/>
          </a:xfrm>
          <a:prstGeom prst="rect">
            <a:avLst/>
          </a:prstGeom>
        </p:spPr>
        <p:txBody>
          <a:bodyPr/>
          <a:lstStyle/>
          <a:p>
            <a:r>
              <a:rPr lang="en-US" sz="1100" dirty="0"/>
              <a:t>More accuracy doesn’t always mean better.</a:t>
            </a:r>
          </a:p>
        </p:txBody>
      </p:sp>
    </p:spTree>
    <p:extLst>
      <p:ext uri="{BB962C8B-B14F-4D97-AF65-F5344CB8AC3E}">
        <p14:creationId xmlns:p14="http://schemas.microsoft.com/office/powerpoint/2010/main" val="218129037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44430595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p:spPr>
      </p:sp>
      <p:sp>
        <p:nvSpPr>
          <p:cNvPr id="3" name="Notes Placeholder 2"/>
          <p:cNvSpPr>
            <a:spLocks noGrp="1"/>
          </p:cNvSpPr>
          <p:nvPr>
            <p:ph type="body" idx="1"/>
          </p:nvPr>
        </p:nvSpPr>
        <p:spPr>
          <a:xfrm>
            <a:off x="731838" y="4621213"/>
            <a:ext cx="5851525" cy="3779837"/>
          </a:xfrm>
          <a:prstGeom prst="rect">
            <a:avLst/>
          </a:prstGeom>
        </p:spPr>
        <p:txBody>
          <a:bodyPr/>
          <a:lstStyle/>
          <a:p>
            <a:endParaRPr lang="en-US" dirty="0"/>
          </a:p>
        </p:txBody>
      </p:sp>
    </p:spTree>
    <p:extLst>
      <p:ext uri="{BB962C8B-B14F-4D97-AF65-F5344CB8AC3E}">
        <p14:creationId xmlns:p14="http://schemas.microsoft.com/office/powerpoint/2010/main" val="15254037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3258049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38138"/>
            <a:ext cx="7315200" cy="4114799"/>
          </a:xfrm>
          <a:prstGeom prst="rect">
            <a:avLst/>
          </a:prstGeom>
          <a:ln>
            <a:noFill/>
          </a:ln>
        </p:spPr>
      </p:sp>
      <p:sp>
        <p:nvSpPr>
          <p:cNvPr id="3" name="Notes Placeholder 2"/>
          <p:cNvSpPr>
            <a:spLocks noGrp="1"/>
          </p:cNvSpPr>
          <p:nvPr>
            <p:ph type="body" idx="1"/>
          </p:nvPr>
        </p:nvSpPr>
        <p:spPr>
          <a:xfrm>
            <a:off x="731520" y="4960620"/>
            <a:ext cx="5852160" cy="3920490"/>
          </a:xfrm>
          <a:prstGeom prst="rect">
            <a:avLst/>
          </a:prstGeom>
        </p:spPr>
        <p:txBody>
          <a:bodyPr/>
          <a:lstStyle/>
          <a:p>
            <a:endParaRPr lang="en-US" dirty="0"/>
          </a:p>
        </p:txBody>
      </p:sp>
    </p:spTree>
    <p:extLst>
      <p:ext uri="{BB962C8B-B14F-4D97-AF65-F5344CB8AC3E}">
        <p14:creationId xmlns:p14="http://schemas.microsoft.com/office/powerpoint/2010/main" val="193789026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p:spPr>
      </p:sp>
      <p:sp>
        <p:nvSpPr>
          <p:cNvPr id="3" name="Notes Placeholder 2"/>
          <p:cNvSpPr>
            <a:spLocks noGrp="1"/>
          </p:cNvSpPr>
          <p:nvPr>
            <p:ph type="body" idx="1"/>
          </p:nvPr>
        </p:nvSpPr>
        <p:spPr>
          <a:xfrm>
            <a:off x="605642" y="4621213"/>
            <a:ext cx="6092041" cy="4000273"/>
          </a:xfrm>
          <a:prstGeom prst="rect">
            <a:avLst/>
          </a:prstGeom>
          <a:solidFill>
            <a:schemeClr val="bg1"/>
          </a:solidFill>
        </p:spPr>
        <p:txBody>
          <a:bodyPr/>
          <a:lstStyle/>
          <a:p>
            <a:r>
              <a:rPr lang="en-US" sz="1100" dirty="0"/>
              <a:t>Regarding hidden business assumptions, one of our favorite examples is a sales pipeline prediction algorithm that identified client location as a predictive measure. It turns out that sales people only put in an address for a potential client when they booked an in-person meeting!</a:t>
            </a:r>
          </a:p>
          <a:p>
            <a:endParaRPr lang="en-US" sz="1100" dirty="0"/>
          </a:p>
          <a:p>
            <a:r>
              <a:rPr lang="en-US" sz="1100" dirty="0"/>
              <a:t>Most businesses and organizations are dense with these types of hidden assumptions and missed connections between departments and teams. This is critical to understand because it is most often these types of human and organizational factors that will sabotage success with an AI initiative – not the difficulty of mathematics required or complexity of the required technology. Both are formidable requirements, so it is all the more important not to let our own organizational dysfunction be the downfall. </a:t>
            </a:r>
          </a:p>
          <a:p>
            <a:endParaRPr lang="en-US" sz="1100" dirty="0"/>
          </a:p>
          <a:p>
            <a:r>
              <a:rPr lang="en-US" sz="1100" dirty="0"/>
              <a:t>Cross-functional collaboration between siloes and business units is one of the most important prerequisites to success with any kind of AI or advanced analytics practice. Therefore, the exercise of forming appropriate teams and examining flows of information pave the way not only for effective AI, but probably other improvements also. </a:t>
            </a:r>
          </a:p>
        </p:txBody>
      </p:sp>
    </p:spTree>
    <p:extLst>
      <p:ext uri="{BB962C8B-B14F-4D97-AF65-F5344CB8AC3E}">
        <p14:creationId xmlns:p14="http://schemas.microsoft.com/office/powerpoint/2010/main" val="218955648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68645638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p:spPr>
      </p:sp>
      <p:sp>
        <p:nvSpPr>
          <p:cNvPr id="3" name="Notes Placeholder 2"/>
          <p:cNvSpPr>
            <a:spLocks noGrp="1"/>
          </p:cNvSpPr>
          <p:nvPr>
            <p:ph type="body" idx="1"/>
          </p:nvPr>
        </p:nvSpPr>
        <p:spPr>
          <a:xfrm>
            <a:off x="581891" y="4621213"/>
            <a:ext cx="6163293" cy="3952771"/>
          </a:xfrm>
          <a:prstGeom prst="rect">
            <a:avLst/>
          </a:prstGeom>
          <a:solidFill>
            <a:schemeClr val="bg1"/>
          </a:solidFill>
        </p:spPr>
        <p:txBody>
          <a:bodyPr/>
          <a:lstStyle/>
          <a:p>
            <a:r>
              <a:rPr lang="en-US" sz="1100" dirty="0"/>
              <a:t>A platform to help you manage the data science workflow, and experiment with different algorithms.</a:t>
            </a:r>
          </a:p>
          <a:p>
            <a:endParaRPr lang="en-US" sz="1100" dirty="0"/>
          </a:p>
          <a:p>
            <a:r>
              <a:rPr lang="en-US" sz="1100" dirty="0" err="1"/>
              <a:t>Kubeflow</a:t>
            </a:r>
            <a:r>
              <a:rPr lang="en-US" sz="1100" dirty="0"/>
              <a:t> is the new fancy kid on the block. Based on Google’s internal Machine Learning automation pipelines, and open source. Excellent choice if you already have Kubernetes running in your company.</a:t>
            </a:r>
          </a:p>
          <a:p>
            <a:endParaRPr lang="en-US" sz="1100" dirty="0"/>
          </a:p>
          <a:p>
            <a:r>
              <a:rPr lang="en-US" sz="1100" b="1" dirty="0"/>
              <a:t>Other options:</a:t>
            </a:r>
          </a:p>
          <a:p>
            <a:pPr marL="628650" lvl="1" indent="-171450">
              <a:buFont typeface="Arial" pitchFamily="34" charset="0"/>
              <a:buChar char="•"/>
            </a:pPr>
            <a:r>
              <a:rPr lang="en-US" sz="1100" dirty="0"/>
              <a:t>Airflow (Open source from </a:t>
            </a:r>
            <a:r>
              <a:rPr lang="en-US" sz="1100" dirty="0" err="1"/>
              <a:t>AirBnB</a:t>
            </a:r>
            <a:r>
              <a:rPr lang="en-US" sz="1100" dirty="0"/>
              <a:t>, very flexible, can do core ETL and ML pipelines, but with flexibility comes a lot of manual setup)</a:t>
            </a:r>
          </a:p>
          <a:p>
            <a:pPr marL="628650" lvl="1" indent="-171450">
              <a:buFont typeface="Arial" pitchFamily="34" charset="0"/>
              <a:buChar char="•"/>
            </a:pPr>
            <a:r>
              <a:rPr lang="en-US" sz="1100" dirty="0"/>
              <a:t>Tibco’s Product Line (Spotfire etc. The whole line has python, but built to use R powered by Tibco’s Enterprise Runtime for R)</a:t>
            </a:r>
          </a:p>
          <a:p>
            <a:pPr marL="628650" lvl="1" indent="-171450">
              <a:buFont typeface="Arial" pitchFamily="34" charset="0"/>
              <a:buChar char="•"/>
            </a:pPr>
            <a:r>
              <a:rPr lang="en-US" sz="1100" dirty="0"/>
              <a:t>Alteryx</a:t>
            </a:r>
          </a:p>
          <a:p>
            <a:pPr marL="628650" lvl="1" indent="-171450">
              <a:buFont typeface="Arial" pitchFamily="34" charset="0"/>
              <a:buChar char="•"/>
              <a:defRPr/>
            </a:pPr>
            <a:r>
              <a:rPr lang="en-US" sz="1100" dirty="0"/>
              <a:t>Google Cloud – </a:t>
            </a:r>
            <a:r>
              <a:rPr lang="en-US" sz="1100" dirty="0" err="1"/>
              <a:t>AutoML</a:t>
            </a:r>
            <a:endParaRPr lang="en-US" sz="1100" dirty="0"/>
          </a:p>
          <a:p>
            <a:pPr marL="628650" lvl="1" indent="-171450">
              <a:buFont typeface="Arial" pitchFamily="34" charset="0"/>
              <a:buChar char="•"/>
              <a:defRPr/>
            </a:pPr>
            <a:r>
              <a:rPr lang="en-US" sz="1100" dirty="0"/>
              <a:t>AWS – </a:t>
            </a:r>
            <a:r>
              <a:rPr lang="en-US" sz="1100" dirty="0" err="1"/>
              <a:t>SageMaker</a:t>
            </a:r>
            <a:endParaRPr lang="en-US" sz="1100" dirty="0"/>
          </a:p>
          <a:p>
            <a:pPr marL="628650" lvl="1" indent="-171450">
              <a:buFont typeface="Arial" pitchFamily="34" charset="0"/>
              <a:buChar char="•"/>
              <a:defRPr/>
            </a:pPr>
            <a:r>
              <a:rPr lang="en-US" sz="1100" dirty="0"/>
              <a:t>Azure – Machine Learning Services (yeah, not a very creative name)</a:t>
            </a:r>
          </a:p>
        </p:txBody>
      </p:sp>
    </p:spTree>
    <p:extLst>
      <p:ext uri="{BB962C8B-B14F-4D97-AF65-F5344CB8AC3E}">
        <p14:creationId xmlns:p14="http://schemas.microsoft.com/office/powerpoint/2010/main" val="155764982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p:spPr>
      </p:sp>
      <p:sp>
        <p:nvSpPr>
          <p:cNvPr id="3" name="Notes Placeholder 2"/>
          <p:cNvSpPr>
            <a:spLocks noGrp="1"/>
          </p:cNvSpPr>
          <p:nvPr>
            <p:ph type="body" idx="1"/>
          </p:nvPr>
        </p:nvSpPr>
        <p:spPr>
          <a:xfrm>
            <a:off x="617518" y="4621213"/>
            <a:ext cx="6080166" cy="3952771"/>
          </a:xfrm>
          <a:prstGeom prst="rect">
            <a:avLst/>
          </a:prstGeom>
          <a:solidFill>
            <a:schemeClr val="bg1"/>
          </a:solidFill>
        </p:spPr>
        <p:txBody>
          <a:bodyPr/>
          <a:lstStyle/>
          <a:p>
            <a:pPr fontAlgn="base"/>
            <a:r>
              <a:rPr lang="en-US" sz="1100" b="0" i="0" kern="1200" dirty="0">
                <a:solidFill>
                  <a:schemeClr val="tx1"/>
                </a:solidFill>
                <a:effectLst/>
                <a:latin typeface="+mn-lt"/>
                <a:ea typeface="+mn-ea"/>
                <a:cs typeface="+mn-cs"/>
              </a:rPr>
              <a:t>You can’t have a conversation about AI and machine learning without considering a tool like </a:t>
            </a:r>
            <a:r>
              <a:rPr lang="en-US" sz="1100" b="0" i="0" kern="1200" dirty="0" err="1">
                <a:solidFill>
                  <a:schemeClr val="tx1"/>
                </a:solidFill>
                <a:effectLst/>
                <a:latin typeface="+mn-lt"/>
                <a:ea typeface="+mn-ea"/>
                <a:cs typeface="+mn-cs"/>
              </a:rPr>
              <a:t>Tensorflow</a:t>
            </a:r>
            <a:r>
              <a:rPr lang="en-US" sz="1100" b="0" i="0" kern="1200" dirty="0">
                <a:solidFill>
                  <a:schemeClr val="tx1"/>
                </a:solidFill>
                <a:effectLst/>
                <a:latin typeface="+mn-lt"/>
                <a:ea typeface="+mn-ea"/>
                <a:cs typeface="+mn-cs"/>
              </a:rPr>
              <a:t>. As a very capable and accessible machine learning technology, understanding how this tool is used can give you a better mindset for how AI can have practical application.</a:t>
            </a:r>
          </a:p>
          <a:p>
            <a:pPr fontAlgn="base"/>
            <a:endParaRPr lang="en-US" sz="1100" dirty="0"/>
          </a:p>
          <a:p>
            <a:pPr fontAlgn="base"/>
            <a:r>
              <a:rPr lang="en-US" sz="1100" b="1" i="0" kern="1200" dirty="0">
                <a:solidFill>
                  <a:schemeClr val="tx1"/>
                </a:solidFill>
                <a:effectLst/>
                <a:latin typeface="+mn-lt"/>
                <a:ea typeface="+mn-ea"/>
                <a:cs typeface="+mn-cs"/>
              </a:rPr>
              <a:t>Before we continue, let’s discuss:</a:t>
            </a:r>
            <a:r>
              <a:rPr lang="en-US" sz="1100" b="0" i="0" kern="1200" dirty="0">
                <a:solidFill>
                  <a:schemeClr val="tx1"/>
                </a:solidFill>
                <a:effectLst/>
                <a:latin typeface="+mn-lt"/>
                <a:ea typeface="+mn-ea"/>
                <a:cs typeface="+mn-cs"/>
              </a:rPr>
              <a:t> </a:t>
            </a:r>
          </a:p>
          <a:p>
            <a:pPr fontAlgn="base"/>
            <a:endParaRPr lang="en-US" sz="1100" dirty="0"/>
          </a:p>
          <a:p>
            <a:pPr marL="628650" lvl="1" indent="-171450" fontAlgn="base">
              <a:buFont typeface="Arial" pitchFamily="34" charset="0"/>
              <a:buChar char="•"/>
            </a:pPr>
            <a:r>
              <a:rPr lang="en-US" sz="1100" b="0" i="0" kern="1200" dirty="0">
                <a:solidFill>
                  <a:schemeClr val="tx1"/>
                </a:solidFill>
                <a:effectLst/>
                <a:latin typeface="+mn-lt"/>
                <a:ea typeface="+mn-ea"/>
                <a:cs typeface="+mn-cs"/>
              </a:rPr>
              <a:t>Has anyone NOT heard of </a:t>
            </a:r>
            <a:r>
              <a:rPr lang="en-US" sz="1100" b="0" i="0" kern="1200" dirty="0" err="1">
                <a:solidFill>
                  <a:schemeClr val="tx1"/>
                </a:solidFill>
                <a:effectLst/>
                <a:latin typeface="+mn-lt"/>
                <a:ea typeface="+mn-ea"/>
                <a:cs typeface="+mn-cs"/>
              </a:rPr>
              <a:t>Tensorflow</a:t>
            </a:r>
            <a:r>
              <a:rPr lang="en-US" sz="1100" b="0" i="0" kern="1200" dirty="0">
                <a:solidFill>
                  <a:schemeClr val="tx1"/>
                </a:solidFill>
                <a:effectLst/>
                <a:latin typeface="+mn-lt"/>
                <a:ea typeface="+mn-ea"/>
                <a:cs typeface="+mn-cs"/>
              </a:rPr>
              <a:t>?</a:t>
            </a:r>
          </a:p>
          <a:p>
            <a:pPr marL="628650" lvl="1" indent="-171450" fontAlgn="base">
              <a:buFont typeface="Arial" pitchFamily="34" charset="0"/>
              <a:buChar char="•"/>
            </a:pPr>
            <a:r>
              <a:rPr lang="en-US" sz="1100" dirty="0"/>
              <a:t>Has anyone encountered any scenarios in which it was used? If so, please share.</a:t>
            </a:r>
            <a:endParaRPr lang="en-US"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55764982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p:spPr>
      </p:sp>
      <p:sp>
        <p:nvSpPr>
          <p:cNvPr id="3" name="Notes Placeholder 2"/>
          <p:cNvSpPr>
            <a:spLocks noGrp="1"/>
          </p:cNvSpPr>
          <p:nvPr>
            <p:ph type="body" idx="1"/>
          </p:nvPr>
        </p:nvSpPr>
        <p:spPr>
          <a:xfrm>
            <a:off x="617517" y="4621213"/>
            <a:ext cx="6103917" cy="4499036"/>
          </a:xfrm>
          <a:prstGeom prst="rect">
            <a:avLst/>
          </a:prstGeom>
          <a:solidFill>
            <a:schemeClr val="bg1"/>
          </a:solidFill>
        </p:spPr>
        <p:txBody>
          <a:bodyPr/>
          <a:lstStyle/>
          <a:p>
            <a:pPr fontAlgn="base"/>
            <a:r>
              <a:rPr lang="en-US" sz="1100" b="1" dirty="0"/>
              <a:t>Main Use Cases of </a:t>
            </a:r>
            <a:r>
              <a:rPr lang="en-US" sz="1100" b="1" dirty="0" err="1"/>
              <a:t>TensorFlow</a:t>
            </a:r>
            <a:endParaRPr lang="en-US" sz="1100" b="1" dirty="0"/>
          </a:p>
          <a:p>
            <a:pPr fontAlgn="base"/>
            <a:r>
              <a:rPr lang="en-US" sz="1100" dirty="0"/>
              <a:t> </a:t>
            </a:r>
          </a:p>
          <a:p>
            <a:pPr fontAlgn="base"/>
            <a:r>
              <a:rPr lang="en-US" sz="1100" b="1" dirty="0"/>
              <a:t>Voice and sound Recognition - </a:t>
            </a:r>
            <a:r>
              <a:rPr lang="en-US" sz="1100" dirty="0"/>
              <a:t>With the right data, neural networks are capable of understanding audio signals. These can be:</a:t>
            </a:r>
          </a:p>
          <a:p>
            <a:pPr marL="628650" lvl="1" indent="-171450" fontAlgn="base">
              <a:buFont typeface="Arial" pitchFamily="34" charset="0"/>
              <a:buChar char="•"/>
            </a:pPr>
            <a:r>
              <a:rPr lang="en-US" sz="1100" dirty="0"/>
              <a:t>Voice recognition – For </a:t>
            </a:r>
            <a:r>
              <a:rPr lang="en-US" sz="1100" dirty="0" err="1"/>
              <a:t>IoT</a:t>
            </a:r>
            <a:r>
              <a:rPr lang="en-US" sz="1100" dirty="0"/>
              <a:t>, automotive, security and UX/UI features</a:t>
            </a:r>
          </a:p>
          <a:p>
            <a:pPr marL="628650" lvl="1" indent="-171450" fontAlgn="base">
              <a:buFont typeface="Arial" pitchFamily="34" charset="0"/>
              <a:buChar char="•"/>
            </a:pPr>
            <a:r>
              <a:rPr lang="en-US" sz="1100" dirty="0"/>
              <a:t>Voice search – numerous telecommunication application</a:t>
            </a:r>
          </a:p>
          <a:p>
            <a:pPr marL="628650" lvl="1" indent="-171450" fontAlgn="base">
              <a:buFont typeface="Arial" pitchFamily="34" charset="0"/>
              <a:buChar char="•"/>
            </a:pPr>
            <a:r>
              <a:rPr lang="en-US" sz="1100" dirty="0"/>
              <a:t>Sentiment analysis – often associated with CRM</a:t>
            </a:r>
          </a:p>
          <a:p>
            <a:pPr marL="628650" lvl="1" indent="-171450" fontAlgn="base">
              <a:buFont typeface="Arial" pitchFamily="34" charset="0"/>
              <a:buChar char="•"/>
            </a:pPr>
            <a:r>
              <a:rPr lang="en-US" sz="1100" dirty="0"/>
              <a:t>Flaw detection (i.e. mechanical noise, machinery) – for automotive and aviation uses</a:t>
            </a:r>
          </a:p>
          <a:p>
            <a:pPr fontAlgn="base"/>
            <a:r>
              <a:rPr lang="en-US" sz="1100" dirty="0"/>
              <a:t> </a:t>
            </a:r>
          </a:p>
          <a:p>
            <a:pPr fontAlgn="base"/>
            <a:r>
              <a:rPr lang="en-US" sz="1100" dirty="0"/>
              <a:t>Understanding language is another use case for voice recognition. Speech-to-text can be used to determine samples of sound in larger audio files and transcribe the spoken word as text.</a:t>
            </a:r>
          </a:p>
          <a:p>
            <a:pPr fontAlgn="base"/>
            <a:r>
              <a:rPr lang="en-US" sz="1100" dirty="0"/>
              <a:t>Sound-based applications also can be used in customer service. With the right design, </a:t>
            </a:r>
            <a:r>
              <a:rPr lang="en-US" sz="1100" dirty="0" err="1"/>
              <a:t>Tensorflow</a:t>
            </a:r>
            <a:r>
              <a:rPr lang="en-US" sz="1100" dirty="0"/>
              <a:t> algorithms might augment customer service agents, routing customers to the information they need faster than the agents.</a:t>
            </a:r>
          </a:p>
          <a:p>
            <a:pPr fontAlgn="base"/>
            <a:endParaRPr lang="en-US" sz="1100" dirty="0"/>
          </a:p>
          <a:p>
            <a:pPr fontAlgn="base"/>
            <a:r>
              <a:rPr lang="en-US" sz="1100" b="1" dirty="0"/>
              <a:t>Text Based Applications</a:t>
            </a:r>
          </a:p>
          <a:p>
            <a:pPr fontAlgn="base"/>
            <a:r>
              <a:rPr lang="en-US" sz="1100" dirty="0"/>
              <a:t>Text-based applications are used for sentimental analysis on top of CRMs or social media. Threat detection (in social media or government intelligence) and fraud detection (insurance and finance) are other popular applications.</a:t>
            </a:r>
          </a:p>
          <a:p>
            <a:pPr fontAlgn="base"/>
            <a:endParaRPr lang="en-US" sz="1100" dirty="0"/>
          </a:p>
          <a:p>
            <a:pPr fontAlgn="base"/>
            <a:r>
              <a:rPr lang="en-US" sz="1100" b="1" dirty="0"/>
              <a:t>Language Detection</a:t>
            </a:r>
            <a:r>
              <a:rPr lang="en-US" sz="1100" dirty="0"/>
              <a:t> </a:t>
            </a:r>
          </a:p>
          <a:p>
            <a:pPr fontAlgn="base"/>
            <a:r>
              <a:rPr lang="en-US" sz="1100" dirty="0"/>
              <a:t>Language detection is a popular use of text based applications.</a:t>
            </a:r>
            <a:r>
              <a:rPr lang="en-US" sz="1100" b="1" dirty="0"/>
              <a:t> </a:t>
            </a:r>
            <a:r>
              <a:rPr lang="en-US" sz="1100" dirty="0"/>
              <a:t>Google Translate, which supports over 100 languages is now well known. Evolved versions can be used for applications like translating legal jargon into plain language.</a:t>
            </a:r>
          </a:p>
        </p:txBody>
      </p:sp>
    </p:spTree>
    <p:extLst>
      <p:ext uri="{BB962C8B-B14F-4D97-AF65-F5344CB8AC3E}">
        <p14:creationId xmlns:p14="http://schemas.microsoft.com/office/powerpoint/2010/main" val="155764982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p:spPr>
      </p:sp>
      <p:sp>
        <p:nvSpPr>
          <p:cNvPr id="4" name="Notes Placeholder 2"/>
          <p:cNvSpPr txBox="1">
            <a:spLocks/>
          </p:cNvSpPr>
          <p:nvPr/>
        </p:nvSpPr>
        <p:spPr>
          <a:xfrm>
            <a:off x="0" y="1"/>
            <a:ext cx="7315200" cy="8553450"/>
          </a:xfrm>
          <a:prstGeom prst="rect">
            <a:avLst/>
          </a:prstGeom>
          <a:solidFill>
            <a:schemeClr val="bg1"/>
          </a:solidFill>
        </p:spPr>
        <p:txBody>
          <a:bodyPr/>
          <a:lst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a:lstStyle>
          <a:p>
            <a:pPr fontAlgn="base"/>
            <a:endParaRPr lang="en-US" sz="1100" dirty="0"/>
          </a:p>
        </p:txBody>
      </p:sp>
      <p:sp>
        <p:nvSpPr>
          <p:cNvPr id="3" name="Notes Placeholder 2"/>
          <p:cNvSpPr>
            <a:spLocks noGrp="1"/>
          </p:cNvSpPr>
          <p:nvPr>
            <p:ph type="body" idx="1"/>
          </p:nvPr>
        </p:nvSpPr>
        <p:spPr>
          <a:xfrm>
            <a:off x="561372" y="445625"/>
            <a:ext cx="6146157" cy="7955425"/>
          </a:xfrm>
          <a:prstGeom prst="rect">
            <a:avLst/>
          </a:prstGeom>
          <a:solidFill>
            <a:schemeClr val="bg1"/>
          </a:solidFill>
        </p:spPr>
        <p:txBody>
          <a:bodyPr/>
          <a:lstStyle/>
          <a:p>
            <a:pPr fontAlgn="base"/>
            <a:r>
              <a:rPr lang="en-US" sz="1100" b="1" dirty="0"/>
              <a:t>Text Summarization</a:t>
            </a:r>
            <a:endParaRPr lang="en-US" sz="1100" dirty="0"/>
          </a:p>
          <a:p>
            <a:pPr fontAlgn="base"/>
            <a:r>
              <a:rPr lang="en-US" sz="1100" dirty="0"/>
              <a:t>Google found out that for shorter texts, summarization can be used to produce headlines for news articles with a technique called sequence-to-sequence learning.</a:t>
            </a:r>
          </a:p>
          <a:p>
            <a:pPr fontAlgn="base"/>
            <a:endParaRPr lang="en-US" sz="1100" dirty="0"/>
          </a:p>
          <a:p>
            <a:pPr fontAlgn="base"/>
            <a:r>
              <a:rPr lang="en-US" sz="1100" b="1" dirty="0"/>
              <a:t>Image Recognition</a:t>
            </a:r>
          </a:p>
          <a:p>
            <a:pPr fontAlgn="base"/>
            <a:r>
              <a:rPr lang="en-US" sz="1100" dirty="0"/>
              <a:t>Facial recognition, image search, motion detection, machine vision and photo clustering can be used also in automotive, aviation and healthcare industries. Image recognition seeks to recognize and identify people and objects in images as well as understanding the content and context.</a:t>
            </a:r>
          </a:p>
          <a:p>
            <a:pPr fontAlgn="base"/>
            <a:endParaRPr lang="en-US" sz="1100" dirty="0"/>
          </a:p>
          <a:p>
            <a:pPr fontAlgn="base"/>
            <a:r>
              <a:rPr lang="en-US" sz="1100" dirty="0" err="1"/>
              <a:t>TensorFlow</a:t>
            </a:r>
            <a:r>
              <a:rPr lang="en-US" sz="1100" dirty="0"/>
              <a:t> object recognition algorithms classify and identify arbitrary objects within larger images. This is usually used in engineering applications to identify shapes for modeling purposes (3D extrapolation from 2D images) and by social networks for photo tagging. For instance, by analyzing thousands of photos of trees, the technology can learn to identify a tree it has never seen before.</a:t>
            </a:r>
          </a:p>
          <a:p>
            <a:pPr fontAlgn="base"/>
            <a:endParaRPr lang="en-US" sz="1100" dirty="0"/>
          </a:p>
          <a:p>
            <a:pPr fontAlgn="base"/>
            <a:r>
              <a:rPr lang="en-US" sz="1100" dirty="0"/>
              <a:t>Image recognition is starting to expand in healthcare, where </a:t>
            </a:r>
            <a:r>
              <a:rPr lang="en-US" sz="1100" dirty="0" err="1"/>
              <a:t>TensorFlow</a:t>
            </a:r>
            <a:r>
              <a:rPr lang="en-US" sz="1100" dirty="0"/>
              <a:t> algorithms can process more information and spot more patterns than their human counterparts. As we’ve already seen in this course, computers are now able to review scans and spot more illnesses than humans.</a:t>
            </a:r>
          </a:p>
          <a:p>
            <a:pPr fontAlgn="base"/>
            <a:endParaRPr lang="en-US" sz="1100" dirty="0"/>
          </a:p>
          <a:p>
            <a:pPr fontAlgn="base"/>
            <a:r>
              <a:rPr lang="en-US" sz="1100" b="1" dirty="0"/>
              <a:t>4. Time Series</a:t>
            </a:r>
          </a:p>
          <a:p>
            <a:pPr fontAlgn="base"/>
            <a:r>
              <a:rPr lang="en-US" sz="1100" dirty="0" err="1"/>
              <a:t>TensorFlow</a:t>
            </a:r>
            <a:r>
              <a:rPr lang="en-US" sz="1100" dirty="0"/>
              <a:t> time series algorithms are used for analyzing time series data in order to extract meaningful statistics. They allow forecasting non-specific time periods in addition to generate alternative versions of the time series.</a:t>
            </a:r>
          </a:p>
          <a:p>
            <a:pPr fontAlgn="base"/>
            <a:endParaRPr lang="en-US" sz="1100" dirty="0"/>
          </a:p>
          <a:p>
            <a:pPr fontAlgn="base"/>
            <a:r>
              <a:rPr lang="en-US" sz="1100" dirty="0"/>
              <a:t>The most common use case for time series is </a:t>
            </a:r>
            <a:r>
              <a:rPr lang="en-US" sz="1100" b="1" dirty="0"/>
              <a:t>recommendation. </a:t>
            </a:r>
            <a:r>
              <a:rPr lang="en-US" sz="1100" dirty="0"/>
              <a:t>You’ve probably used Netflix, which  analyzes customer activity, compares it to millions of other users, and determines what the customer might watch. Recommendations are getting even smarter, for example, they can now suggest gifts that your family members might like.</a:t>
            </a:r>
          </a:p>
          <a:p>
            <a:pPr fontAlgn="base"/>
            <a:endParaRPr lang="en-US" sz="1100" dirty="0"/>
          </a:p>
          <a:p>
            <a:pPr fontAlgn="base"/>
            <a:r>
              <a:rPr lang="en-US" sz="1100" dirty="0"/>
              <a:t>The other uses of </a:t>
            </a:r>
            <a:r>
              <a:rPr lang="en-US" sz="1100" dirty="0" err="1"/>
              <a:t>TensorFlow</a:t>
            </a:r>
            <a:r>
              <a:rPr lang="en-US" sz="1100" dirty="0"/>
              <a:t> Time Series algorithms are useful in finance, accounting, government, security and </a:t>
            </a:r>
            <a:r>
              <a:rPr lang="en-US" sz="1100" dirty="0" err="1"/>
              <a:t>IoT</a:t>
            </a:r>
            <a:r>
              <a:rPr lang="en-US" sz="1100" dirty="0"/>
              <a:t> with risk detections, predictive analysis and enterprise resource planning.</a:t>
            </a:r>
          </a:p>
          <a:p>
            <a:pPr fontAlgn="base"/>
            <a:endParaRPr lang="en-US" sz="1100" dirty="0"/>
          </a:p>
          <a:p>
            <a:pPr fontAlgn="base"/>
            <a:r>
              <a:rPr lang="en-US" sz="1100" b="1" dirty="0"/>
              <a:t>5. Video Detection</a:t>
            </a:r>
          </a:p>
          <a:p>
            <a:pPr fontAlgn="base"/>
            <a:r>
              <a:rPr lang="en-US" sz="1100" dirty="0" err="1"/>
              <a:t>TensorFlow</a:t>
            </a:r>
            <a:r>
              <a:rPr lang="en-US" sz="1100" dirty="0"/>
              <a:t> neural networks also work on video data. Applications include image detection, real-time threat detection in security, and UX/UI fields.  Recently, universities are working on large-scale =video classification datasets like YouTube-8M aiming to accelerate research on large-scale video understanding, representation learning, noisy data modeling, transfer learning, and domain adaptation approaches for video.</a:t>
            </a:r>
          </a:p>
        </p:txBody>
      </p:sp>
    </p:spTree>
    <p:extLst>
      <p:ext uri="{BB962C8B-B14F-4D97-AF65-F5344CB8AC3E}">
        <p14:creationId xmlns:p14="http://schemas.microsoft.com/office/powerpoint/2010/main" val="155764982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p:spPr>
      </p:sp>
      <p:sp>
        <p:nvSpPr>
          <p:cNvPr id="3" name="Notes Placeholder 2"/>
          <p:cNvSpPr>
            <a:spLocks noGrp="1"/>
          </p:cNvSpPr>
          <p:nvPr>
            <p:ph type="body" idx="1"/>
          </p:nvPr>
        </p:nvSpPr>
        <p:spPr>
          <a:xfrm>
            <a:off x="522514" y="4507992"/>
            <a:ext cx="6198920" cy="4279747"/>
          </a:xfrm>
          <a:prstGeom prst="rect">
            <a:avLst/>
          </a:prstGeom>
          <a:solidFill>
            <a:schemeClr val="bg1"/>
          </a:solidFill>
        </p:spPr>
        <p:txBody>
          <a:bodyPr/>
          <a:lstStyle/>
          <a:p>
            <a:pPr fontAlgn="base"/>
            <a:r>
              <a:rPr lang="en-US" sz="1000" i="1" dirty="0"/>
              <a:t>Source: developers.google.com</a:t>
            </a:r>
          </a:p>
          <a:p>
            <a:pPr fontAlgn="base"/>
            <a:endParaRPr lang="en-US" sz="1100" b="1" dirty="0"/>
          </a:p>
          <a:p>
            <a:pPr fontAlgn="base"/>
            <a:r>
              <a:rPr lang="en-US" sz="1100" b="1" dirty="0" err="1"/>
              <a:t>Tensorflow</a:t>
            </a:r>
            <a:r>
              <a:rPr lang="en-US" sz="1100" b="1" dirty="0"/>
              <a:t>: how has it changed the accessibility of AI?</a:t>
            </a:r>
          </a:p>
          <a:p>
            <a:pPr fontAlgn="base"/>
            <a:endParaRPr lang="en-US" sz="1100" b="1" dirty="0"/>
          </a:p>
          <a:p>
            <a:pPr fontAlgn="base"/>
            <a:r>
              <a:rPr lang="en-US" sz="1100" dirty="0" err="1"/>
              <a:t>Tensorflow</a:t>
            </a:r>
            <a:r>
              <a:rPr lang="en-US" sz="1100" dirty="0"/>
              <a:t> and tools like it may seem intimidating to a non technical audience, because there are still technical prerequisites required to use them. However, it should also be understood that </a:t>
            </a:r>
            <a:r>
              <a:rPr lang="en-US" sz="1100" dirty="0" err="1"/>
              <a:t>Tensorflow</a:t>
            </a:r>
            <a:r>
              <a:rPr lang="en-US" sz="1100" dirty="0"/>
              <a:t> is a tool available to anyone which removed technical requirements which – prior to its creation – were an order of magnitude more difficult in terms of technical expertise. While proficiency with </a:t>
            </a:r>
            <a:r>
              <a:rPr lang="en-US" sz="1100" dirty="0" err="1"/>
              <a:t>Tensorflow</a:t>
            </a:r>
            <a:r>
              <a:rPr lang="en-US" sz="1100" dirty="0"/>
              <a:t> depends on some higher math and application engineering skills, before it was available machine learning applications in production required much more advanced mathematics coupled with hand-built computing and application capability. </a:t>
            </a:r>
            <a:r>
              <a:rPr lang="en-US" sz="1100" i="1" dirty="0"/>
              <a:t>From the Google developer community, prerequisites to getting started with </a:t>
            </a:r>
            <a:r>
              <a:rPr lang="en-US" sz="1100" i="1" dirty="0" err="1"/>
              <a:t>Tensorflow</a:t>
            </a:r>
            <a:r>
              <a:rPr lang="en-US" sz="1100" i="1" dirty="0"/>
              <a:t> </a:t>
            </a:r>
            <a:endParaRPr lang="en-US" sz="1100" dirty="0"/>
          </a:p>
          <a:p>
            <a:pPr fontAlgn="base"/>
            <a:r>
              <a:rPr lang="en-US" sz="1100" dirty="0"/>
              <a:t>   </a:t>
            </a:r>
          </a:p>
          <a:p>
            <a:pPr marL="628650" lvl="1" indent="-171450">
              <a:buFont typeface="Arial" pitchFamily="34" charset="0"/>
              <a:buChar char="•"/>
            </a:pPr>
            <a:r>
              <a:rPr lang="en-US" sz="1100" b="1" dirty="0"/>
              <a:t>Mastery of intro-level algebra. </a:t>
            </a:r>
            <a:r>
              <a:rPr lang="en-US" sz="1100" b="0" dirty="0"/>
              <a:t>You should be comfortable with variables and coefficients, linear equations, graphs of functions, and histograms. (Familiarity with more advanced math concepts such as logarithms and derivatives is helpful, but not required.)</a:t>
            </a:r>
          </a:p>
          <a:p>
            <a:pPr marL="628650" lvl="1" indent="-171450">
              <a:buFont typeface="Arial" pitchFamily="34" charset="0"/>
              <a:buChar char="•"/>
            </a:pPr>
            <a:r>
              <a:rPr lang="en-US" sz="1100" b="1" dirty="0"/>
              <a:t>Proficiency in programming basics, and some experience coding in Python</a:t>
            </a:r>
            <a:r>
              <a:rPr lang="en-US" sz="1100" dirty="0"/>
              <a:t>.</a:t>
            </a:r>
            <a:r>
              <a:rPr lang="en-US" sz="1100" b="0" dirty="0"/>
              <a:t> Programming exercises in Machine Learning Crash Course are coded in </a:t>
            </a:r>
            <a:r>
              <a:rPr lang="en-US" sz="1100" b="0" dirty="0">
                <a:hlinkClick r:id="rId3"/>
              </a:rPr>
              <a:t>Python</a:t>
            </a:r>
            <a:r>
              <a:rPr lang="en-US" sz="1100" b="0" dirty="0"/>
              <a:t> using </a:t>
            </a:r>
            <a:r>
              <a:rPr lang="en-US" sz="1100" b="0" dirty="0" err="1">
                <a:hlinkClick r:id="rId4"/>
              </a:rPr>
              <a:t>TensorFlow</a:t>
            </a:r>
            <a:r>
              <a:rPr lang="en-US" sz="1100" b="0" dirty="0"/>
              <a:t>. No prior experience with </a:t>
            </a:r>
            <a:r>
              <a:rPr lang="en-US" sz="1100" b="0" dirty="0" err="1"/>
              <a:t>TensorFlow</a:t>
            </a:r>
            <a:r>
              <a:rPr lang="en-US" sz="1100" b="0" dirty="0"/>
              <a:t> is required, but you should feel comfortable reading and writing Python code that contains basic programming constructs, such as function definitions/invocations, lists and </a:t>
            </a:r>
            <a:r>
              <a:rPr lang="en-US" sz="1100" b="0" dirty="0" err="1"/>
              <a:t>dicts</a:t>
            </a:r>
            <a:r>
              <a:rPr lang="en-US" sz="1100" b="0" dirty="0"/>
              <a:t>, loops, and conditional expressions.</a:t>
            </a:r>
          </a:p>
          <a:p>
            <a:pPr fontAlgn="base"/>
            <a:endParaRPr lang="en-US" sz="1100" dirty="0"/>
          </a:p>
        </p:txBody>
      </p:sp>
    </p:spTree>
    <p:extLst>
      <p:ext uri="{BB962C8B-B14F-4D97-AF65-F5344CB8AC3E}">
        <p14:creationId xmlns:p14="http://schemas.microsoft.com/office/powerpoint/2010/main" val="155764982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p:spPr>
      </p:sp>
      <p:sp>
        <p:nvSpPr>
          <p:cNvPr id="3" name="Notes Placeholder 2"/>
          <p:cNvSpPr>
            <a:spLocks noGrp="1"/>
          </p:cNvSpPr>
          <p:nvPr>
            <p:ph type="body" idx="1"/>
          </p:nvPr>
        </p:nvSpPr>
        <p:spPr>
          <a:xfrm>
            <a:off x="581892" y="4621213"/>
            <a:ext cx="6151418" cy="4035899"/>
          </a:xfrm>
          <a:prstGeom prst="rect">
            <a:avLst/>
          </a:prstGeom>
          <a:solidFill>
            <a:schemeClr val="bg1"/>
          </a:solidFill>
        </p:spPr>
        <p:txBody>
          <a:bodyPr/>
          <a:lstStyle/>
          <a:p>
            <a:pPr fontAlgn="base"/>
            <a:r>
              <a:rPr lang="en-US" sz="1100" b="1" i="1" dirty="0" err="1"/>
              <a:t>AirBnB</a:t>
            </a:r>
            <a:endParaRPr lang="en-US" sz="1100" b="1" i="1" dirty="0"/>
          </a:p>
          <a:p>
            <a:pPr fontAlgn="base"/>
            <a:r>
              <a:rPr lang="en-US" sz="1100" i="1" dirty="0"/>
              <a:t>Read about this case study in detail at </a:t>
            </a:r>
          </a:p>
          <a:p>
            <a:pPr fontAlgn="base"/>
            <a:endParaRPr lang="en-US" sz="1100" dirty="0"/>
          </a:p>
          <a:p>
            <a:pPr marL="171450" indent="-171450" fontAlgn="base">
              <a:buFont typeface="Arial" pitchFamily="34" charset="0"/>
              <a:buChar char="•"/>
            </a:pPr>
            <a:r>
              <a:rPr lang="en-US" sz="1100" dirty="0">
                <a:hlinkClick r:id="rId3"/>
              </a:rPr>
              <a:t>https://medium.com/airbnb-engineering/categorizing-listing-photos-at-airbnb-f9483f3ab7e3</a:t>
            </a:r>
            <a:r>
              <a:rPr lang="en-US" sz="1100" dirty="0"/>
              <a:t> </a:t>
            </a:r>
          </a:p>
          <a:p>
            <a:pPr marL="171450" indent="-171450" fontAlgn="base">
              <a:buFont typeface="Arial" pitchFamily="34" charset="0"/>
              <a:buChar char="•"/>
            </a:pPr>
            <a:endParaRPr lang="en-US" sz="1100" b="0" i="0" kern="1200" dirty="0">
              <a:solidFill>
                <a:schemeClr val="tx1"/>
              </a:solidFill>
              <a:effectLst/>
              <a:latin typeface="+mn-lt"/>
              <a:ea typeface="+mn-ea"/>
              <a:cs typeface="+mn-cs"/>
            </a:endParaRPr>
          </a:p>
          <a:p>
            <a:pPr marL="171450" indent="-171450" fontAlgn="base">
              <a:buFont typeface="Arial" pitchFamily="34" charset="0"/>
              <a:buChar char="•"/>
            </a:pPr>
            <a:endParaRPr lang="en-US" sz="1100" dirty="0"/>
          </a:p>
        </p:txBody>
      </p:sp>
    </p:spTree>
    <p:extLst>
      <p:ext uri="{BB962C8B-B14F-4D97-AF65-F5344CB8AC3E}">
        <p14:creationId xmlns:p14="http://schemas.microsoft.com/office/powerpoint/2010/main" val="155764982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dirty="0"/>
          </a:p>
        </p:txBody>
      </p:sp>
    </p:spTree>
    <p:extLst>
      <p:ext uri="{BB962C8B-B14F-4D97-AF65-F5344CB8AC3E}">
        <p14:creationId xmlns:p14="http://schemas.microsoft.com/office/powerpoint/2010/main" val="295165223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0024218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38138"/>
            <a:ext cx="7315200" cy="4114799"/>
          </a:xfrm>
          <a:prstGeom prst="rect">
            <a:avLst/>
          </a:prstGeom>
          <a:ln>
            <a:noFill/>
          </a:ln>
        </p:spPr>
      </p:sp>
      <p:sp>
        <p:nvSpPr>
          <p:cNvPr id="3" name="Notes Placeholder 2"/>
          <p:cNvSpPr>
            <a:spLocks noGrp="1"/>
          </p:cNvSpPr>
          <p:nvPr>
            <p:ph type="body" idx="1"/>
          </p:nvPr>
        </p:nvSpPr>
        <p:spPr>
          <a:xfrm>
            <a:off x="731520" y="4960620"/>
            <a:ext cx="5852160" cy="3920490"/>
          </a:xfrm>
          <a:prstGeom prst="rect">
            <a:avLst/>
          </a:prstGeom>
        </p:spPr>
        <p:txBody>
          <a:bodyPr/>
          <a:lstStyle/>
          <a:p>
            <a:endParaRPr lang="en-US" dirty="0"/>
          </a:p>
        </p:txBody>
      </p:sp>
    </p:spTree>
    <p:extLst>
      <p:ext uri="{BB962C8B-B14F-4D97-AF65-F5344CB8AC3E}">
        <p14:creationId xmlns:p14="http://schemas.microsoft.com/office/powerpoint/2010/main" val="76514377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00242184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noFill/>
          <a:ln>
            <a:noFill/>
          </a:ln>
        </p:spPr>
      </p:sp>
      <p:sp>
        <p:nvSpPr>
          <p:cNvPr id="3" name="Notes Placeholder 2"/>
          <p:cNvSpPr>
            <a:spLocks noGrp="1"/>
          </p:cNvSpPr>
          <p:nvPr>
            <p:ph type="body" idx="1"/>
          </p:nvPr>
        </p:nvSpPr>
        <p:spPr>
          <a:xfrm>
            <a:off x="565583" y="4560888"/>
            <a:ext cx="6048973" cy="4319587"/>
          </a:xfrm>
          <a:prstGeom prst="rect">
            <a:avLst/>
          </a:prstGeom>
          <a:solidFill>
            <a:schemeClr val="bg1"/>
          </a:solidFill>
        </p:spPr>
        <p:txBody>
          <a:bodyPr/>
          <a:lstStyle/>
          <a:p>
            <a:endParaRPr lang="en-US" b="1" dirty="0"/>
          </a:p>
          <a:p>
            <a:r>
              <a:rPr lang="en-US" b="1" dirty="0"/>
              <a:t>Virtual agents </a:t>
            </a:r>
            <a:r>
              <a:rPr lang="en-US" dirty="0"/>
              <a:t>– How far along are we in interacting with a virtual service agent which does more than simply accepting an inquiry and passing us along to a human agent? How long will it be until there are robust, end-to-end sales or service representatives which people are willing to adopt?</a:t>
            </a:r>
          </a:p>
          <a:p>
            <a:endParaRPr lang="en-US" dirty="0"/>
          </a:p>
          <a:p>
            <a:r>
              <a:rPr lang="en-US" b="1" dirty="0"/>
              <a:t>Care providers </a:t>
            </a:r>
            <a:r>
              <a:rPr lang="en-US" dirty="0"/>
              <a:t>– Medical advice and recommendations seem a good use case. You can input symptoms and they give back medical advice. But these systems have overwhelmingly not demonstrated value to end users.</a:t>
            </a:r>
          </a:p>
        </p:txBody>
      </p:sp>
    </p:spTree>
    <p:extLst>
      <p:ext uri="{BB962C8B-B14F-4D97-AF65-F5344CB8AC3E}">
        <p14:creationId xmlns:p14="http://schemas.microsoft.com/office/powerpoint/2010/main" val="400242184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00242184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00242184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00242184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593766" y="4560888"/>
            <a:ext cx="6115792" cy="4319587"/>
          </a:xfrm>
          <a:prstGeom prst="rect">
            <a:avLst/>
          </a:prstGeom>
          <a:solidFill>
            <a:schemeClr val="bg1"/>
          </a:solidFill>
        </p:spPr>
        <p:txBody>
          <a:bodyPr/>
          <a:lstStyle/>
          <a:p>
            <a:pPr marL="171450" indent="-171450">
              <a:buFont typeface="Arial" pitchFamily="34" charset="0"/>
              <a:buChar char="•"/>
            </a:pPr>
            <a:r>
              <a:rPr lang="en-US" sz="1100" b="1" dirty="0" err="1"/>
              <a:t>Starsky</a:t>
            </a:r>
            <a:r>
              <a:rPr lang="en-US" sz="1100" b="1" dirty="0"/>
              <a:t> robotics for semi-autonomous trucks </a:t>
            </a:r>
            <a:r>
              <a:rPr lang="en-US" sz="1100" dirty="0"/>
              <a:t>– The </a:t>
            </a:r>
            <a:r>
              <a:rPr lang="en-US" sz="1100" dirty="0" err="1"/>
              <a:t>Starsky</a:t>
            </a:r>
            <a:r>
              <a:rPr lang="en-US" sz="1100" dirty="0"/>
              <a:t> platform allows remote central control of trucks which are largely, but not completely, autonomous. In February 2018, </a:t>
            </a:r>
            <a:r>
              <a:rPr lang="en-US" sz="1100" dirty="0" err="1"/>
              <a:t>Starsky</a:t>
            </a:r>
            <a:r>
              <a:rPr lang="en-US" sz="1100" dirty="0"/>
              <a:t> Robotics completed a 7-mile fully driverless trip in Florida without a single human in the truck. </a:t>
            </a:r>
            <a:r>
              <a:rPr lang="en-US" sz="1100" dirty="0" err="1"/>
              <a:t>Starsky</a:t>
            </a:r>
            <a:r>
              <a:rPr lang="en-US" sz="1100" dirty="0"/>
              <a:t> is the first company to publicly test an empty cabin for autonomous trucks.</a:t>
            </a:r>
          </a:p>
          <a:p>
            <a:pPr marL="171450" indent="-171450">
              <a:buFont typeface="Arial" pitchFamily="34" charset="0"/>
              <a:buChar char="•"/>
            </a:pPr>
            <a:endParaRPr lang="en-US" sz="1100" dirty="0"/>
          </a:p>
          <a:p>
            <a:pPr marL="171450" indent="-171450">
              <a:buFont typeface="Arial" pitchFamily="34" charset="0"/>
              <a:buChar char="•"/>
            </a:pPr>
            <a:r>
              <a:rPr lang="en-US" sz="1100" b="1" dirty="0"/>
              <a:t>IBM  Watson for oncology </a:t>
            </a:r>
            <a:r>
              <a:rPr lang="en-US" sz="1100" dirty="0"/>
              <a:t>– provides both diagnostic and treatment guidance to a real doctor (physician recommendation systems). Instead of attempting to replace or automate a doctor, the AI automates portions of the oncologist’s job which are repetitive and error-prone, and uses this capability to further enable the doctor.</a:t>
            </a:r>
          </a:p>
          <a:p>
            <a:pPr marL="171450" indent="-171450">
              <a:buFont typeface="Arial" pitchFamily="34" charset="0"/>
              <a:buChar char="•"/>
            </a:pPr>
            <a:endParaRPr lang="en-US" sz="1100" dirty="0"/>
          </a:p>
          <a:p>
            <a:endParaRPr lang="en-US" sz="1100" dirty="0"/>
          </a:p>
          <a:p>
            <a:r>
              <a:rPr lang="en-US" sz="1100" b="1" dirty="0"/>
              <a:t>The fundamental advantage: </a:t>
            </a:r>
            <a:r>
              <a:rPr lang="en-US" sz="1100" dirty="0"/>
              <a:t>These use cases avoid the long tail of different, unexpected, individual situations that don’t have a lot of precedent to learn from. </a:t>
            </a:r>
          </a:p>
          <a:p>
            <a:endParaRPr lang="en-US" sz="1100" dirty="0"/>
          </a:p>
          <a:p>
            <a:r>
              <a:rPr lang="en-US" sz="1100" b="1" dirty="0"/>
              <a:t>Better results: </a:t>
            </a:r>
            <a:r>
              <a:rPr lang="en-US" sz="1100" dirty="0"/>
              <a:t>The most effective use cases leverage AI and humans effectively in a collaborative setting.</a:t>
            </a:r>
          </a:p>
          <a:p>
            <a:endParaRPr lang="en-US" sz="1100" dirty="0"/>
          </a:p>
          <a:p>
            <a:r>
              <a:rPr lang="en-US" sz="1100" b="1" dirty="0"/>
              <a:t>Faster adoption: </a:t>
            </a:r>
            <a:r>
              <a:rPr lang="en-US" sz="1100" dirty="0"/>
              <a:t>More adoption means less change management. It may be hard to get a doctor to adopt a new treatment tool, but it’s vastly easier than adopting a “virtual doctor.”</a:t>
            </a:r>
          </a:p>
          <a:p>
            <a:endParaRPr lang="en-US" sz="1100" dirty="0"/>
          </a:p>
        </p:txBody>
      </p:sp>
    </p:spTree>
    <p:extLst>
      <p:ext uri="{BB962C8B-B14F-4D97-AF65-F5344CB8AC3E}">
        <p14:creationId xmlns:p14="http://schemas.microsoft.com/office/powerpoint/2010/main" val="400242184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799"/>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00242184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0024218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a:ln>
            <a:noFill/>
          </a:ln>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00242184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341313"/>
            <a:ext cx="7315200" cy="4114800"/>
          </a:xfrm>
        </p:spPr>
      </p:sp>
      <p:sp>
        <p:nvSpPr>
          <p:cNvPr id="3" name="Notes Placeholder 2"/>
          <p:cNvSpPr>
            <a:spLocks noGrp="1"/>
          </p:cNvSpPr>
          <p:nvPr>
            <p:ph type="body" idx="1"/>
          </p:nvPr>
        </p:nvSpPr>
        <p:spPr>
          <a:xfrm>
            <a:off x="581891" y="4560888"/>
            <a:ext cx="6092041" cy="4319587"/>
          </a:xfrm>
          <a:prstGeom prst="rect">
            <a:avLst/>
          </a:prstGeom>
          <a:solidFill>
            <a:schemeClr val="bg1"/>
          </a:solidFill>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i="1" dirty="0"/>
              <a:t>Source – JP </a:t>
            </a:r>
            <a:r>
              <a:rPr lang="en-US" sz="1000" i="1" dirty="0" err="1"/>
              <a:t>Gownder</a:t>
            </a:r>
            <a:r>
              <a:rPr lang="en-US" sz="1000" i="1" dirty="0"/>
              <a:t>, VP Principal Analyst, Forrester</a:t>
            </a:r>
          </a:p>
          <a:p>
            <a:endParaRPr lang="en-US" i="1" dirty="0"/>
          </a:p>
          <a:p>
            <a:r>
              <a:rPr lang="en-US" sz="1100" i="0" dirty="0"/>
              <a:t>For more on Wordsmith and how the</a:t>
            </a:r>
            <a:r>
              <a:rPr lang="en-US" sz="1100" i="0" baseline="0" dirty="0"/>
              <a:t> application produces high-quality written press releases, check out </a:t>
            </a:r>
            <a:r>
              <a:rPr lang="en-US" sz="1100" i="0" dirty="0">
                <a:hlinkClick r:id="rId3"/>
              </a:rPr>
              <a:t>https://www.theverge.com/2015/1/29/7939067/ap-journalism-automation-robots-financial-reporting</a:t>
            </a:r>
            <a:endParaRPr lang="en-US" sz="1100" i="0" dirty="0"/>
          </a:p>
        </p:txBody>
      </p:sp>
    </p:spTree>
    <p:extLst>
      <p:ext uri="{BB962C8B-B14F-4D97-AF65-F5344CB8AC3E}">
        <p14:creationId xmlns:p14="http://schemas.microsoft.com/office/powerpoint/2010/main" val="4002421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AB7FA79E-6F27-4D8C-B145-0737D30A9038}" type="slidenum">
              <a:rPr lang="en-US" smtClean="0"/>
              <a:t>‹#›</a:t>
            </a:fld>
            <a:endParaRPr lang="en-US"/>
          </a:p>
        </p:txBody>
      </p:sp>
    </p:spTree>
    <p:extLst>
      <p:ext uri="{BB962C8B-B14F-4D97-AF65-F5344CB8AC3E}">
        <p14:creationId xmlns:p14="http://schemas.microsoft.com/office/powerpoint/2010/main" val="3103873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4767267"/>
            <a:ext cx="2057400" cy="273844"/>
          </a:xfrm>
          <a:prstGeom prst="rect">
            <a:avLst/>
          </a:prstGeom>
        </p:spPr>
        <p:txBody>
          <a:bodyPr/>
          <a:lstStyle/>
          <a:p>
            <a:fld id="{338A7B2E-F02E-414F-8326-22B382B1B4D4}" type="datetimeFigureOut">
              <a:rPr lang="en-US" smtClean="0"/>
              <a:t>9/4/19</a:t>
            </a:fld>
            <a:endParaRPr lang="en-US"/>
          </a:p>
        </p:txBody>
      </p:sp>
      <p:sp>
        <p:nvSpPr>
          <p:cNvPr id="5" name="Footer Placeholder 4"/>
          <p:cNvSpPr>
            <a:spLocks noGrp="1"/>
          </p:cNvSpPr>
          <p:nvPr>
            <p:ph type="ftr" sz="quarter" idx="11"/>
          </p:nvPr>
        </p:nvSpPr>
        <p:spPr>
          <a:xfrm>
            <a:off x="3028950" y="4767267"/>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B7FA79E-6F27-4D8C-B145-0737D30A9038}" type="slidenum">
              <a:rPr lang="en-US" smtClean="0"/>
              <a:t>‹#›</a:t>
            </a:fld>
            <a:endParaRPr lang="en-US"/>
          </a:p>
        </p:txBody>
      </p:sp>
      <p:cxnSp>
        <p:nvCxnSpPr>
          <p:cNvPr id="7" name="Straight Connector 6"/>
          <p:cNvCxnSpPr/>
          <p:nvPr/>
        </p:nvCxnSpPr>
        <p:spPr>
          <a:xfrm>
            <a:off x="628650" y="1190625"/>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8872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3"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4767267"/>
            <a:ext cx="2057400" cy="273844"/>
          </a:xfrm>
          <a:prstGeom prst="rect">
            <a:avLst/>
          </a:prstGeom>
        </p:spPr>
        <p:txBody>
          <a:bodyPr/>
          <a:lstStyle/>
          <a:p>
            <a:fld id="{338A7B2E-F02E-414F-8326-22B382B1B4D4}" type="datetimeFigureOut">
              <a:rPr lang="en-US" smtClean="0"/>
              <a:t>9/4/19</a:t>
            </a:fld>
            <a:endParaRPr lang="en-US"/>
          </a:p>
        </p:txBody>
      </p:sp>
      <p:sp>
        <p:nvSpPr>
          <p:cNvPr id="5" name="Footer Placeholder 4"/>
          <p:cNvSpPr>
            <a:spLocks noGrp="1"/>
          </p:cNvSpPr>
          <p:nvPr>
            <p:ph type="ftr" sz="quarter" idx="11"/>
          </p:nvPr>
        </p:nvSpPr>
        <p:spPr>
          <a:xfrm>
            <a:off x="3028950" y="4767267"/>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B7FA79E-6F27-4D8C-B145-0737D30A9038}" type="slidenum">
              <a:rPr lang="en-US" smtClean="0"/>
              <a:t>‹#›</a:t>
            </a:fld>
            <a:endParaRPr lang="en-US"/>
          </a:p>
        </p:txBody>
      </p:sp>
    </p:spTree>
    <p:extLst>
      <p:ext uri="{BB962C8B-B14F-4D97-AF65-F5344CB8AC3E}">
        <p14:creationId xmlns:p14="http://schemas.microsoft.com/office/powerpoint/2010/main" val="1181981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4767267"/>
            <a:ext cx="2057400" cy="273844"/>
          </a:xfrm>
          <a:prstGeom prst="rect">
            <a:avLst/>
          </a:prstGeom>
        </p:spPr>
        <p:txBody>
          <a:bodyPr/>
          <a:lstStyle/>
          <a:p>
            <a:fld id="{338A7B2E-F02E-414F-8326-22B382B1B4D4}" type="datetimeFigureOut">
              <a:rPr lang="en-US" smtClean="0"/>
              <a:t>9/4/19</a:t>
            </a:fld>
            <a:endParaRPr lang="en-US"/>
          </a:p>
        </p:txBody>
      </p:sp>
      <p:sp>
        <p:nvSpPr>
          <p:cNvPr id="5" name="Footer Placeholder 4"/>
          <p:cNvSpPr>
            <a:spLocks noGrp="1"/>
          </p:cNvSpPr>
          <p:nvPr>
            <p:ph type="ftr" sz="quarter" idx="11"/>
          </p:nvPr>
        </p:nvSpPr>
        <p:spPr>
          <a:xfrm>
            <a:off x="3028950" y="4767267"/>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B7FA79E-6F27-4D8C-B145-0737D30A9038}" type="slidenum">
              <a:rPr lang="en-US" smtClean="0"/>
              <a:t>‹#›</a:t>
            </a:fld>
            <a:endParaRPr lang="en-US"/>
          </a:p>
        </p:txBody>
      </p:sp>
      <p:cxnSp>
        <p:nvCxnSpPr>
          <p:cNvPr id="7" name="Straight Connector 6"/>
          <p:cNvCxnSpPr/>
          <p:nvPr/>
        </p:nvCxnSpPr>
        <p:spPr>
          <a:xfrm>
            <a:off x="628650" y="1190625"/>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817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5"/>
          <p:cNvSpPr>
            <a:spLocks noGrp="1"/>
          </p:cNvSpPr>
          <p:nvPr>
            <p:ph type="body" sz="quarter" idx="10" hasCustomPrompt="1"/>
          </p:nvPr>
        </p:nvSpPr>
        <p:spPr>
          <a:xfrm>
            <a:off x="139017" y="4337728"/>
            <a:ext cx="2424997" cy="172724"/>
          </a:xfrm>
        </p:spPr>
        <p:txBody>
          <a:bodyPr/>
          <a:lstStyle>
            <a:lvl1pPr marL="0" indent="0">
              <a:buFontTx/>
              <a:buNone/>
              <a:defRPr sz="1100">
                <a:solidFill>
                  <a:schemeClr val="bg1">
                    <a:lumMod val="50000"/>
                  </a:schemeClr>
                </a:solidFill>
                <a:latin typeface="Calibri" panose="020F0502020204030204" pitchFamily="34" charset="0"/>
              </a:defRPr>
            </a:lvl1pPr>
          </a:lstStyle>
          <a:p>
            <a:pPr lvl="0"/>
            <a:r>
              <a:rPr lang="en-US" dirty="0"/>
              <a:t>Edit Objective # 2.2.2</a:t>
            </a:r>
          </a:p>
        </p:txBody>
      </p:sp>
      <p:sp>
        <p:nvSpPr>
          <p:cNvPr id="5" name="Text Placeholder 12"/>
          <p:cNvSpPr>
            <a:spLocks noGrp="1"/>
          </p:cNvSpPr>
          <p:nvPr>
            <p:ph type="body" sz="quarter" idx="11" hasCustomPrompt="1"/>
          </p:nvPr>
        </p:nvSpPr>
        <p:spPr>
          <a:xfrm>
            <a:off x="3962400" y="4337729"/>
            <a:ext cx="4953000" cy="171450"/>
          </a:xfrm>
        </p:spPr>
        <p:txBody>
          <a:bodyPr/>
          <a:lstStyle>
            <a:lvl1pPr marL="0" indent="0" algn="r">
              <a:spcBef>
                <a:spcPts val="0"/>
              </a:spcBef>
              <a:buFontTx/>
              <a:buNone/>
              <a:defRPr sz="1100" baseline="0">
                <a:solidFill>
                  <a:schemeClr val="tx1">
                    <a:lumMod val="50000"/>
                    <a:lumOff val="50000"/>
                  </a:schemeClr>
                </a:solidFill>
                <a:latin typeface="Calibri" panose="020F0502020204030204" pitchFamily="34" charset="0"/>
              </a:defRPr>
            </a:lvl1pPr>
            <a:lvl2pPr marL="457200" indent="0">
              <a:buFontTx/>
              <a:buNone/>
              <a:defRPr>
                <a:latin typeface="Calibri" panose="020F0502020204030204" pitchFamily="34" charset="0"/>
              </a:defRPr>
            </a:lvl2pPr>
            <a:lvl3pPr marL="914400" indent="0">
              <a:buFontTx/>
              <a:buNone/>
              <a:defRPr>
                <a:latin typeface="Calibri" panose="020F0502020204030204" pitchFamily="34" charset="0"/>
              </a:defRPr>
            </a:lvl3pPr>
            <a:lvl4pPr marL="1371600" indent="0">
              <a:buFontTx/>
              <a:buNone/>
              <a:defRPr>
                <a:latin typeface="Calibri" panose="020F0502020204030204" pitchFamily="34" charset="0"/>
              </a:defRPr>
            </a:lvl4pPr>
            <a:lvl5pPr marL="1828800" indent="0">
              <a:buFontTx/>
              <a:buNone/>
              <a:defRPr>
                <a:latin typeface="Calibri" panose="020F0502020204030204" pitchFamily="34" charset="0"/>
              </a:defRPr>
            </a:lvl5pPr>
          </a:lstStyle>
          <a:p>
            <a:pPr lvl="0"/>
            <a:r>
              <a:rPr lang="en-US" dirty="0"/>
              <a:t>Edit content source e.g. Wikipedia, 2009</a:t>
            </a:r>
          </a:p>
        </p:txBody>
      </p:sp>
    </p:spTree>
    <p:extLst>
      <p:ext uri="{BB962C8B-B14F-4D97-AF65-F5344CB8AC3E}">
        <p14:creationId xmlns:p14="http://schemas.microsoft.com/office/powerpoint/2010/main" val="87304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ext 2 column">
    <p:spTree>
      <p:nvGrpSpPr>
        <p:cNvPr id="1" name=""/>
        <p:cNvGrpSpPr/>
        <p:nvPr/>
      </p:nvGrpSpPr>
      <p:grpSpPr>
        <a:xfrm>
          <a:off x="0" y="0"/>
          <a:ext cx="0" cy="0"/>
          <a:chOff x="0" y="0"/>
          <a:chExt cx="0" cy="0"/>
        </a:xfrm>
      </p:grpSpPr>
      <p:sp>
        <p:nvSpPr>
          <p:cNvPr id="2" name="Title 1"/>
          <p:cNvSpPr>
            <a:spLocks noGrp="1"/>
          </p:cNvSpPr>
          <p:nvPr>
            <p:ph type="title"/>
          </p:nvPr>
        </p:nvSpPr>
        <p:spPr>
          <a:xfrm>
            <a:off x="499168" y="365761"/>
            <a:ext cx="8235761" cy="589837"/>
          </a:xfrm>
        </p:spPr>
        <p:txBody>
          <a:bodyPr lIns="0" tIns="0" rIns="0" bIns="0" anchor="t" anchorCtr="0">
            <a:noAutofit/>
          </a:bodyPr>
          <a:lstStyle>
            <a:lvl1pPr algn="l">
              <a:defRPr sz="2200">
                <a:solidFill>
                  <a:schemeClr val="tx2"/>
                </a:solidFill>
              </a:defRPr>
            </a:lvl1pPr>
          </a:lstStyle>
          <a:p>
            <a:r>
              <a:rPr lang="en-US"/>
              <a:t>Click to edit Master title style</a:t>
            </a:r>
            <a:endParaRPr lang="en-US" dirty="0"/>
          </a:p>
        </p:txBody>
      </p:sp>
      <p:sp>
        <p:nvSpPr>
          <p:cNvPr id="12" name="Slide Number Placeholder 5"/>
          <p:cNvSpPr>
            <a:spLocks noGrp="1"/>
          </p:cNvSpPr>
          <p:nvPr>
            <p:ph type="sldNum" sz="quarter" idx="4"/>
          </p:nvPr>
        </p:nvSpPr>
        <p:spPr>
          <a:xfrm>
            <a:off x="511080" y="4804307"/>
            <a:ext cx="213868" cy="272400"/>
          </a:xfrm>
          <a:prstGeom prst="rect">
            <a:avLst/>
          </a:prstGeom>
        </p:spPr>
        <p:txBody>
          <a:bodyPr vert="horz" lIns="0" tIns="0" rIns="0" bIns="0" rtlCol="0" anchor="t"/>
          <a:lstStyle>
            <a:lvl1pPr algn="l">
              <a:defRPr lang="en-US" sz="800" kern="1200" smtClean="0">
                <a:solidFill>
                  <a:schemeClr val="bg2"/>
                </a:solidFill>
                <a:latin typeface="+mn-lt"/>
                <a:ea typeface="+mn-ea"/>
                <a:cs typeface="+mn-cs"/>
              </a:defRPr>
            </a:lvl1pPr>
          </a:lstStyle>
          <a:p>
            <a:fld id="{FFCACAE2-5591-4D6A-979D-A3F62E468CFA}" type="slidenum">
              <a:rPr lang="en-US" smtClean="0"/>
              <a:t>‹#›</a:t>
            </a:fld>
            <a:endParaRPr lang="en-US"/>
          </a:p>
        </p:txBody>
      </p:sp>
      <p:sp>
        <p:nvSpPr>
          <p:cNvPr id="8" name="Text Placeholder 5"/>
          <p:cNvSpPr>
            <a:spLocks noGrp="1"/>
          </p:cNvSpPr>
          <p:nvPr>
            <p:ph type="body" sz="quarter" idx="14"/>
          </p:nvPr>
        </p:nvSpPr>
        <p:spPr>
          <a:xfrm>
            <a:off x="506657" y="1197865"/>
            <a:ext cx="4069080" cy="3333647"/>
          </a:xfrm>
        </p:spPr>
        <p:txBody>
          <a:bodyPr lIns="0" tIns="0" rIns="0" bIns="0" numCol="1" spcCol="374895">
            <a:noAutofit/>
          </a:bodyPr>
          <a:lstStyle>
            <a:lvl1pPr marL="11113" indent="0">
              <a:lnSpc>
                <a:spcPct val="100000"/>
              </a:lnSpc>
              <a:spcBef>
                <a:spcPts val="0"/>
              </a:spcBef>
              <a:spcAft>
                <a:spcPts val="1200"/>
              </a:spcAft>
              <a:buClrTx/>
              <a:tabLst/>
              <a:defRPr sz="2000" baseline="0">
                <a:solidFill>
                  <a:schemeClr val="bg2"/>
                </a:solidFill>
              </a:defRPr>
            </a:lvl1pPr>
            <a:lvl2pPr marL="228594" indent="-173732">
              <a:lnSpc>
                <a:spcPct val="100000"/>
              </a:lnSpc>
              <a:spcBef>
                <a:spcPts val="0"/>
              </a:spcBef>
              <a:spcAft>
                <a:spcPts val="1200"/>
              </a:spcAft>
              <a:buFont typeface="Arial" charset="0"/>
              <a:buChar char="•"/>
              <a:tabLst/>
              <a:defRPr sz="2000">
                <a:solidFill>
                  <a:schemeClr val="bg2"/>
                </a:solidFill>
              </a:defRPr>
            </a:lvl2pPr>
            <a:lvl3pPr marL="457189" indent="-228594">
              <a:lnSpc>
                <a:spcPct val="100000"/>
              </a:lnSpc>
              <a:spcBef>
                <a:spcPts val="0"/>
              </a:spcBef>
              <a:spcAft>
                <a:spcPts val="1200"/>
              </a:spcAft>
              <a:buFont typeface="Lucida Grande"/>
              <a:buChar char="–"/>
              <a:defRPr sz="1400">
                <a:solidFill>
                  <a:schemeClr val="bg2"/>
                </a:solidFill>
              </a:defRPr>
            </a:lvl3pPr>
            <a:lvl4pPr marL="685783" indent="-228594">
              <a:lnSpc>
                <a:spcPct val="100000"/>
              </a:lnSpc>
              <a:spcBef>
                <a:spcPts val="0"/>
              </a:spcBef>
              <a:spcAft>
                <a:spcPts val="1200"/>
              </a:spcAft>
              <a:buFont typeface="Lucida Grande"/>
              <a:buChar char="–"/>
              <a:defRPr sz="1400">
                <a:solidFill>
                  <a:schemeClr val="bg2"/>
                </a:solidFill>
              </a:defRPr>
            </a:lvl4pPr>
            <a:lvl5pPr marL="914378" indent="-228594">
              <a:lnSpc>
                <a:spcPct val="100000"/>
              </a:lnSpc>
              <a:spcBef>
                <a:spcPts val="0"/>
              </a:spcBef>
              <a:spcAft>
                <a:spcPts val="1200"/>
              </a:spcAft>
              <a:buFont typeface="Lucida Grande"/>
              <a:buChar char="–"/>
              <a:defRPr sz="14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5"/>
          </p:nvPr>
        </p:nvSpPr>
        <p:spPr>
          <a:xfrm>
            <a:off x="4665849" y="1197865"/>
            <a:ext cx="4069080" cy="3333647"/>
          </a:xfrm>
        </p:spPr>
        <p:txBody>
          <a:bodyPr lIns="0" tIns="0" rIns="0" bIns="0" numCol="1" spcCol="374895">
            <a:noAutofit/>
          </a:bodyPr>
          <a:lstStyle>
            <a:lvl1pPr marL="11113" indent="0">
              <a:lnSpc>
                <a:spcPct val="100000"/>
              </a:lnSpc>
              <a:spcBef>
                <a:spcPts val="1200"/>
              </a:spcBef>
              <a:spcAft>
                <a:spcPts val="800"/>
              </a:spcAft>
              <a:buClrTx/>
              <a:tabLst/>
              <a:defRPr sz="2000" baseline="0">
                <a:solidFill>
                  <a:schemeClr val="bg2"/>
                </a:solidFill>
              </a:defRPr>
            </a:lvl1pPr>
            <a:lvl2pPr marL="228594" indent="-173732">
              <a:lnSpc>
                <a:spcPct val="100000"/>
              </a:lnSpc>
              <a:spcBef>
                <a:spcPts val="0"/>
              </a:spcBef>
              <a:spcAft>
                <a:spcPts val="1200"/>
              </a:spcAft>
              <a:buFont typeface="Arial" charset="0"/>
              <a:buChar char="•"/>
              <a:tabLst/>
              <a:defRPr sz="2000">
                <a:solidFill>
                  <a:schemeClr val="bg2"/>
                </a:solidFill>
              </a:defRPr>
            </a:lvl2pPr>
            <a:lvl3pPr marL="457189" indent="-228594">
              <a:lnSpc>
                <a:spcPct val="100000"/>
              </a:lnSpc>
              <a:spcBef>
                <a:spcPts val="0"/>
              </a:spcBef>
              <a:spcAft>
                <a:spcPts val="1200"/>
              </a:spcAft>
              <a:buFont typeface="Lucida Grande"/>
              <a:buChar char="–"/>
              <a:tabLst/>
              <a:defRPr sz="1400">
                <a:solidFill>
                  <a:schemeClr val="bg2"/>
                </a:solidFill>
              </a:defRPr>
            </a:lvl3pPr>
            <a:lvl4pPr marL="685783" indent="-228594">
              <a:lnSpc>
                <a:spcPct val="100000"/>
              </a:lnSpc>
              <a:spcBef>
                <a:spcPts val="0"/>
              </a:spcBef>
              <a:spcAft>
                <a:spcPts val="1200"/>
              </a:spcAft>
              <a:buFont typeface="Lucida Grande"/>
              <a:buChar char="–"/>
              <a:defRPr sz="1400">
                <a:solidFill>
                  <a:schemeClr val="bg2"/>
                </a:solidFill>
              </a:defRPr>
            </a:lvl4pPr>
            <a:lvl5pPr marL="914378" indent="-219451">
              <a:lnSpc>
                <a:spcPct val="100000"/>
              </a:lnSpc>
              <a:spcBef>
                <a:spcPts val="0"/>
              </a:spcBef>
              <a:spcAft>
                <a:spcPts val="1200"/>
              </a:spcAft>
              <a:buFont typeface="Lucida Grande"/>
              <a:buChar char="–"/>
              <a:defRPr sz="14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921857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Title Slide - Gradient Geo BG">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TextBox 8"/>
          <p:cNvSpPr txBox="1"/>
          <p:nvPr/>
        </p:nvSpPr>
        <p:spPr>
          <a:xfrm>
            <a:off x="201690" y="4629774"/>
            <a:ext cx="2760593" cy="561692"/>
          </a:xfrm>
          <a:prstGeom prst="rect">
            <a:avLst/>
          </a:prstGeom>
          <a:ln w="25400">
            <a:miter lim="400000"/>
          </a:ln>
          <a:extLst>
            <a:ext uri="{C572A759-6A51-4108-AA02-DFA0A04FC94B}">
              <ma14:wrappingTextBoxFlag xmlns="" xmlns:ma14="http://schemas.microsoft.com/office/mac/drawingml/2011/main" val="1"/>
            </a:ext>
          </a:extLst>
        </p:spPr>
        <p:txBody>
          <a:bodyPr lIns="34290" tIns="34290" rIns="34290" bIns="34290" anchor="ctr">
            <a:spAutoFit/>
          </a:bodyPr>
          <a:lstStyle>
            <a:lvl1pPr>
              <a:defRPr sz="1600" spc="600">
                <a:solidFill>
                  <a:srgbClr val="A6A6A6"/>
                </a:solidFill>
                <a:latin typeface="Helvetica Neue Medium"/>
                <a:ea typeface="Helvetica Neue Medium"/>
                <a:cs typeface="Helvetica Neue Medium"/>
                <a:sym typeface="Helvetica Neue Medium"/>
              </a:defRPr>
            </a:lvl1pPr>
          </a:lstStyle>
          <a:p>
            <a:pPr defTabSz="685800" fontAlgn="auto" hangingPunct="0">
              <a:spcBef>
                <a:spcPts val="0"/>
              </a:spcBef>
              <a:spcAft>
                <a:spcPts val="0"/>
              </a:spcAft>
            </a:pPr>
            <a:r>
              <a:rPr kern="0" dirty="0">
                <a:solidFill>
                  <a:srgbClr val="FFFFFF">
                    <a:lumMod val="40000"/>
                    <a:lumOff val="60000"/>
                  </a:srgbClr>
                </a:solidFill>
              </a:rPr>
              <a:t>COPYRIGHT 201</a:t>
            </a:r>
            <a:r>
              <a:rPr lang="en-US" kern="0" dirty="0">
                <a:solidFill>
                  <a:srgbClr val="FFFFFF">
                    <a:lumMod val="40000"/>
                    <a:lumOff val="60000"/>
                  </a:srgbClr>
                </a:solidFill>
              </a:rPr>
              <a:t>9</a:t>
            </a:r>
            <a:r>
              <a:rPr kern="0" dirty="0">
                <a:solidFill>
                  <a:srgbClr val="FFFFFF">
                    <a:lumMod val="40000"/>
                    <a:lumOff val="60000"/>
                  </a:srgbClr>
                </a:solidFill>
              </a:rPr>
              <a:t> </a:t>
            </a:r>
            <a:r>
              <a:rPr lang="en-US" kern="0" dirty="0">
                <a:solidFill>
                  <a:srgbClr val="FFFFFF">
                    <a:lumMod val="40000"/>
                    <a:lumOff val="60000"/>
                  </a:srgbClr>
                </a:solidFill>
              </a:rPr>
              <a:t>ASPE</a:t>
            </a:r>
            <a:endParaRPr kern="0" dirty="0">
              <a:solidFill>
                <a:srgbClr val="FFFFFF">
                  <a:lumMod val="40000"/>
                  <a:lumOff val="60000"/>
                </a:srgbClr>
              </a:solidFill>
            </a:endParaRPr>
          </a:p>
        </p:txBody>
      </p:sp>
      <p:sp>
        <p:nvSpPr>
          <p:cNvPr id="6" name="Freeform 5"/>
          <p:cNvSpPr/>
          <p:nvPr/>
        </p:nvSpPr>
        <p:spPr>
          <a:xfrm flipH="1">
            <a:off x="0" y="0"/>
            <a:ext cx="9144000" cy="5143500"/>
          </a:xfrm>
          <a:custGeom>
            <a:avLst/>
            <a:gdLst>
              <a:gd name="connsiteX0" fmla="*/ 7628699 w 10752898"/>
              <a:gd name="connsiteY0" fmla="*/ 0 h 6857999"/>
              <a:gd name="connsiteX1" fmla="*/ 0 w 10752898"/>
              <a:gd name="connsiteY1" fmla="*/ 0 h 6857999"/>
              <a:gd name="connsiteX2" fmla="*/ 6857999 w 10752898"/>
              <a:gd name="connsiteY2" fmla="*/ 6857999 h 6857999"/>
              <a:gd name="connsiteX3" fmla="*/ 10752898 w 10752898"/>
              <a:gd name="connsiteY3" fmla="*/ 6857999 h 6857999"/>
              <a:gd name="connsiteX4" fmla="*/ 10752898 w 10752898"/>
              <a:gd name="connsiteY4" fmla="*/ 3124199 h 6857999"/>
              <a:gd name="connsiteX5" fmla="*/ 7628699 w 10752898"/>
              <a:gd name="connsiteY5"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2898" h="6857999">
                <a:moveTo>
                  <a:pt x="7628699" y="0"/>
                </a:moveTo>
                <a:lnTo>
                  <a:pt x="0" y="0"/>
                </a:lnTo>
                <a:lnTo>
                  <a:pt x="6857999" y="6857999"/>
                </a:lnTo>
                <a:lnTo>
                  <a:pt x="10752898" y="6857999"/>
                </a:lnTo>
                <a:lnTo>
                  <a:pt x="10752898" y="3124199"/>
                </a:lnTo>
                <a:lnTo>
                  <a:pt x="7628699" y="0"/>
                </a:lnTo>
                <a:close/>
              </a:path>
            </a:pathLst>
          </a:custGeom>
          <a:solidFill>
            <a:srgbClr val="FFFF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defTabSz="685800" fontAlgn="auto">
              <a:spcBef>
                <a:spcPts val="0"/>
              </a:spcBef>
              <a:spcAft>
                <a:spcPts val="0"/>
              </a:spcAft>
            </a:pPr>
            <a:r>
              <a:rPr lang="en-US" sz="1400" dirty="0">
                <a:solidFill>
                  <a:prstClr val="white"/>
                </a:solidFill>
                <a:sym typeface="Calibri"/>
              </a:rPr>
              <a:t>a</a:t>
            </a:r>
          </a:p>
        </p:txBody>
      </p:sp>
      <p:pic>
        <p:nvPicPr>
          <p:cNvPr id="10" name="ASPE Logo-white-16.png" descr="ASPE Logo-white-16.png"/>
          <p:cNvPicPr>
            <a:picLocks noChangeAspect="1"/>
          </p:cNvPicPr>
          <p:nvPr/>
        </p:nvPicPr>
        <p:blipFill>
          <a:blip r:embed="rId3">
            <a:extLst/>
          </a:blip>
          <a:srcRect t="10147" b="10147"/>
          <a:stretch>
            <a:fillRect/>
          </a:stretch>
        </p:blipFill>
        <p:spPr>
          <a:xfrm>
            <a:off x="7244567" y="4550836"/>
            <a:ext cx="1760324" cy="506973"/>
          </a:xfrm>
          <a:prstGeom prst="rect">
            <a:avLst/>
          </a:prstGeom>
          <a:ln w="12700">
            <a:miter lim="400000"/>
          </a:ln>
        </p:spPr>
      </p:pic>
      <p:sp>
        <p:nvSpPr>
          <p:cNvPr id="9" name="TextBox 8"/>
          <p:cNvSpPr txBox="1"/>
          <p:nvPr userDrawn="1"/>
        </p:nvSpPr>
        <p:spPr>
          <a:xfrm>
            <a:off x="201690" y="4629774"/>
            <a:ext cx="2760593" cy="561692"/>
          </a:xfrm>
          <a:prstGeom prst="rect">
            <a:avLst/>
          </a:prstGeom>
          <a:ln w="25400">
            <a:miter lim="400000"/>
          </a:ln>
          <a:extLst>
            <a:ext uri="{C572A759-6A51-4108-AA02-DFA0A04FC94B}">
              <ma14:wrappingTextBoxFlag xmlns="" xmlns:ma14="http://schemas.microsoft.com/office/mac/drawingml/2011/main" val="1"/>
            </a:ext>
          </a:extLst>
        </p:spPr>
        <p:txBody>
          <a:bodyPr lIns="34290" tIns="34290" rIns="34290" bIns="34290" anchor="ctr">
            <a:spAutoFit/>
          </a:bodyPr>
          <a:lstStyle>
            <a:lvl1pPr>
              <a:defRPr sz="1600" spc="600">
                <a:solidFill>
                  <a:srgbClr val="A6A6A6"/>
                </a:solidFill>
                <a:latin typeface="Helvetica Neue Medium"/>
                <a:ea typeface="Helvetica Neue Medium"/>
                <a:cs typeface="Helvetica Neue Medium"/>
                <a:sym typeface="Helvetica Neue Medium"/>
              </a:defRPr>
            </a:lvl1pPr>
          </a:lstStyle>
          <a:p>
            <a:pPr defTabSz="685800" fontAlgn="auto" hangingPunct="0">
              <a:spcBef>
                <a:spcPts val="0"/>
              </a:spcBef>
              <a:spcAft>
                <a:spcPts val="0"/>
              </a:spcAft>
            </a:pPr>
            <a:r>
              <a:rPr kern="0" dirty="0">
                <a:solidFill>
                  <a:srgbClr val="FFFFFF">
                    <a:lumMod val="40000"/>
                    <a:lumOff val="60000"/>
                  </a:srgbClr>
                </a:solidFill>
              </a:rPr>
              <a:t>COPYRIGHT 201</a:t>
            </a:r>
            <a:r>
              <a:rPr lang="en-US" kern="0" dirty="0">
                <a:solidFill>
                  <a:srgbClr val="FFFFFF">
                    <a:lumMod val="40000"/>
                    <a:lumOff val="60000"/>
                  </a:srgbClr>
                </a:solidFill>
              </a:rPr>
              <a:t>9</a:t>
            </a:r>
            <a:r>
              <a:rPr kern="0" dirty="0">
                <a:solidFill>
                  <a:srgbClr val="FFFFFF">
                    <a:lumMod val="40000"/>
                    <a:lumOff val="60000"/>
                  </a:srgbClr>
                </a:solidFill>
              </a:rPr>
              <a:t> </a:t>
            </a:r>
            <a:r>
              <a:rPr lang="en-US" kern="0" dirty="0">
                <a:solidFill>
                  <a:srgbClr val="FFFFFF">
                    <a:lumMod val="40000"/>
                    <a:lumOff val="60000"/>
                  </a:srgbClr>
                </a:solidFill>
              </a:rPr>
              <a:t>ASPE</a:t>
            </a:r>
            <a:endParaRPr kern="0" dirty="0">
              <a:solidFill>
                <a:srgbClr val="FFFFFF">
                  <a:lumMod val="40000"/>
                  <a:lumOff val="60000"/>
                </a:srgbClr>
              </a:solidFill>
            </a:endParaRPr>
          </a:p>
        </p:txBody>
      </p:sp>
      <p:sp>
        <p:nvSpPr>
          <p:cNvPr id="11" name="Freeform 10"/>
          <p:cNvSpPr/>
          <p:nvPr userDrawn="1"/>
        </p:nvSpPr>
        <p:spPr>
          <a:xfrm flipH="1">
            <a:off x="0" y="0"/>
            <a:ext cx="9144000" cy="5143500"/>
          </a:xfrm>
          <a:custGeom>
            <a:avLst/>
            <a:gdLst>
              <a:gd name="connsiteX0" fmla="*/ 7628699 w 10752898"/>
              <a:gd name="connsiteY0" fmla="*/ 0 h 6857999"/>
              <a:gd name="connsiteX1" fmla="*/ 0 w 10752898"/>
              <a:gd name="connsiteY1" fmla="*/ 0 h 6857999"/>
              <a:gd name="connsiteX2" fmla="*/ 6857999 w 10752898"/>
              <a:gd name="connsiteY2" fmla="*/ 6857999 h 6857999"/>
              <a:gd name="connsiteX3" fmla="*/ 10752898 w 10752898"/>
              <a:gd name="connsiteY3" fmla="*/ 6857999 h 6857999"/>
              <a:gd name="connsiteX4" fmla="*/ 10752898 w 10752898"/>
              <a:gd name="connsiteY4" fmla="*/ 3124199 h 6857999"/>
              <a:gd name="connsiteX5" fmla="*/ 7628699 w 10752898"/>
              <a:gd name="connsiteY5"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2898" h="6857999">
                <a:moveTo>
                  <a:pt x="7628699" y="0"/>
                </a:moveTo>
                <a:lnTo>
                  <a:pt x="0" y="0"/>
                </a:lnTo>
                <a:lnTo>
                  <a:pt x="6857999" y="6857999"/>
                </a:lnTo>
                <a:lnTo>
                  <a:pt x="10752898" y="6857999"/>
                </a:lnTo>
                <a:lnTo>
                  <a:pt x="10752898" y="3124199"/>
                </a:lnTo>
                <a:lnTo>
                  <a:pt x="7628699" y="0"/>
                </a:lnTo>
                <a:close/>
              </a:path>
            </a:pathLst>
          </a:custGeom>
          <a:solidFill>
            <a:srgbClr val="FFFF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defTabSz="685800" fontAlgn="auto">
              <a:spcBef>
                <a:spcPts val="0"/>
              </a:spcBef>
              <a:spcAft>
                <a:spcPts val="0"/>
              </a:spcAft>
            </a:pPr>
            <a:r>
              <a:rPr lang="en-US" sz="1400" dirty="0">
                <a:solidFill>
                  <a:prstClr val="white"/>
                </a:solidFill>
                <a:sym typeface="Calibri"/>
              </a:rPr>
              <a:t>a</a:t>
            </a:r>
          </a:p>
        </p:txBody>
      </p:sp>
      <p:pic>
        <p:nvPicPr>
          <p:cNvPr id="12" name="ASPE Logo-white-16.png" descr="ASPE Logo-white-16.png"/>
          <p:cNvPicPr>
            <a:picLocks noChangeAspect="1"/>
          </p:cNvPicPr>
          <p:nvPr userDrawn="1"/>
        </p:nvPicPr>
        <p:blipFill>
          <a:blip r:embed="rId3">
            <a:extLst/>
          </a:blip>
          <a:srcRect t="10147" b="10147"/>
          <a:stretch>
            <a:fillRect/>
          </a:stretch>
        </p:blipFill>
        <p:spPr>
          <a:xfrm>
            <a:off x="7244567" y="4550836"/>
            <a:ext cx="1760324" cy="506973"/>
          </a:xfrm>
          <a:prstGeom prst="rect">
            <a:avLst/>
          </a:prstGeom>
          <a:ln w="12700">
            <a:miter lim="400000"/>
          </a:ln>
        </p:spPr>
      </p:pic>
      <p:sp>
        <p:nvSpPr>
          <p:cNvPr id="13" name="Title 1"/>
          <p:cNvSpPr txBox="1">
            <a:spLocks noGrp="1"/>
          </p:cNvSpPr>
          <p:nvPr>
            <p:ph type="title"/>
          </p:nvPr>
        </p:nvSpPr>
        <p:spPr>
          <a:xfrm>
            <a:off x="1052727" y="1862667"/>
            <a:ext cx="5498356" cy="2205861"/>
          </a:xfrm>
          <a:prstGeom prst="rect">
            <a:avLst/>
          </a:prstGeom>
        </p:spPr>
        <p:txBody>
          <a:bodyPr lIns="34290" tIns="17145" rIns="34290" bIns="17145">
            <a:normAutofit/>
          </a:bodyPr>
          <a:lstStyle>
            <a:lvl1pPr defTabSz="637794">
              <a:defRPr sz="14880"/>
            </a:lvl1pPr>
          </a:lstStyle>
          <a:p>
            <a:pPr defTabSz="1700783">
              <a:defRPr sz="14880"/>
            </a:pPr>
            <a:r>
              <a:rPr lang="en-US" sz="3700" b="1" dirty="0">
                <a:latin typeface="Arial"/>
                <a:cs typeface="Arial"/>
              </a:rPr>
              <a:t>COURSE TITLE HERE</a:t>
            </a:r>
          </a:p>
        </p:txBody>
      </p:sp>
    </p:spTree>
    <p:extLst>
      <p:ext uri="{BB962C8B-B14F-4D97-AF65-F5344CB8AC3E}">
        <p14:creationId xmlns:p14="http://schemas.microsoft.com/office/powerpoint/2010/main" val="3202637055"/>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Section Divider - Gradient">
    <p:bg>
      <p:bgPr>
        <a:gradFill flip="none" rotWithShape="1">
          <a:gsLst>
            <a:gs pos="0">
              <a:srgbClr val="E75F0C"/>
            </a:gs>
            <a:gs pos="100000">
              <a:srgbClr val="A41F5F"/>
            </a:gs>
          </a:gsLst>
          <a:lin ang="18900000" scaled="0"/>
          <a:tileRect/>
        </a:gradFill>
        <a:effectLst/>
      </p:bgPr>
    </p:bg>
    <p:spTree>
      <p:nvGrpSpPr>
        <p:cNvPr id="1" name=""/>
        <p:cNvGrpSpPr/>
        <p:nvPr/>
      </p:nvGrpSpPr>
      <p:grpSpPr>
        <a:xfrm>
          <a:off x="0" y="0"/>
          <a:ext cx="0" cy="0"/>
          <a:chOff x="0" y="0"/>
          <a:chExt cx="0" cy="0"/>
        </a:xfrm>
      </p:grpSpPr>
      <p:sp>
        <p:nvSpPr>
          <p:cNvPr id="135" name="Rectangle 4"/>
          <p:cNvSpPr/>
          <p:nvPr/>
        </p:nvSpPr>
        <p:spPr>
          <a:xfrm>
            <a:off x="616459" y="664549"/>
            <a:ext cx="7891670" cy="3669507"/>
          </a:xfrm>
          <a:prstGeom prst="rect">
            <a:avLst/>
          </a:prstGeom>
          <a:solidFill>
            <a:srgbClr val="FFFFFF"/>
          </a:solidFill>
          <a:ln w="25400">
            <a:solidFill>
              <a:srgbClr val="FFFFFF"/>
            </a:solidFill>
            <a:miter/>
          </a:ln>
          <a:effectLst>
            <a:outerShdw blurRad="1270000" dist="635000" dir="5400000" rotWithShape="0">
              <a:srgbClr val="24247F">
                <a:alpha val="57000"/>
              </a:srgbClr>
            </a:outerShdw>
          </a:effectLst>
        </p:spPr>
        <p:txBody>
          <a:bodyPr lIns="34290" tIns="34290" rIns="34290" bIns="34290" anchor="ctr"/>
          <a:lstStyle/>
          <a:p>
            <a:pPr algn="ctr" defTabSz="685800" fontAlgn="auto" hangingPunct="0">
              <a:spcBef>
                <a:spcPts val="0"/>
              </a:spcBef>
              <a:spcAft>
                <a:spcPts val="0"/>
              </a:spcAft>
              <a:defRPr>
                <a:solidFill>
                  <a:srgbClr val="FFFFFF"/>
                </a:solidFill>
              </a:defRPr>
            </a:pPr>
            <a:endParaRPr sz="1400" kern="0">
              <a:solidFill>
                <a:srgbClr val="FFFFFF"/>
              </a:solidFill>
              <a:latin typeface="Arial"/>
              <a:ea typeface="+mn-ea"/>
              <a:cs typeface="+mn-cs"/>
              <a:sym typeface="Calibri"/>
            </a:endParaRPr>
          </a:p>
        </p:txBody>
      </p:sp>
      <p:sp>
        <p:nvSpPr>
          <p:cNvPr id="136" name="Title Text"/>
          <p:cNvSpPr txBox="1">
            <a:spLocks noGrp="1"/>
          </p:cNvSpPr>
          <p:nvPr>
            <p:ph type="title" hasCustomPrompt="1"/>
          </p:nvPr>
        </p:nvSpPr>
        <p:spPr>
          <a:xfrm>
            <a:off x="1143000" y="911588"/>
            <a:ext cx="6858000" cy="753997"/>
          </a:xfrm>
          <a:prstGeom prst="rect">
            <a:avLst/>
          </a:prstGeom>
        </p:spPr>
        <p:txBody>
          <a:bodyPr lIns="34290" tIns="17145" rIns="34290" bIns="17145"/>
          <a:lstStyle>
            <a:lvl1pPr>
              <a:defRPr sz="3400" cap="all"/>
            </a:lvl1pPr>
          </a:lstStyle>
          <a:p>
            <a:r>
              <a:rPr lang="en-US" dirty="0"/>
              <a:t>Title text</a:t>
            </a:r>
            <a:endParaRPr dirty="0"/>
          </a:p>
        </p:txBody>
      </p:sp>
      <p:sp>
        <p:nvSpPr>
          <p:cNvPr id="137" name="Body Level One…"/>
          <p:cNvSpPr txBox="1">
            <a:spLocks noGrp="1"/>
          </p:cNvSpPr>
          <p:nvPr>
            <p:ph type="body" sz="quarter" idx="1" hasCustomPrompt="1"/>
          </p:nvPr>
        </p:nvSpPr>
        <p:spPr>
          <a:xfrm>
            <a:off x="1143000" y="1926166"/>
            <a:ext cx="6858000" cy="1974684"/>
          </a:xfrm>
          <a:prstGeom prst="rect">
            <a:avLst/>
          </a:prstGeom>
        </p:spPr>
        <p:txBody>
          <a:bodyPr lIns="34290" tIns="17145" rIns="34290" bIns="17145" anchor="ctr">
            <a:normAutofit/>
          </a:bodyPr>
          <a:lstStyle>
            <a:lvl1pPr marL="0" indent="0" algn="ctr">
              <a:lnSpc>
                <a:spcPct val="150000"/>
              </a:lnSpc>
              <a:buSzTx/>
              <a:buFontTx/>
              <a:buNone/>
              <a:defRPr sz="2300">
                <a:solidFill>
                  <a:schemeClr val="tx2"/>
                </a:solidFill>
                <a:latin typeface="Helvetica Neue"/>
                <a:ea typeface="Helvetica Neue"/>
                <a:cs typeface="Helvetica Neue"/>
                <a:sym typeface="Helvetica Neue"/>
              </a:defRPr>
            </a:lvl1pPr>
            <a:lvl2pPr marL="0" indent="171450" algn="ctr">
              <a:lnSpc>
                <a:spcPct val="150000"/>
              </a:lnSpc>
              <a:spcBef>
                <a:spcPts val="0"/>
              </a:spcBef>
              <a:buSzTx/>
              <a:buFontTx/>
              <a:buNone/>
              <a:defRPr sz="2300">
                <a:solidFill>
                  <a:schemeClr val="tx2"/>
                </a:solidFill>
                <a:latin typeface="Helvetica Neue"/>
                <a:ea typeface="Helvetica Neue"/>
                <a:cs typeface="Helvetica Neue"/>
                <a:sym typeface="Helvetica Neue"/>
              </a:defRPr>
            </a:lvl2pPr>
            <a:lvl3pPr marL="0" indent="342900" algn="ctr">
              <a:lnSpc>
                <a:spcPct val="150000"/>
              </a:lnSpc>
              <a:buSzTx/>
              <a:buFontTx/>
              <a:buNone/>
              <a:defRPr sz="2300">
                <a:solidFill>
                  <a:schemeClr val="tx2"/>
                </a:solidFill>
                <a:latin typeface="Helvetica Neue"/>
                <a:ea typeface="Helvetica Neue"/>
                <a:cs typeface="Helvetica Neue"/>
                <a:sym typeface="Helvetica Neue"/>
              </a:defRPr>
            </a:lvl3pPr>
            <a:lvl4pPr marL="0" indent="514350" algn="ctr">
              <a:lnSpc>
                <a:spcPts val="2250"/>
              </a:lnSpc>
              <a:buSzTx/>
              <a:buFontTx/>
              <a:buNone/>
              <a:defRPr sz="2300">
                <a:solidFill>
                  <a:srgbClr val="8D9CBA"/>
                </a:solidFill>
                <a:latin typeface="Helvetica Neue"/>
                <a:ea typeface="Helvetica Neue"/>
                <a:cs typeface="Helvetica Neue"/>
                <a:sym typeface="Helvetica Neue"/>
              </a:defRPr>
            </a:lvl4pPr>
            <a:lvl5pPr marL="0" indent="685800" algn="ctr">
              <a:lnSpc>
                <a:spcPts val="2250"/>
              </a:lnSpc>
              <a:buSzTx/>
              <a:buFontTx/>
              <a:buNone/>
              <a:defRPr sz="2300">
                <a:solidFill>
                  <a:srgbClr val="8D9CBA"/>
                </a:solidFill>
                <a:latin typeface="Helvetica Neue"/>
                <a:ea typeface="Helvetica Neue"/>
                <a:cs typeface="Helvetica Neue"/>
                <a:sym typeface="Helvetica Neue"/>
              </a:defRPr>
            </a:lvl5pPr>
          </a:lstStyle>
          <a:p>
            <a:r>
              <a:rPr dirty="0"/>
              <a:t>Body Level One</a:t>
            </a:r>
          </a:p>
          <a:p>
            <a:pPr lvl="1"/>
            <a:r>
              <a:rPr dirty="0"/>
              <a:t>Body Level Two</a:t>
            </a:r>
          </a:p>
          <a:p>
            <a:pPr lvl="2"/>
            <a:r>
              <a:rPr dirty="0"/>
              <a:t>Body Level Three</a:t>
            </a:r>
          </a:p>
        </p:txBody>
      </p:sp>
      <p:pic>
        <p:nvPicPr>
          <p:cNvPr id="140" name="ASPE Logo-white-16.png" descr="ASPE Logo-white-16.png"/>
          <p:cNvPicPr>
            <a:picLocks noChangeAspect="1"/>
          </p:cNvPicPr>
          <p:nvPr/>
        </p:nvPicPr>
        <p:blipFill>
          <a:blip r:embed="rId2">
            <a:extLst/>
          </a:blip>
          <a:srcRect t="10147" b="10147"/>
          <a:stretch>
            <a:fillRect/>
          </a:stretch>
        </p:blipFill>
        <p:spPr>
          <a:xfrm>
            <a:off x="7697534" y="4679949"/>
            <a:ext cx="1190625" cy="342900"/>
          </a:xfrm>
          <a:prstGeom prst="rect">
            <a:avLst/>
          </a:prstGeom>
          <a:ln w="12700">
            <a:miter lim="400000"/>
          </a:ln>
        </p:spPr>
      </p:pic>
      <p:sp>
        <p:nvSpPr>
          <p:cNvPr id="141" name="Slide Number"/>
          <p:cNvSpPr txBox="1">
            <a:spLocks noGrp="1"/>
          </p:cNvSpPr>
          <p:nvPr>
            <p:ph type="sldNum" sz="quarter" idx="2"/>
          </p:nvPr>
        </p:nvSpPr>
        <p:spPr>
          <a:xfrm>
            <a:off x="4419600" y="4629150"/>
            <a:ext cx="2133600" cy="276225"/>
          </a:xfrm>
          <a:prstGeom prst="rect">
            <a:avLst/>
          </a:prstGeom>
        </p:spPr>
        <p:txBody>
          <a:bodyPr lIns="34290" tIns="17145" rIns="34290" bIns="17145"/>
          <a:lstStyle/>
          <a:p>
            <a:pPr defTabSz="685800" fontAlgn="auto" hangingPunct="0">
              <a:spcBef>
                <a:spcPts val="0"/>
              </a:spcBef>
              <a:spcAft>
                <a:spcPts val="0"/>
              </a:spcAft>
            </a:pPr>
            <a:fld id="{86CB4B4D-7CA3-9044-876B-883B54F8677D}" type="slidenum">
              <a:rPr lang="uk-UA" sz="1400" kern="0" smtClean="0">
                <a:solidFill>
                  <a:srgbClr val="8D9BB9"/>
                </a:solidFill>
                <a:latin typeface="Arial"/>
                <a:ea typeface="+mn-ea"/>
                <a:cs typeface="+mn-cs"/>
                <a:sym typeface="Calibri"/>
              </a:rPr>
              <a:pPr defTabSz="685800" fontAlgn="auto" hangingPunct="0">
                <a:spcBef>
                  <a:spcPts val="0"/>
                </a:spcBef>
                <a:spcAft>
                  <a:spcPts val="0"/>
                </a:spcAft>
              </a:pPr>
              <a:t>‹#›</a:t>
            </a:fld>
            <a:endParaRPr lang="uk-UA" sz="1400" kern="0">
              <a:solidFill>
                <a:srgbClr val="8D9BB9"/>
              </a:solidFill>
              <a:latin typeface="Arial"/>
              <a:ea typeface="+mn-ea"/>
              <a:cs typeface="+mn-cs"/>
              <a:sym typeface="Calibri"/>
            </a:endParaRPr>
          </a:p>
        </p:txBody>
      </p:sp>
      <p:sp>
        <p:nvSpPr>
          <p:cNvPr id="9" name="TextBox 10"/>
          <p:cNvSpPr txBox="1"/>
          <p:nvPr userDrawn="1"/>
        </p:nvSpPr>
        <p:spPr>
          <a:xfrm>
            <a:off x="201690" y="4629774"/>
            <a:ext cx="2760593" cy="561692"/>
          </a:xfrm>
          <a:prstGeom prst="rect">
            <a:avLst/>
          </a:prstGeom>
          <a:ln w="25400">
            <a:miter lim="400000"/>
          </a:ln>
          <a:extLst>
            <a:ext uri="{C572A759-6A51-4108-AA02-DFA0A04FC94B}">
              <ma14:wrappingTextBoxFlag xmlns="" xmlns:ma14="http://schemas.microsoft.com/office/mac/drawingml/2011/main" val="1"/>
            </a:ext>
          </a:extLst>
        </p:spPr>
        <p:txBody>
          <a:bodyPr lIns="34290" tIns="34290" rIns="34290" bIns="34290" anchor="ctr">
            <a:spAutoFit/>
          </a:bodyPr>
          <a:lstStyle>
            <a:lvl1pPr>
              <a:defRPr sz="1600" b="1" spc="600">
                <a:solidFill>
                  <a:srgbClr val="A6A6A6"/>
                </a:solidFill>
                <a:latin typeface="Open Sans"/>
                <a:ea typeface="Open Sans"/>
                <a:cs typeface="Open Sans"/>
                <a:sym typeface="Open Sans"/>
              </a:defRPr>
            </a:lvl1pPr>
          </a:lstStyle>
          <a:p>
            <a:pPr defTabSz="685800" fontAlgn="auto" hangingPunct="0">
              <a:spcBef>
                <a:spcPts val="0"/>
              </a:spcBef>
              <a:spcAft>
                <a:spcPts val="0"/>
              </a:spcAft>
            </a:pPr>
            <a:r>
              <a:rPr b="0" kern="0" spc="113" dirty="0">
                <a:solidFill>
                  <a:srgbClr val="FFFFFF"/>
                </a:solidFill>
                <a:latin typeface="Arial"/>
                <a:cs typeface="Arial"/>
              </a:rPr>
              <a:t>COURSEWARE 2019 | COPYRIGHT ASPE</a:t>
            </a:r>
          </a:p>
        </p:txBody>
      </p:sp>
    </p:spTree>
    <p:extLst>
      <p:ext uri="{BB962C8B-B14F-4D97-AF65-F5344CB8AC3E}">
        <p14:creationId xmlns:p14="http://schemas.microsoft.com/office/powerpoint/2010/main" val="762875142"/>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4419600" y="4629150"/>
            <a:ext cx="2133600" cy="276225"/>
          </a:xfrm>
          <a:prstGeom prst="rect">
            <a:avLst/>
          </a:prstGeom>
        </p:spPr>
        <p:txBody>
          <a:bodyPr lIns="34290" tIns="17145" rIns="34290" bIns="17145"/>
          <a:lstStyle/>
          <a:p>
            <a:pPr defTabSz="685800" fontAlgn="auto" hangingPunct="0">
              <a:spcBef>
                <a:spcPts val="0"/>
              </a:spcBef>
              <a:spcAft>
                <a:spcPts val="0"/>
              </a:spcAft>
            </a:pPr>
            <a:fld id="{86CB4B4D-7CA3-9044-876B-883B54F8677D}" type="slidenum">
              <a:rPr lang="uk-UA" sz="1400" kern="0" smtClean="0">
                <a:solidFill>
                  <a:srgbClr val="8D9BB9"/>
                </a:solidFill>
                <a:latin typeface="Arial"/>
                <a:ea typeface="+mn-ea"/>
                <a:cs typeface="+mn-cs"/>
                <a:sym typeface="Calibri"/>
              </a:rPr>
              <a:pPr defTabSz="685800" fontAlgn="auto" hangingPunct="0">
                <a:spcBef>
                  <a:spcPts val="0"/>
                </a:spcBef>
                <a:spcAft>
                  <a:spcPts val="0"/>
                </a:spcAft>
              </a:pPr>
              <a:t>‹#›</a:t>
            </a:fld>
            <a:endParaRPr lang="uk-UA" sz="1400" kern="0">
              <a:solidFill>
                <a:srgbClr val="8D9BB9"/>
              </a:solidFill>
              <a:latin typeface="Arial"/>
              <a:ea typeface="+mn-ea"/>
              <a:cs typeface="+mn-cs"/>
              <a:sym typeface="Calibri"/>
            </a:endParaRPr>
          </a:p>
        </p:txBody>
      </p:sp>
      <p:sp>
        <p:nvSpPr>
          <p:cNvPr id="11" name="Rectangle 10"/>
          <p:cNvSpPr/>
          <p:nvPr/>
        </p:nvSpPr>
        <p:spPr bwMode="auto">
          <a:xfrm>
            <a:off x="627062" y="1898174"/>
            <a:ext cx="7961313" cy="598990"/>
          </a:xfrm>
          <a:prstGeom prst="rect">
            <a:avLst/>
          </a:prstGeom>
          <a:solidFill>
            <a:srgbClr val="E46C0A"/>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68580" rIns="68580" bIns="68580" numCol="1" rtlCol="0"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auto" hangingPunct="0">
              <a:spcBef>
                <a:spcPct val="20000"/>
              </a:spcBef>
              <a:spcAft>
                <a:spcPts val="0"/>
              </a:spcAft>
            </a:pPr>
            <a:r>
              <a:rPr lang="en-US" sz="1700" i="1">
                <a:solidFill>
                  <a:prstClr val="black"/>
                </a:solidFill>
                <a:sym typeface="Calibri"/>
              </a:rPr>
              <a:t>       </a:t>
            </a:r>
            <a:endParaRPr lang="en-US" sz="1700" i="1" dirty="0">
              <a:solidFill>
                <a:prstClr val="black"/>
              </a:solidFill>
              <a:sym typeface="Calibri"/>
            </a:endParaRPr>
          </a:p>
        </p:txBody>
      </p:sp>
      <p:sp>
        <p:nvSpPr>
          <p:cNvPr id="12" name="Rectangle 11"/>
          <p:cNvSpPr/>
          <p:nvPr/>
        </p:nvSpPr>
        <p:spPr bwMode="auto">
          <a:xfrm>
            <a:off x="627062" y="2605021"/>
            <a:ext cx="7961313" cy="561488"/>
          </a:xfrm>
          <a:prstGeom prst="rect">
            <a:avLst/>
          </a:prstGeom>
          <a:solidFill>
            <a:srgbClr val="A41F5F"/>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68580" rIns="68580" bIns="68580" numCol="1" rtlCol="0"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auto" hangingPunct="0">
              <a:spcBef>
                <a:spcPct val="20000"/>
              </a:spcBef>
              <a:spcAft>
                <a:spcPts val="0"/>
              </a:spcAft>
            </a:pPr>
            <a:endParaRPr lang="en-US" sz="1700" i="1" dirty="0">
              <a:solidFill>
                <a:prstClr val="black"/>
              </a:solidFill>
              <a:sym typeface="Calibri"/>
            </a:endParaRPr>
          </a:p>
        </p:txBody>
      </p:sp>
      <p:sp>
        <p:nvSpPr>
          <p:cNvPr id="13" name="Title 1"/>
          <p:cNvSpPr txBox="1">
            <a:spLocks/>
          </p:cNvSpPr>
          <p:nvPr/>
        </p:nvSpPr>
        <p:spPr bwMode="auto">
          <a:xfrm>
            <a:off x="2123449" y="2051854"/>
            <a:ext cx="2854433" cy="226314"/>
          </a:xfrm>
          <a:prstGeom prst="rect">
            <a:avLst/>
          </a:prstGeom>
          <a:solidFill>
            <a:schemeClr val="bg1">
              <a:alpha val="0"/>
            </a:schemeClr>
          </a:solidFill>
          <a:ln w="9525">
            <a:solidFill>
              <a:schemeClr val="bg1">
                <a:alpha val="0"/>
              </a:schemeClr>
            </a:solidFill>
            <a:miter lim="800000"/>
            <a:headEnd/>
            <a:tailEnd/>
          </a:ln>
        </p:spPr>
        <p:txBody>
          <a:bodyPr vert="horz" wrap="square" lIns="0" tIns="0" rIns="0" bIns="0" numCol="1" anchor="t" anchorCtr="0" compatLnSpc="1">
            <a:prstTxWarp prst="textNoShape">
              <a:avLst/>
            </a:prstTxWarp>
            <a:noAutofit/>
          </a:bodyPr>
          <a:lstStyle>
            <a:lvl1pPr algn="l" rtl="0" eaLnBrk="1" fontAlgn="base" hangingPunct="1">
              <a:spcBef>
                <a:spcPct val="0"/>
              </a:spcBef>
              <a:spcAft>
                <a:spcPct val="0"/>
              </a:spcAft>
              <a:defRPr lang="en-US" altLang="en-US" sz="2200" b="0" dirty="0">
                <a:solidFill>
                  <a:schemeClr val="bg1"/>
                </a:solidFill>
                <a:latin typeface="+mj-lt"/>
                <a:ea typeface="+mj-ea"/>
                <a:cs typeface="+mj-cs"/>
              </a:defRPr>
            </a:lvl1pPr>
            <a:lvl2pPr algn="l" rtl="0" eaLnBrk="1" fontAlgn="base" hangingPunct="1">
              <a:spcBef>
                <a:spcPct val="0"/>
              </a:spcBef>
              <a:spcAft>
                <a:spcPct val="0"/>
              </a:spcAft>
              <a:defRPr sz="2400" b="1">
                <a:solidFill>
                  <a:schemeClr val="tx2"/>
                </a:solidFill>
                <a:latin typeface="Arial" charset="0"/>
                <a:cs typeface="Arial" charset="0"/>
              </a:defRPr>
            </a:lvl2pPr>
            <a:lvl3pPr algn="l" rtl="0" eaLnBrk="1" fontAlgn="base" hangingPunct="1">
              <a:spcBef>
                <a:spcPct val="0"/>
              </a:spcBef>
              <a:spcAft>
                <a:spcPct val="0"/>
              </a:spcAft>
              <a:defRPr sz="2400" b="1">
                <a:solidFill>
                  <a:schemeClr val="tx2"/>
                </a:solidFill>
                <a:latin typeface="Arial" charset="0"/>
                <a:cs typeface="Arial" charset="0"/>
              </a:defRPr>
            </a:lvl3pPr>
            <a:lvl4pPr algn="l" rtl="0" eaLnBrk="1" fontAlgn="base" hangingPunct="1">
              <a:spcBef>
                <a:spcPct val="0"/>
              </a:spcBef>
              <a:spcAft>
                <a:spcPct val="0"/>
              </a:spcAft>
              <a:defRPr sz="2400" b="1">
                <a:solidFill>
                  <a:schemeClr val="tx2"/>
                </a:solidFill>
                <a:latin typeface="Arial" charset="0"/>
                <a:cs typeface="Arial" charset="0"/>
              </a:defRPr>
            </a:lvl4pPr>
            <a:lvl5pPr algn="l" rtl="0" eaLnBrk="1" fontAlgn="base" hangingPunct="1">
              <a:spcBef>
                <a:spcPct val="0"/>
              </a:spcBef>
              <a:spcAft>
                <a:spcPct val="0"/>
              </a:spcAft>
              <a:defRPr sz="2400" b="1">
                <a:solidFill>
                  <a:schemeClr val="tx2"/>
                </a:solidFill>
                <a:latin typeface="Arial" charset="0"/>
                <a:cs typeface="Arial" charset="0"/>
              </a:defRPr>
            </a:lvl5pPr>
            <a:lvl6pPr marL="342900" algn="l" rtl="0" eaLnBrk="1" fontAlgn="base" hangingPunct="1">
              <a:spcBef>
                <a:spcPct val="0"/>
              </a:spcBef>
              <a:spcAft>
                <a:spcPct val="0"/>
              </a:spcAft>
              <a:defRPr sz="2400" b="1">
                <a:solidFill>
                  <a:schemeClr val="tx2"/>
                </a:solidFill>
                <a:latin typeface="Arial" charset="0"/>
                <a:cs typeface="Arial" charset="0"/>
              </a:defRPr>
            </a:lvl6pPr>
            <a:lvl7pPr marL="685800" algn="l" rtl="0" eaLnBrk="1" fontAlgn="base" hangingPunct="1">
              <a:spcBef>
                <a:spcPct val="0"/>
              </a:spcBef>
              <a:spcAft>
                <a:spcPct val="0"/>
              </a:spcAft>
              <a:defRPr sz="2400" b="1">
                <a:solidFill>
                  <a:schemeClr val="tx2"/>
                </a:solidFill>
                <a:latin typeface="Arial" charset="0"/>
                <a:cs typeface="Arial" charset="0"/>
              </a:defRPr>
            </a:lvl7pPr>
            <a:lvl8pPr marL="1028700" algn="l" rtl="0" eaLnBrk="1" fontAlgn="base" hangingPunct="1">
              <a:spcBef>
                <a:spcPct val="0"/>
              </a:spcBef>
              <a:spcAft>
                <a:spcPct val="0"/>
              </a:spcAft>
              <a:defRPr sz="2400" b="1">
                <a:solidFill>
                  <a:schemeClr val="tx2"/>
                </a:solidFill>
                <a:latin typeface="Arial" charset="0"/>
                <a:cs typeface="Arial" charset="0"/>
              </a:defRPr>
            </a:lvl8pPr>
            <a:lvl9pPr marL="1371600" algn="l" rtl="0" eaLnBrk="1" fontAlgn="base" hangingPunct="1">
              <a:spcBef>
                <a:spcPct val="0"/>
              </a:spcBef>
              <a:spcAft>
                <a:spcPct val="0"/>
              </a:spcAft>
              <a:defRPr sz="2400" b="1">
                <a:solidFill>
                  <a:schemeClr val="tx2"/>
                </a:solidFill>
                <a:latin typeface="Arial" charset="0"/>
                <a:cs typeface="Arial" charset="0"/>
              </a:defRPr>
            </a:lvl9pPr>
          </a:lstStyle>
          <a:p>
            <a:pPr defTabSz="685800"/>
            <a:r>
              <a:rPr sz="1800" kern="0">
                <a:solidFill>
                  <a:srgbClr val="FFFFFF"/>
                </a:solidFill>
                <a:ea typeface="Source Sans Pro" panose="020B0503030403020204" pitchFamily="34" charset="0"/>
                <a:cs typeface="Arial" panose="020B0604020202020204" pitchFamily="34" charset="0"/>
                <a:sym typeface="Calibri"/>
              </a:rPr>
              <a:t>Discussion or Brainstorm</a:t>
            </a:r>
          </a:p>
        </p:txBody>
      </p:sp>
      <p:sp>
        <p:nvSpPr>
          <p:cNvPr id="14" name="Title 1"/>
          <p:cNvSpPr txBox="1">
            <a:spLocks/>
          </p:cNvSpPr>
          <p:nvPr/>
        </p:nvSpPr>
        <p:spPr>
          <a:xfrm>
            <a:off x="2123449" y="2763456"/>
            <a:ext cx="1489312" cy="281935"/>
          </a:xfrm>
          <a:prstGeom prst="rect">
            <a:avLst/>
          </a:prstGeom>
          <a:solidFill>
            <a:schemeClr val="bg1">
              <a:alpha val="0"/>
            </a:schemeClr>
          </a:solidFill>
          <a:ln w="9525">
            <a:solidFill>
              <a:schemeClr val="bg1">
                <a:alpha val="0"/>
              </a:schemeClr>
            </a:solidFill>
            <a:miter lim="800000"/>
            <a:headEnd/>
            <a:tailEnd/>
          </a:ln>
        </p:spPr>
        <p:txBody>
          <a:bodyPr vert="horz" wrap="square" lIns="0" tIns="0" rIns="0" bIns="0" numCol="1" anchor="t" anchorCtr="0" compatLnSpc="1">
            <a:prstTxWarp prst="textNoShape">
              <a:avLst/>
            </a:prstTxWarp>
            <a:noAutofit/>
          </a:bodyPr>
          <a:lstStyle>
            <a:lvl1pPr algn="l" rtl="0" eaLnBrk="1" fontAlgn="base" hangingPunct="1">
              <a:spcBef>
                <a:spcPct val="0"/>
              </a:spcBef>
              <a:spcAft>
                <a:spcPct val="0"/>
              </a:spcAft>
              <a:defRPr lang="en-US" altLang="en-US" sz="2200" b="0" dirty="0">
                <a:solidFill>
                  <a:schemeClr val="bg1"/>
                </a:solidFill>
                <a:latin typeface="+mj-lt"/>
                <a:ea typeface="+mj-ea"/>
                <a:cs typeface="+mj-cs"/>
              </a:defRPr>
            </a:lvl1pPr>
            <a:lvl2pPr algn="l" rtl="0" eaLnBrk="1" fontAlgn="base" hangingPunct="1">
              <a:spcBef>
                <a:spcPct val="0"/>
              </a:spcBef>
              <a:spcAft>
                <a:spcPct val="0"/>
              </a:spcAft>
              <a:defRPr sz="2400" b="1">
                <a:solidFill>
                  <a:schemeClr val="tx2"/>
                </a:solidFill>
                <a:latin typeface="Arial" charset="0"/>
                <a:cs typeface="Arial" charset="0"/>
              </a:defRPr>
            </a:lvl2pPr>
            <a:lvl3pPr algn="l" rtl="0" eaLnBrk="1" fontAlgn="base" hangingPunct="1">
              <a:spcBef>
                <a:spcPct val="0"/>
              </a:spcBef>
              <a:spcAft>
                <a:spcPct val="0"/>
              </a:spcAft>
              <a:defRPr sz="2400" b="1">
                <a:solidFill>
                  <a:schemeClr val="tx2"/>
                </a:solidFill>
                <a:latin typeface="Arial" charset="0"/>
                <a:cs typeface="Arial" charset="0"/>
              </a:defRPr>
            </a:lvl3pPr>
            <a:lvl4pPr algn="l" rtl="0" eaLnBrk="1" fontAlgn="base" hangingPunct="1">
              <a:spcBef>
                <a:spcPct val="0"/>
              </a:spcBef>
              <a:spcAft>
                <a:spcPct val="0"/>
              </a:spcAft>
              <a:defRPr sz="2400" b="1">
                <a:solidFill>
                  <a:schemeClr val="tx2"/>
                </a:solidFill>
                <a:latin typeface="Arial" charset="0"/>
                <a:cs typeface="Arial" charset="0"/>
              </a:defRPr>
            </a:lvl4pPr>
            <a:lvl5pPr algn="l" rtl="0" eaLnBrk="1" fontAlgn="base" hangingPunct="1">
              <a:spcBef>
                <a:spcPct val="0"/>
              </a:spcBef>
              <a:spcAft>
                <a:spcPct val="0"/>
              </a:spcAft>
              <a:defRPr sz="2400" b="1">
                <a:solidFill>
                  <a:schemeClr val="tx2"/>
                </a:solidFill>
                <a:latin typeface="Arial" charset="0"/>
                <a:cs typeface="Arial" charset="0"/>
              </a:defRPr>
            </a:lvl5pPr>
            <a:lvl6pPr marL="342900" algn="l" rtl="0" eaLnBrk="1" fontAlgn="base" hangingPunct="1">
              <a:spcBef>
                <a:spcPct val="0"/>
              </a:spcBef>
              <a:spcAft>
                <a:spcPct val="0"/>
              </a:spcAft>
              <a:defRPr sz="2400" b="1">
                <a:solidFill>
                  <a:schemeClr val="tx2"/>
                </a:solidFill>
                <a:latin typeface="Arial" charset="0"/>
                <a:cs typeface="Arial" charset="0"/>
              </a:defRPr>
            </a:lvl6pPr>
            <a:lvl7pPr marL="685800" algn="l" rtl="0" eaLnBrk="1" fontAlgn="base" hangingPunct="1">
              <a:spcBef>
                <a:spcPct val="0"/>
              </a:spcBef>
              <a:spcAft>
                <a:spcPct val="0"/>
              </a:spcAft>
              <a:defRPr sz="2400" b="1">
                <a:solidFill>
                  <a:schemeClr val="tx2"/>
                </a:solidFill>
                <a:latin typeface="Arial" charset="0"/>
                <a:cs typeface="Arial" charset="0"/>
              </a:defRPr>
            </a:lvl7pPr>
            <a:lvl8pPr marL="1028700" algn="l" rtl="0" eaLnBrk="1" fontAlgn="base" hangingPunct="1">
              <a:spcBef>
                <a:spcPct val="0"/>
              </a:spcBef>
              <a:spcAft>
                <a:spcPct val="0"/>
              </a:spcAft>
              <a:defRPr sz="2400" b="1">
                <a:solidFill>
                  <a:schemeClr val="tx2"/>
                </a:solidFill>
                <a:latin typeface="Arial" charset="0"/>
                <a:cs typeface="Arial" charset="0"/>
              </a:defRPr>
            </a:lvl8pPr>
            <a:lvl9pPr marL="1371600" algn="l" rtl="0" eaLnBrk="1" fontAlgn="base" hangingPunct="1">
              <a:spcBef>
                <a:spcPct val="0"/>
              </a:spcBef>
              <a:spcAft>
                <a:spcPct val="0"/>
              </a:spcAft>
              <a:defRPr sz="2400" b="1">
                <a:solidFill>
                  <a:schemeClr val="tx2"/>
                </a:solidFill>
                <a:latin typeface="Arial" charset="0"/>
                <a:cs typeface="Arial" charset="0"/>
              </a:defRPr>
            </a:lvl9pPr>
          </a:lstStyle>
          <a:p>
            <a:pPr defTabSz="685800"/>
            <a:r>
              <a:rPr sz="1800" kern="0">
                <a:solidFill>
                  <a:srgbClr val="FFFFFF"/>
                </a:solidFill>
                <a:ea typeface="Source Sans Pro" panose="020B0503030403020204" pitchFamily="34" charset="0"/>
                <a:cs typeface="Arial" panose="020B0604020202020204" pitchFamily="34" charset="0"/>
                <a:sym typeface="Calibri"/>
              </a:rPr>
              <a:t>Exercise</a:t>
            </a:r>
          </a:p>
        </p:txBody>
      </p:sp>
      <p:sp>
        <p:nvSpPr>
          <p:cNvPr id="15" name="Rectangle 14"/>
          <p:cNvSpPr/>
          <p:nvPr/>
        </p:nvSpPr>
        <p:spPr bwMode="auto">
          <a:xfrm>
            <a:off x="627062" y="3343028"/>
            <a:ext cx="7961313" cy="561488"/>
          </a:xfrm>
          <a:prstGeom prst="rect">
            <a:avLst/>
          </a:prstGeom>
          <a:solidFill>
            <a:srgbClr val="002060"/>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68580" rIns="68580" bIns="68580" numCol="1" rtlCol="0"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auto" hangingPunct="0">
              <a:spcBef>
                <a:spcPct val="20000"/>
              </a:spcBef>
              <a:spcAft>
                <a:spcPts val="0"/>
              </a:spcAft>
            </a:pPr>
            <a:endParaRPr lang="en-US" sz="1700" i="1" dirty="0">
              <a:solidFill>
                <a:prstClr val="black"/>
              </a:solidFill>
              <a:sym typeface="Calibri"/>
            </a:endParaRPr>
          </a:p>
        </p:txBody>
      </p:sp>
      <p:sp>
        <p:nvSpPr>
          <p:cNvPr id="16" name="Title 1"/>
          <p:cNvSpPr txBox="1">
            <a:spLocks/>
          </p:cNvSpPr>
          <p:nvPr/>
        </p:nvSpPr>
        <p:spPr>
          <a:xfrm>
            <a:off x="2123449" y="3501216"/>
            <a:ext cx="1819901" cy="281935"/>
          </a:xfrm>
          <a:prstGeom prst="rect">
            <a:avLst/>
          </a:prstGeom>
          <a:solidFill>
            <a:schemeClr val="bg1">
              <a:alpha val="0"/>
            </a:schemeClr>
          </a:solidFill>
          <a:ln w="9525">
            <a:solidFill>
              <a:schemeClr val="bg1">
                <a:alpha val="0"/>
              </a:schemeClr>
            </a:solidFill>
            <a:miter lim="800000"/>
            <a:headEnd/>
            <a:tailEnd/>
          </a:ln>
        </p:spPr>
        <p:txBody>
          <a:bodyPr vert="horz" wrap="square" lIns="0" tIns="0" rIns="0" bIns="0" numCol="1" anchor="t" anchorCtr="0" compatLnSpc="1">
            <a:prstTxWarp prst="textNoShape">
              <a:avLst/>
            </a:prstTxWarp>
            <a:noAutofit/>
          </a:bodyPr>
          <a:lstStyle>
            <a:lvl1pPr algn="l" rtl="0" eaLnBrk="1" fontAlgn="base" hangingPunct="1">
              <a:spcBef>
                <a:spcPct val="0"/>
              </a:spcBef>
              <a:spcAft>
                <a:spcPct val="0"/>
              </a:spcAft>
              <a:defRPr lang="en-US" altLang="en-US" sz="2200" b="0" dirty="0">
                <a:solidFill>
                  <a:schemeClr val="bg1"/>
                </a:solidFill>
                <a:latin typeface="+mj-lt"/>
                <a:ea typeface="+mj-ea"/>
                <a:cs typeface="+mj-cs"/>
              </a:defRPr>
            </a:lvl1pPr>
            <a:lvl2pPr algn="l" rtl="0" eaLnBrk="1" fontAlgn="base" hangingPunct="1">
              <a:spcBef>
                <a:spcPct val="0"/>
              </a:spcBef>
              <a:spcAft>
                <a:spcPct val="0"/>
              </a:spcAft>
              <a:defRPr sz="2400" b="1">
                <a:solidFill>
                  <a:schemeClr val="tx2"/>
                </a:solidFill>
                <a:latin typeface="Arial" charset="0"/>
                <a:cs typeface="Arial" charset="0"/>
              </a:defRPr>
            </a:lvl2pPr>
            <a:lvl3pPr algn="l" rtl="0" eaLnBrk="1" fontAlgn="base" hangingPunct="1">
              <a:spcBef>
                <a:spcPct val="0"/>
              </a:spcBef>
              <a:spcAft>
                <a:spcPct val="0"/>
              </a:spcAft>
              <a:defRPr sz="2400" b="1">
                <a:solidFill>
                  <a:schemeClr val="tx2"/>
                </a:solidFill>
                <a:latin typeface="Arial" charset="0"/>
                <a:cs typeface="Arial" charset="0"/>
              </a:defRPr>
            </a:lvl3pPr>
            <a:lvl4pPr algn="l" rtl="0" eaLnBrk="1" fontAlgn="base" hangingPunct="1">
              <a:spcBef>
                <a:spcPct val="0"/>
              </a:spcBef>
              <a:spcAft>
                <a:spcPct val="0"/>
              </a:spcAft>
              <a:defRPr sz="2400" b="1">
                <a:solidFill>
                  <a:schemeClr val="tx2"/>
                </a:solidFill>
                <a:latin typeface="Arial" charset="0"/>
                <a:cs typeface="Arial" charset="0"/>
              </a:defRPr>
            </a:lvl4pPr>
            <a:lvl5pPr algn="l" rtl="0" eaLnBrk="1" fontAlgn="base" hangingPunct="1">
              <a:spcBef>
                <a:spcPct val="0"/>
              </a:spcBef>
              <a:spcAft>
                <a:spcPct val="0"/>
              </a:spcAft>
              <a:defRPr sz="2400" b="1">
                <a:solidFill>
                  <a:schemeClr val="tx2"/>
                </a:solidFill>
                <a:latin typeface="Arial" charset="0"/>
                <a:cs typeface="Arial" charset="0"/>
              </a:defRPr>
            </a:lvl5pPr>
            <a:lvl6pPr marL="342900" algn="l" rtl="0" eaLnBrk="1" fontAlgn="base" hangingPunct="1">
              <a:spcBef>
                <a:spcPct val="0"/>
              </a:spcBef>
              <a:spcAft>
                <a:spcPct val="0"/>
              </a:spcAft>
              <a:defRPr sz="2400" b="1">
                <a:solidFill>
                  <a:schemeClr val="tx2"/>
                </a:solidFill>
                <a:latin typeface="Arial" charset="0"/>
                <a:cs typeface="Arial" charset="0"/>
              </a:defRPr>
            </a:lvl6pPr>
            <a:lvl7pPr marL="685800" algn="l" rtl="0" eaLnBrk="1" fontAlgn="base" hangingPunct="1">
              <a:spcBef>
                <a:spcPct val="0"/>
              </a:spcBef>
              <a:spcAft>
                <a:spcPct val="0"/>
              </a:spcAft>
              <a:defRPr sz="2400" b="1">
                <a:solidFill>
                  <a:schemeClr val="tx2"/>
                </a:solidFill>
                <a:latin typeface="Arial" charset="0"/>
                <a:cs typeface="Arial" charset="0"/>
              </a:defRPr>
            </a:lvl7pPr>
            <a:lvl8pPr marL="1028700" algn="l" rtl="0" eaLnBrk="1" fontAlgn="base" hangingPunct="1">
              <a:spcBef>
                <a:spcPct val="0"/>
              </a:spcBef>
              <a:spcAft>
                <a:spcPct val="0"/>
              </a:spcAft>
              <a:defRPr sz="2400" b="1">
                <a:solidFill>
                  <a:schemeClr val="tx2"/>
                </a:solidFill>
                <a:latin typeface="Arial" charset="0"/>
                <a:cs typeface="Arial" charset="0"/>
              </a:defRPr>
            </a:lvl8pPr>
            <a:lvl9pPr marL="1371600" algn="l" rtl="0" eaLnBrk="1" fontAlgn="base" hangingPunct="1">
              <a:spcBef>
                <a:spcPct val="0"/>
              </a:spcBef>
              <a:spcAft>
                <a:spcPct val="0"/>
              </a:spcAft>
              <a:defRPr sz="2400" b="1">
                <a:solidFill>
                  <a:schemeClr val="tx2"/>
                </a:solidFill>
                <a:latin typeface="Arial" charset="0"/>
                <a:cs typeface="Arial" charset="0"/>
              </a:defRPr>
            </a:lvl9pPr>
          </a:lstStyle>
          <a:p>
            <a:pPr defTabSz="685800"/>
            <a:r>
              <a:rPr sz="1800" kern="0">
                <a:solidFill>
                  <a:srgbClr val="FFFFFF"/>
                </a:solidFill>
                <a:ea typeface="Source Sans Pro" panose="020B0503030403020204" pitchFamily="34" charset="0"/>
                <a:cs typeface="Arial" panose="020B0604020202020204" pitchFamily="34" charset="0"/>
                <a:sym typeface="Calibri"/>
              </a:rPr>
              <a:t>Video Resource</a:t>
            </a:r>
          </a:p>
        </p:txBody>
      </p:sp>
      <p:pic>
        <p:nvPicPr>
          <p:cNvPr id="17" name="Picture 1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558618" y="1966456"/>
            <a:ext cx="514350" cy="462047"/>
          </a:xfrm>
          <a:prstGeom prst="rect">
            <a:avLst/>
          </a:prstGeom>
        </p:spPr>
      </p:pic>
      <p:pic>
        <p:nvPicPr>
          <p:cNvPr id="18" name="Picture 1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644343" y="2714396"/>
            <a:ext cx="342900" cy="342739"/>
          </a:xfrm>
          <a:prstGeom prst="rect">
            <a:avLst/>
          </a:prstGeom>
        </p:spPr>
      </p:pic>
      <p:pic>
        <p:nvPicPr>
          <p:cNvPr id="19" name="Picture 1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644343" y="3484958"/>
            <a:ext cx="342900" cy="348969"/>
          </a:xfrm>
          <a:prstGeom prst="rect">
            <a:avLst/>
          </a:prstGeom>
        </p:spPr>
      </p:pic>
      <p:sp>
        <p:nvSpPr>
          <p:cNvPr id="21" name="Title Text"/>
          <p:cNvSpPr txBox="1">
            <a:spLocks noGrp="1"/>
          </p:cNvSpPr>
          <p:nvPr>
            <p:ph type="title" hasCustomPrompt="1"/>
          </p:nvPr>
        </p:nvSpPr>
        <p:spPr>
          <a:xfrm>
            <a:off x="782161" y="215307"/>
            <a:ext cx="7715250" cy="620777"/>
          </a:xfrm>
          <a:prstGeom prst="rect">
            <a:avLst/>
          </a:prstGeom>
        </p:spPr>
        <p:txBody>
          <a:bodyPr lIns="34290" tIns="17145" rIns="34290" bIns="17145"/>
          <a:lstStyle>
            <a:lvl1pPr>
              <a:defRPr/>
            </a:lvl1pPr>
          </a:lstStyle>
          <a:p>
            <a:r>
              <a:rPr lang="en-US" dirty="0"/>
              <a:t>COURSE INTERACTIVITY</a:t>
            </a:r>
          </a:p>
        </p:txBody>
      </p:sp>
      <p:cxnSp>
        <p:nvCxnSpPr>
          <p:cNvPr id="22" name="Straight Connector 21">
            <a:extLst>
              <a:ext uri="{FF2B5EF4-FFF2-40B4-BE49-F238E27FC236}">
                <a16:creationId xmlns:a16="http://schemas.microsoft.com/office/drawing/2014/main" id="{90B0EFDF-8E7C-4DB8-AA96-20F00D9EECD6}"/>
              </a:ext>
            </a:extLst>
          </p:cNvPr>
          <p:cNvCxnSpPr>
            <a:cxnSpLocks/>
          </p:cNvCxnSpPr>
          <p:nvPr/>
        </p:nvCxnSpPr>
        <p:spPr bwMode="auto">
          <a:xfrm>
            <a:off x="782051" y="961850"/>
            <a:ext cx="7715360" cy="0"/>
          </a:xfrm>
          <a:prstGeom prst="line">
            <a:avLst/>
          </a:prstGeom>
          <a:solidFill>
            <a:schemeClr val="accent1"/>
          </a:solidFill>
          <a:ln w="28575" cap="flat" cmpd="sng" algn="ctr">
            <a:solidFill>
              <a:srgbClr val="A41F5F"/>
            </a:solidFill>
            <a:prstDash val="solid"/>
            <a:round/>
            <a:headEnd type="none" w="sm" len="sm"/>
            <a:tailEnd type="none" w="sm" len="sm"/>
          </a:ln>
          <a:effectLst/>
        </p:spPr>
      </p:cxnSp>
      <p:sp>
        <p:nvSpPr>
          <p:cNvPr id="20" name="Rectangle 19"/>
          <p:cNvSpPr/>
          <p:nvPr userDrawn="1"/>
        </p:nvSpPr>
        <p:spPr bwMode="auto">
          <a:xfrm>
            <a:off x="627062" y="1898174"/>
            <a:ext cx="7961313" cy="598990"/>
          </a:xfrm>
          <a:prstGeom prst="rect">
            <a:avLst/>
          </a:prstGeom>
          <a:solidFill>
            <a:srgbClr val="E46C0A"/>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68580" rIns="68580" bIns="68580" numCol="1" rtlCol="0"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auto" hangingPunct="0">
              <a:spcBef>
                <a:spcPct val="20000"/>
              </a:spcBef>
              <a:spcAft>
                <a:spcPts val="0"/>
              </a:spcAft>
            </a:pPr>
            <a:r>
              <a:rPr lang="en-US" sz="1700" i="1">
                <a:solidFill>
                  <a:prstClr val="black"/>
                </a:solidFill>
                <a:sym typeface="Calibri"/>
              </a:rPr>
              <a:t>       </a:t>
            </a:r>
            <a:endParaRPr lang="en-US" sz="1700" i="1" dirty="0">
              <a:solidFill>
                <a:prstClr val="black"/>
              </a:solidFill>
              <a:sym typeface="Calibri"/>
            </a:endParaRPr>
          </a:p>
        </p:txBody>
      </p:sp>
      <p:sp>
        <p:nvSpPr>
          <p:cNvPr id="23" name="Rectangle 22"/>
          <p:cNvSpPr/>
          <p:nvPr userDrawn="1"/>
        </p:nvSpPr>
        <p:spPr bwMode="auto">
          <a:xfrm>
            <a:off x="627062" y="2605021"/>
            <a:ext cx="7961313" cy="561488"/>
          </a:xfrm>
          <a:prstGeom prst="rect">
            <a:avLst/>
          </a:prstGeom>
          <a:solidFill>
            <a:srgbClr val="A41F5F"/>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68580" rIns="68580" bIns="68580" numCol="1" rtlCol="0"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auto" hangingPunct="0">
              <a:spcBef>
                <a:spcPct val="20000"/>
              </a:spcBef>
              <a:spcAft>
                <a:spcPts val="0"/>
              </a:spcAft>
            </a:pPr>
            <a:endParaRPr lang="en-US" sz="1700" i="1" dirty="0">
              <a:solidFill>
                <a:prstClr val="black"/>
              </a:solidFill>
              <a:sym typeface="Calibri"/>
            </a:endParaRPr>
          </a:p>
        </p:txBody>
      </p:sp>
      <p:sp>
        <p:nvSpPr>
          <p:cNvPr id="24" name="Title 1"/>
          <p:cNvSpPr txBox="1">
            <a:spLocks/>
          </p:cNvSpPr>
          <p:nvPr userDrawn="1"/>
        </p:nvSpPr>
        <p:spPr bwMode="auto">
          <a:xfrm>
            <a:off x="2123449" y="2051854"/>
            <a:ext cx="2854433" cy="226314"/>
          </a:xfrm>
          <a:prstGeom prst="rect">
            <a:avLst/>
          </a:prstGeom>
          <a:solidFill>
            <a:schemeClr val="bg1">
              <a:alpha val="0"/>
            </a:schemeClr>
          </a:solidFill>
          <a:ln w="9525">
            <a:solidFill>
              <a:schemeClr val="bg1">
                <a:alpha val="0"/>
              </a:schemeClr>
            </a:solidFill>
            <a:miter lim="800000"/>
            <a:headEnd/>
            <a:tailEnd/>
          </a:ln>
        </p:spPr>
        <p:txBody>
          <a:bodyPr vert="horz" wrap="square" lIns="0" tIns="0" rIns="0" bIns="0" numCol="1" anchor="t" anchorCtr="0" compatLnSpc="1">
            <a:prstTxWarp prst="textNoShape">
              <a:avLst/>
            </a:prstTxWarp>
            <a:noAutofit/>
          </a:bodyPr>
          <a:lstStyle>
            <a:lvl1pPr algn="l" rtl="0" eaLnBrk="1" fontAlgn="base" hangingPunct="1">
              <a:spcBef>
                <a:spcPct val="0"/>
              </a:spcBef>
              <a:spcAft>
                <a:spcPct val="0"/>
              </a:spcAft>
              <a:defRPr lang="en-US" altLang="en-US" sz="2200" b="0" dirty="0">
                <a:solidFill>
                  <a:schemeClr val="bg1"/>
                </a:solidFill>
                <a:latin typeface="+mj-lt"/>
                <a:ea typeface="+mj-ea"/>
                <a:cs typeface="+mj-cs"/>
              </a:defRPr>
            </a:lvl1pPr>
            <a:lvl2pPr algn="l" rtl="0" eaLnBrk="1" fontAlgn="base" hangingPunct="1">
              <a:spcBef>
                <a:spcPct val="0"/>
              </a:spcBef>
              <a:spcAft>
                <a:spcPct val="0"/>
              </a:spcAft>
              <a:defRPr sz="2400" b="1">
                <a:solidFill>
                  <a:schemeClr val="tx2"/>
                </a:solidFill>
                <a:latin typeface="Arial" charset="0"/>
                <a:cs typeface="Arial" charset="0"/>
              </a:defRPr>
            </a:lvl2pPr>
            <a:lvl3pPr algn="l" rtl="0" eaLnBrk="1" fontAlgn="base" hangingPunct="1">
              <a:spcBef>
                <a:spcPct val="0"/>
              </a:spcBef>
              <a:spcAft>
                <a:spcPct val="0"/>
              </a:spcAft>
              <a:defRPr sz="2400" b="1">
                <a:solidFill>
                  <a:schemeClr val="tx2"/>
                </a:solidFill>
                <a:latin typeface="Arial" charset="0"/>
                <a:cs typeface="Arial" charset="0"/>
              </a:defRPr>
            </a:lvl3pPr>
            <a:lvl4pPr algn="l" rtl="0" eaLnBrk="1" fontAlgn="base" hangingPunct="1">
              <a:spcBef>
                <a:spcPct val="0"/>
              </a:spcBef>
              <a:spcAft>
                <a:spcPct val="0"/>
              </a:spcAft>
              <a:defRPr sz="2400" b="1">
                <a:solidFill>
                  <a:schemeClr val="tx2"/>
                </a:solidFill>
                <a:latin typeface="Arial" charset="0"/>
                <a:cs typeface="Arial" charset="0"/>
              </a:defRPr>
            </a:lvl4pPr>
            <a:lvl5pPr algn="l" rtl="0" eaLnBrk="1" fontAlgn="base" hangingPunct="1">
              <a:spcBef>
                <a:spcPct val="0"/>
              </a:spcBef>
              <a:spcAft>
                <a:spcPct val="0"/>
              </a:spcAft>
              <a:defRPr sz="2400" b="1">
                <a:solidFill>
                  <a:schemeClr val="tx2"/>
                </a:solidFill>
                <a:latin typeface="Arial" charset="0"/>
                <a:cs typeface="Arial" charset="0"/>
              </a:defRPr>
            </a:lvl5pPr>
            <a:lvl6pPr marL="342900" algn="l" rtl="0" eaLnBrk="1" fontAlgn="base" hangingPunct="1">
              <a:spcBef>
                <a:spcPct val="0"/>
              </a:spcBef>
              <a:spcAft>
                <a:spcPct val="0"/>
              </a:spcAft>
              <a:defRPr sz="2400" b="1">
                <a:solidFill>
                  <a:schemeClr val="tx2"/>
                </a:solidFill>
                <a:latin typeface="Arial" charset="0"/>
                <a:cs typeface="Arial" charset="0"/>
              </a:defRPr>
            </a:lvl6pPr>
            <a:lvl7pPr marL="685800" algn="l" rtl="0" eaLnBrk="1" fontAlgn="base" hangingPunct="1">
              <a:spcBef>
                <a:spcPct val="0"/>
              </a:spcBef>
              <a:spcAft>
                <a:spcPct val="0"/>
              </a:spcAft>
              <a:defRPr sz="2400" b="1">
                <a:solidFill>
                  <a:schemeClr val="tx2"/>
                </a:solidFill>
                <a:latin typeface="Arial" charset="0"/>
                <a:cs typeface="Arial" charset="0"/>
              </a:defRPr>
            </a:lvl7pPr>
            <a:lvl8pPr marL="1028700" algn="l" rtl="0" eaLnBrk="1" fontAlgn="base" hangingPunct="1">
              <a:spcBef>
                <a:spcPct val="0"/>
              </a:spcBef>
              <a:spcAft>
                <a:spcPct val="0"/>
              </a:spcAft>
              <a:defRPr sz="2400" b="1">
                <a:solidFill>
                  <a:schemeClr val="tx2"/>
                </a:solidFill>
                <a:latin typeface="Arial" charset="0"/>
                <a:cs typeface="Arial" charset="0"/>
              </a:defRPr>
            </a:lvl8pPr>
            <a:lvl9pPr marL="1371600" algn="l" rtl="0" eaLnBrk="1" fontAlgn="base" hangingPunct="1">
              <a:spcBef>
                <a:spcPct val="0"/>
              </a:spcBef>
              <a:spcAft>
                <a:spcPct val="0"/>
              </a:spcAft>
              <a:defRPr sz="2400" b="1">
                <a:solidFill>
                  <a:schemeClr val="tx2"/>
                </a:solidFill>
                <a:latin typeface="Arial" charset="0"/>
                <a:cs typeface="Arial" charset="0"/>
              </a:defRPr>
            </a:lvl9pPr>
          </a:lstStyle>
          <a:p>
            <a:pPr defTabSz="685800"/>
            <a:r>
              <a:rPr sz="1800" kern="0">
                <a:solidFill>
                  <a:srgbClr val="FFFFFF"/>
                </a:solidFill>
                <a:ea typeface="Source Sans Pro" panose="020B0503030403020204" pitchFamily="34" charset="0"/>
                <a:cs typeface="Arial" panose="020B0604020202020204" pitchFamily="34" charset="0"/>
                <a:sym typeface="Calibri"/>
              </a:rPr>
              <a:t>Discussion or Brainstorm</a:t>
            </a:r>
          </a:p>
        </p:txBody>
      </p:sp>
      <p:sp>
        <p:nvSpPr>
          <p:cNvPr id="25" name="Title 1"/>
          <p:cNvSpPr txBox="1">
            <a:spLocks/>
          </p:cNvSpPr>
          <p:nvPr userDrawn="1"/>
        </p:nvSpPr>
        <p:spPr>
          <a:xfrm>
            <a:off x="2123449" y="2763456"/>
            <a:ext cx="1489312" cy="281935"/>
          </a:xfrm>
          <a:prstGeom prst="rect">
            <a:avLst/>
          </a:prstGeom>
          <a:solidFill>
            <a:schemeClr val="bg1">
              <a:alpha val="0"/>
            </a:schemeClr>
          </a:solidFill>
          <a:ln w="9525">
            <a:solidFill>
              <a:schemeClr val="bg1">
                <a:alpha val="0"/>
              </a:schemeClr>
            </a:solidFill>
            <a:miter lim="800000"/>
            <a:headEnd/>
            <a:tailEnd/>
          </a:ln>
        </p:spPr>
        <p:txBody>
          <a:bodyPr vert="horz" wrap="square" lIns="0" tIns="0" rIns="0" bIns="0" numCol="1" anchor="t" anchorCtr="0" compatLnSpc="1">
            <a:prstTxWarp prst="textNoShape">
              <a:avLst/>
            </a:prstTxWarp>
            <a:noAutofit/>
          </a:bodyPr>
          <a:lstStyle>
            <a:lvl1pPr algn="l" rtl="0" eaLnBrk="1" fontAlgn="base" hangingPunct="1">
              <a:spcBef>
                <a:spcPct val="0"/>
              </a:spcBef>
              <a:spcAft>
                <a:spcPct val="0"/>
              </a:spcAft>
              <a:defRPr lang="en-US" altLang="en-US" sz="2200" b="0" dirty="0">
                <a:solidFill>
                  <a:schemeClr val="bg1"/>
                </a:solidFill>
                <a:latin typeface="+mj-lt"/>
                <a:ea typeface="+mj-ea"/>
                <a:cs typeface="+mj-cs"/>
              </a:defRPr>
            </a:lvl1pPr>
            <a:lvl2pPr algn="l" rtl="0" eaLnBrk="1" fontAlgn="base" hangingPunct="1">
              <a:spcBef>
                <a:spcPct val="0"/>
              </a:spcBef>
              <a:spcAft>
                <a:spcPct val="0"/>
              </a:spcAft>
              <a:defRPr sz="2400" b="1">
                <a:solidFill>
                  <a:schemeClr val="tx2"/>
                </a:solidFill>
                <a:latin typeface="Arial" charset="0"/>
                <a:cs typeface="Arial" charset="0"/>
              </a:defRPr>
            </a:lvl2pPr>
            <a:lvl3pPr algn="l" rtl="0" eaLnBrk="1" fontAlgn="base" hangingPunct="1">
              <a:spcBef>
                <a:spcPct val="0"/>
              </a:spcBef>
              <a:spcAft>
                <a:spcPct val="0"/>
              </a:spcAft>
              <a:defRPr sz="2400" b="1">
                <a:solidFill>
                  <a:schemeClr val="tx2"/>
                </a:solidFill>
                <a:latin typeface="Arial" charset="0"/>
                <a:cs typeface="Arial" charset="0"/>
              </a:defRPr>
            </a:lvl3pPr>
            <a:lvl4pPr algn="l" rtl="0" eaLnBrk="1" fontAlgn="base" hangingPunct="1">
              <a:spcBef>
                <a:spcPct val="0"/>
              </a:spcBef>
              <a:spcAft>
                <a:spcPct val="0"/>
              </a:spcAft>
              <a:defRPr sz="2400" b="1">
                <a:solidFill>
                  <a:schemeClr val="tx2"/>
                </a:solidFill>
                <a:latin typeface="Arial" charset="0"/>
                <a:cs typeface="Arial" charset="0"/>
              </a:defRPr>
            </a:lvl4pPr>
            <a:lvl5pPr algn="l" rtl="0" eaLnBrk="1" fontAlgn="base" hangingPunct="1">
              <a:spcBef>
                <a:spcPct val="0"/>
              </a:spcBef>
              <a:spcAft>
                <a:spcPct val="0"/>
              </a:spcAft>
              <a:defRPr sz="2400" b="1">
                <a:solidFill>
                  <a:schemeClr val="tx2"/>
                </a:solidFill>
                <a:latin typeface="Arial" charset="0"/>
                <a:cs typeface="Arial" charset="0"/>
              </a:defRPr>
            </a:lvl5pPr>
            <a:lvl6pPr marL="342900" algn="l" rtl="0" eaLnBrk="1" fontAlgn="base" hangingPunct="1">
              <a:spcBef>
                <a:spcPct val="0"/>
              </a:spcBef>
              <a:spcAft>
                <a:spcPct val="0"/>
              </a:spcAft>
              <a:defRPr sz="2400" b="1">
                <a:solidFill>
                  <a:schemeClr val="tx2"/>
                </a:solidFill>
                <a:latin typeface="Arial" charset="0"/>
                <a:cs typeface="Arial" charset="0"/>
              </a:defRPr>
            </a:lvl6pPr>
            <a:lvl7pPr marL="685800" algn="l" rtl="0" eaLnBrk="1" fontAlgn="base" hangingPunct="1">
              <a:spcBef>
                <a:spcPct val="0"/>
              </a:spcBef>
              <a:spcAft>
                <a:spcPct val="0"/>
              </a:spcAft>
              <a:defRPr sz="2400" b="1">
                <a:solidFill>
                  <a:schemeClr val="tx2"/>
                </a:solidFill>
                <a:latin typeface="Arial" charset="0"/>
                <a:cs typeface="Arial" charset="0"/>
              </a:defRPr>
            </a:lvl7pPr>
            <a:lvl8pPr marL="1028700" algn="l" rtl="0" eaLnBrk="1" fontAlgn="base" hangingPunct="1">
              <a:spcBef>
                <a:spcPct val="0"/>
              </a:spcBef>
              <a:spcAft>
                <a:spcPct val="0"/>
              </a:spcAft>
              <a:defRPr sz="2400" b="1">
                <a:solidFill>
                  <a:schemeClr val="tx2"/>
                </a:solidFill>
                <a:latin typeface="Arial" charset="0"/>
                <a:cs typeface="Arial" charset="0"/>
              </a:defRPr>
            </a:lvl8pPr>
            <a:lvl9pPr marL="1371600" algn="l" rtl="0" eaLnBrk="1" fontAlgn="base" hangingPunct="1">
              <a:spcBef>
                <a:spcPct val="0"/>
              </a:spcBef>
              <a:spcAft>
                <a:spcPct val="0"/>
              </a:spcAft>
              <a:defRPr sz="2400" b="1">
                <a:solidFill>
                  <a:schemeClr val="tx2"/>
                </a:solidFill>
                <a:latin typeface="Arial" charset="0"/>
                <a:cs typeface="Arial" charset="0"/>
              </a:defRPr>
            </a:lvl9pPr>
          </a:lstStyle>
          <a:p>
            <a:pPr defTabSz="685800"/>
            <a:r>
              <a:rPr sz="1800" kern="0">
                <a:solidFill>
                  <a:srgbClr val="FFFFFF"/>
                </a:solidFill>
                <a:ea typeface="Source Sans Pro" panose="020B0503030403020204" pitchFamily="34" charset="0"/>
                <a:cs typeface="Arial" panose="020B0604020202020204" pitchFamily="34" charset="0"/>
                <a:sym typeface="Calibri"/>
              </a:rPr>
              <a:t>Exercise</a:t>
            </a:r>
          </a:p>
        </p:txBody>
      </p:sp>
      <p:sp>
        <p:nvSpPr>
          <p:cNvPr id="26" name="Rectangle 25"/>
          <p:cNvSpPr/>
          <p:nvPr userDrawn="1"/>
        </p:nvSpPr>
        <p:spPr bwMode="auto">
          <a:xfrm>
            <a:off x="627062" y="3343028"/>
            <a:ext cx="7961313" cy="561488"/>
          </a:xfrm>
          <a:prstGeom prst="rect">
            <a:avLst/>
          </a:prstGeom>
          <a:solidFill>
            <a:srgbClr val="002060"/>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68580" rIns="68580" bIns="68580" numCol="1" rtlCol="0"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auto" hangingPunct="0">
              <a:spcBef>
                <a:spcPct val="20000"/>
              </a:spcBef>
              <a:spcAft>
                <a:spcPts val="0"/>
              </a:spcAft>
            </a:pPr>
            <a:endParaRPr lang="en-US" sz="1700" i="1" dirty="0">
              <a:solidFill>
                <a:prstClr val="black"/>
              </a:solidFill>
              <a:sym typeface="Calibri"/>
            </a:endParaRPr>
          </a:p>
        </p:txBody>
      </p:sp>
      <p:sp>
        <p:nvSpPr>
          <p:cNvPr id="27" name="Title 1"/>
          <p:cNvSpPr txBox="1">
            <a:spLocks/>
          </p:cNvSpPr>
          <p:nvPr userDrawn="1"/>
        </p:nvSpPr>
        <p:spPr>
          <a:xfrm>
            <a:off x="2123449" y="3501216"/>
            <a:ext cx="1819901" cy="281935"/>
          </a:xfrm>
          <a:prstGeom prst="rect">
            <a:avLst/>
          </a:prstGeom>
          <a:solidFill>
            <a:schemeClr val="bg1">
              <a:alpha val="0"/>
            </a:schemeClr>
          </a:solidFill>
          <a:ln w="9525">
            <a:solidFill>
              <a:schemeClr val="bg1">
                <a:alpha val="0"/>
              </a:schemeClr>
            </a:solidFill>
            <a:miter lim="800000"/>
            <a:headEnd/>
            <a:tailEnd/>
          </a:ln>
        </p:spPr>
        <p:txBody>
          <a:bodyPr vert="horz" wrap="square" lIns="0" tIns="0" rIns="0" bIns="0" numCol="1" anchor="t" anchorCtr="0" compatLnSpc="1">
            <a:prstTxWarp prst="textNoShape">
              <a:avLst/>
            </a:prstTxWarp>
            <a:noAutofit/>
          </a:bodyPr>
          <a:lstStyle>
            <a:lvl1pPr algn="l" rtl="0" eaLnBrk="1" fontAlgn="base" hangingPunct="1">
              <a:spcBef>
                <a:spcPct val="0"/>
              </a:spcBef>
              <a:spcAft>
                <a:spcPct val="0"/>
              </a:spcAft>
              <a:defRPr lang="en-US" altLang="en-US" sz="2200" b="0" dirty="0">
                <a:solidFill>
                  <a:schemeClr val="bg1"/>
                </a:solidFill>
                <a:latin typeface="+mj-lt"/>
                <a:ea typeface="+mj-ea"/>
                <a:cs typeface="+mj-cs"/>
              </a:defRPr>
            </a:lvl1pPr>
            <a:lvl2pPr algn="l" rtl="0" eaLnBrk="1" fontAlgn="base" hangingPunct="1">
              <a:spcBef>
                <a:spcPct val="0"/>
              </a:spcBef>
              <a:spcAft>
                <a:spcPct val="0"/>
              </a:spcAft>
              <a:defRPr sz="2400" b="1">
                <a:solidFill>
                  <a:schemeClr val="tx2"/>
                </a:solidFill>
                <a:latin typeface="Arial" charset="0"/>
                <a:cs typeface="Arial" charset="0"/>
              </a:defRPr>
            </a:lvl2pPr>
            <a:lvl3pPr algn="l" rtl="0" eaLnBrk="1" fontAlgn="base" hangingPunct="1">
              <a:spcBef>
                <a:spcPct val="0"/>
              </a:spcBef>
              <a:spcAft>
                <a:spcPct val="0"/>
              </a:spcAft>
              <a:defRPr sz="2400" b="1">
                <a:solidFill>
                  <a:schemeClr val="tx2"/>
                </a:solidFill>
                <a:latin typeface="Arial" charset="0"/>
                <a:cs typeface="Arial" charset="0"/>
              </a:defRPr>
            </a:lvl3pPr>
            <a:lvl4pPr algn="l" rtl="0" eaLnBrk="1" fontAlgn="base" hangingPunct="1">
              <a:spcBef>
                <a:spcPct val="0"/>
              </a:spcBef>
              <a:spcAft>
                <a:spcPct val="0"/>
              </a:spcAft>
              <a:defRPr sz="2400" b="1">
                <a:solidFill>
                  <a:schemeClr val="tx2"/>
                </a:solidFill>
                <a:latin typeface="Arial" charset="0"/>
                <a:cs typeface="Arial" charset="0"/>
              </a:defRPr>
            </a:lvl4pPr>
            <a:lvl5pPr algn="l" rtl="0" eaLnBrk="1" fontAlgn="base" hangingPunct="1">
              <a:spcBef>
                <a:spcPct val="0"/>
              </a:spcBef>
              <a:spcAft>
                <a:spcPct val="0"/>
              </a:spcAft>
              <a:defRPr sz="2400" b="1">
                <a:solidFill>
                  <a:schemeClr val="tx2"/>
                </a:solidFill>
                <a:latin typeface="Arial" charset="0"/>
                <a:cs typeface="Arial" charset="0"/>
              </a:defRPr>
            </a:lvl5pPr>
            <a:lvl6pPr marL="342900" algn="l" rtl="0" eaLnBrk="1" fontAlgn="base" hangingPunct="1">
              <a:spcBef>
                <a:spcPct val="0"/>
              </a:spcBef>
              <a:spcAft>
                <a:spcPct val="0"/>
              </a:spcAft>
              <a:defRPr sz="2400" b="1">
                <a:solidFill>
                  <a:schemeClr val="tx2"/>
                </a:solidFill>
                <a:latin typeface="Arial" charset="0"/>
                <a:cs typeface="Arial" charset="0"/>
              </a:defRPr>
            </a:lvl6pPr>
            <a:lvl7pPr marL="685800" algn="l" rtl="0" eaLnBrk="1" fontAlgn="base" hangingPunct="1">
              <a:spcBef>
                <a:spcPct val="0"/>
              </a:spcBef>
              <a:spcAft>
                <a:spcPct val="0"/>
              </a:spcAft>
              <a:defRPr sz="2400" b="1">
                <a:solidFill>
                  <a:schemeClr val="tx2"/>
                </a:solidFill>
                <a:latin typeface="Arial" charset="0"/>
                <a:cs typeface="Arial" charset="0"/>
              </a:defRPr>
            </a:lvl7pPr>
            <a:lvl8pPr marL="1028700" algn="l" rtl="0" eaLnBrk="1" fontAlgn="base" hangingPunct="1">
              <a:spcBef>
                <a:spcPct val="0"/>
              </a:spcBef>
              <a:spcAft>
                <a:spcPct val="0"/>
              </a:spcAft>
              <a:defRPr sz="2400" b="1">
                <a:solidFill>
                  <a:schemeClr val="tx2"/>
                </a:solidFill>
                <a:latin typeface="Arial" charset="0"/>
                <a:cs typeface="Arial" charset="0"/>
              </a:defRPr>
            </a:lvl8pPr>
            <a:lvl9pPr marL="1371600" algn="l" rtl="0" eaLnBrk="1" fontAlgn="base" hangingPunct="1">
              <a:spcBef>
                <a:spcPct val="0"/>
              </a:spcBef>
              <a:spcAft>
                <a:spcPct val="0"/>
              </a:spcAft>
              <a:defRPr sz="2400" b="1">
                <a:solidFill>
                  <a:schemeClr val="tx2"/>
                </a:solidFill>
                <a:latin typeface="Arial" charset="0"/>
                <a:cs typeface="Arial" charset="0"/>
              </a:defRPr>
            </a:lvl9pPr>
          </a:lstStyle>
          <a:p>
            <a:pPr defTabSz="685800"/>
            <a:r>
              <a:rPr sz="1800" kern="0">
                <a:solidFill>
                  <a:srgbClr val="FFFFFF"/>
                </a:solidFill>
                <a:ea typeface="Source Sans Pro" panose="020B0503030403020204" pitchFamily="34" charset="0"/>
                <a:cs typeface="Arial" panose="020B0604020202020204" pitchFamily="34" charset="0"/>
                <a:sym typeface="Calibri"/>
              </a:rPr>
              <a:t>Video Resource</a:t>
            </a:r>
          </a:p>
        </p:txBody>
      </p:sp>
      <p:pic>
        <p:nvPicPr>
          <p:cNvPr id="28" name="Picture 27"/>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558618" y="1966456"/>
            <a:ext cx="514350" cy="462047"/>
          </a:xfrm>
          <a:prstGeom prst="rect">
            <a:avLst/>
          </a:prstGeom>
        </p:spPr>
      </p:pic>
      <p:pic>
        <p:nvPicPr>
          <p:cNvPr id="29" name="Picture 28"/>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44343" y="2714396"/>
            <a:ext cx="342900" cy="342739"/>
          </a:xfrm>
          <a:prstGeom prst="rect">
            <a:avLst/>
          </a:prstGeom>
        </p:spPr>
      </p:pic>
      <p:pic>
        <p:nvPicPr>
          <p:cNvPr id="30" name="Picture 29"/>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644343" y="3484958"/>
            <a:ext cx="342900" cy="348969"/>
          </a:xfrm>
          <a:prstGeom prst="rect">
            <a:avLst/>
          </a:prstGeom>
        </p:spPr>
      </p:pic>
      <p:cxnSp>
        <p:nvCxnSpPr>
          <p:cNvPr id="31" name="Straight Connector 30">
            <a:extLst>
              <a:ext uri="{FF2B5EF4-FFF2-40B4-BE49-F238E27FC236}">
                <a16:creationId xmlns:a16="http://schemas.microsoft.com/office/drawing/2014/main" id="{90B0EFDF-8E7C-4DB8-AA96-20F00D9EECD6}"/>
              </a:ext>
            </a:extLst>
          </p:cNvPr>
          <p:cNvCxnSpPr>
            <a:cxnSpLocks/>
          </p:cNvCxnSpPr>
          <p:nvPr userDrawn="1"/>
        </p:nvCxnSpPr>
        <p:spPr bwMode="auto">
          <a:xfrm>
            <a:off x="782051" y="961850"/>
            <a:ext cx="7715360" cy="0"/>
          </a:xfrm>
          <a:prstGeom prst="line">
            <a:avLst/>
          </a:prstGeom>
          <a:solidFill>
            <a:schemeClr val="accent1"/>
          </a:solidFill>
          <a:ln w="28575" cap="flat" cmpd="sng" algn="ctr">
            <a:solidFill>
              <a:srgbClr val="A41F5F"/>
            </a:solidFill>
            <a:prstDash val="solid"/>
            <a:round/>
            <a:headEnd type="none" w="sm" len="sm"/>
            <a:tailEnd type="none" w="sm" len="sm"/>
          </a:ln>
          <a:effectLst/>
        </p:spPr>
      </p:cxnSp>
      <p:pic>
        <p:nvPicPr>
          <p:cNvPr id="32" name="ASPE Logo.png" descr="ASPE Logo.png"/>
          <p:cNvPicPr>
            <a:picLocks noChangeAspect="1"/>
          </p:cNvPicPr>
          <p:nvPr userDrawn="1"/>
        </p:nvPicPr>
        <p:blipFill>
          <a:blip r:embed="rId5">
            <a:extLst/>
          </a:blip>
          <a:srcRect t="10147" b="10147"/>
          <a:stretch>
            <a:fillRect/>
          </a:stretch>
        </p:blipFill>
        <p:spPr>
          <a:xfrm>
            <a:off x="7694084" y="4680297"/>
            <a:ext cx="1190625" cy="342900"/>
          </a:xfrm>
          <a:prstGeom prst="rect">
            <a:avLst/>
          </a:prstGeom>
          <a:ln w="12700">
            <a:miter lim="400000"/>
          </a:ln>
        </p:spPr>
      </p:pic>
      <p:sp>
        <p:nvSpPr>
          <p:cNvPr id="33" name="TextBox 10"/>
          <p:cNvSpPr txBox="1"/>
          <p:nvPr userDrawn="1"/>
        </p:nvSpPr>
        <p:spPr>
          <a:xfrm>
            <a:off x="201690" y="4629774"/>
            <a:ext cx="2760593" cy="561692"/>
          </a:xfrm>
          <a:prstGeom prst="rect">
            <a:avLst/>
          </a:prstGeom>
          <a:ln w="25400">
            <a:miter lim="400000"/>
          </a:ln>
          <a:extLst>
            <a:ext uri="{C572A759-6A51-4108-AA02-DFA0A04FC94B}">
              <ma14:wrappingTextBoxFlag xmlns="" xmlns:ma14="http://schemas.microsoft.com/office/mac/drawingml/2011/main" val="1"/>
            </a:ext>
          </a:extLst>
        </p:spPr>
        <p:txBody>
          <a:bodyPr lIns="34290" tIns="34290" rIns="34290" bIns="34290" anchor="ctr">
            <a:spAutoFit/>
          </a:bodyPr>
          <a:lstStyle>
            <a:lvl1pPr>
              <a:defRPr sz="1600" b="1" spc="600">
                <a:solidFill>
                  <a:srgbClr val="A6A6A6"/>
                </a:solidFill>
                <a:latin typeface="Open Sans"/>
                <a:ea typeface="Open Sans"/>
                <a:cs typeface="Open Sans"/>
                <a:sym typeface="Open Sans"/>
              </a:defRPr>
            </a:lvl1pPr>
          </a:lstStyle>
          <a:p>
            <a:pPr defTabSz="685800" fontAlgn="auto" hangingPunct="0">
              <a:spcBef>
                <a:spcPts val="0"/>
              </a:spcBef>
              <a:spcAft>
                <a:spcPts val="0"/>
              </a:spcAft>
            </a:pPr>
            <a:r>
              <a:rPr b="0" kern="0" spc="113" dirty="0">
                <a:solidFill>
                  <a:srgbClr val="666666"/>
                </a:solidFill>
                <a:latin typeface="Arial"/>
                <a:cs typeface="Arial"/>
              </a:rPr>
              <a:t>COURSEWARE 2019 | COPYRIGHT ASPE</a:t>
            </a:r>
          </a:p>
        </p:txBody>
      </p:sp>
    </p:spTree>
    <p:extLst>
      <p:ext uri="{BB962C8B-B14F-4D97-AF65-F5344CB8AC3E}">
        <p14:creationId xmlns:p14="http://schemas.microsoft.com/office/powerpoint/2010/main" val="117079677"/>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ASPE - Full Width Picture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4419600" y="4629150"/>
            <a:ext cx="2133600" cy="276225"/>
          </a:xfrm>
          <a:prstGeom prst="rect">
            <a:avLst/>
          </a:prstGeom>
        </p:spPr>
        <p:txBody>
          <a:bodyPr lIns="34290" tIns="17145" rIns="34290" bIns="17145"/>
          <a:lstStyle/>
          <a:p>
            <a:pPr defTabSz="685800" fontAlgn="auto" hangingPunct="0">
              <a:spcBef>
                <a:spcPts val="0"/>
              </a:spcBef>
              <a:spcAft>
                <a:spcPts val="0"/>
              </a:spcAft>
            </a:pPr>
            <a:fld id="{86CB4B4D-7CA3-9044-876B-883B54F8677D}" type="slidenum">
              <a:rPr lang="uk-UA" sz="1400" kern="0" smtClean="0">
                <a:solidFill>
                  <a:srgbClr val="8D9BB9"/>
                </a:solidFill>
                <a:latin typeface="Arial"/>
                <a:ea typeface="+mn-ea"/>
                <a:cs typeface="+mn-cs"/>
                <a:sym typeface="Calibri"/>
              </a:rPr>
              <a:pPr defTabSz="685800" fontAlgn="auto" hangingPunct="0">
                <a:spcBef>
                  <a:spcPts val="0"/>
                </a:spcBef>
                <a:spcAft>
                  <a:spcPts val="0"/>
                </a:spcAft>
              </a:pPr>
              <a:t>‹#›</a:t>
            </a:fld>
            <a:endParaRPr lang="uk-UA" sz="1400" kern="0">
              <a:solidFill>
                <a:srgbClr val="8D9BB9"/>
              </a:solidFill>
              <a:latin typeface="Arial"/>
              <a:ea typeface="+mn-ea"/>
              <a:cs typeface="+mn-cs"/>
              <a:sym typeface="Calibri"/>
            </a:endParaRPr>
          </a:p>
        </p:txBody>
      </p:sp>
      <p:sp>
        <p:nvSpPr>
          <p:cNvPr id="5" name="Picture Placeholder 2"/>
          <p:cNvSpPr>
            <a:spLocks noGrp="1"/>
          </p:cNvSpPr>
          <p:nvPr>
            <p:ph type="pic" sz="half" idx="13" hasCustomPrompt="1"/>
          </p:nvPr>
        </p:nvSpPr>
        <p:spPr>
          <a:xfrm>
            <a:off x="0" y="412750"/>
            <a:ext cx="9144000" cy="3983037"/>
          </a:xfrm>
          <a:prstGeom prst="rect">
            <a:avLst/>
          </a:prstGeom>
          <a:ln w="12700"/>
        </p:spPr>
        <p:txBody>
          <a:bodyPr lIns="34290" tIns="17145" rIns="34290" bIns="17145">
            <a:noAutofit/>
          </a:bodyPr>
          <a:lstStyle>
            <a:lvl1pPr marL="0" indent="0" algn="ctr">
              <a:buNone/>
              <a:defRPr/>
            </a:lvl1pPr>
          </a:lstStyle>
          <a:p>
            <a:r>
              <a:rPr lang="de-DE" dirty="0"/>
              <a:t>INSERT FULL WIDTH PICTURE HERE</a:t>
            </a:r>
          </a:p>
        </p:txBody>
      </p:sp>
      <p:pic>
        <p:nvPicPr>
          <p:cNvPr id="4" name="ASPE Logo.png" descr="ASPE Logo.png"/>
          <p:cNvPicPr>
            <a:picLocks noChangeAspect="1"/>
          </p:cNvPicPr>
          <p:nvPr userDrawn="1"/>
        </p:nvPicPr>
        <p:blipFill>
          <a:blip r:embed="rId2">
            <a:extLst/>
          </a:blip>
          <a:srcRect t="10147" b="10147"/>
          <a:stretch>
            <a:fillRect/>
          </a:stretch>
        </p:blipFill>
        <p:spPr>
          <a:xfrm>
            <a:off x="7694084" y="4680297"/>
            <a:ext cx="1190625" cy="342900"/>
          </a:xfrm>
          <a:prstGeom prst="rect">
            <a:avLst/>
          </a:prstGeom>
          <a:ln w="12700">
            <a:miter lim="400000"/>
          </a:ln>
        </p:spPr>
      </p:pic>
      <p:sp>
        <p:nvSpPr>
          <p:cNvPr id="6" name="TextBox 10"/>
          <p:cNvSpPr txBox="1"/>
          <p:nvPr userDrawn="1"/>
        </p:nvSpPr>
        <p:spPr>
          <a:xfrm>
            <a:off x="201690" y="4629774"/>
            <a:ext cx="2760593" cy="561692"/>
          </a:xfrm>
          <a:prstGeom prst="rect">
            <a:avLst/>
          </a:prstGeom>
          <a:ln w="25400">
            <a:miter lim="400000"/>
          </a:ln>
          <a:extLst>
            <a:ext uri="{C572A759-6A51-4108-AA02-DFA0A04FC94B}">
              <ma14:wrappingTextBoxFlag xmlns="" xmlns:ma14="http://schemas.microsoft.com/office/mac/drawingml/2011/main" val="1"/>
            </a:ext>
          </a:extLst>
        </p:spPr>
        <p:txBody>
          <a:bodyPr lIns="34290" tIns="34290" rIns="34290" bIns="34290" anchor="ctr">
            <a:spAutoFit/>
          </a:bodyPr>
          <a:lstStyle>
            <a:lvl1pPr>
              <a:defRPr sz="1600" b="1" spc="600">
                <a:solidFill>
                  <a:srgbClr val="A6A6A6"/>
                </a:solidFill>
                <a:latin typeface="Open Sans"/>
                <a:ea typeface="Open Sans"/>
                <a:cs typeface="Open Sans"/>
                <a:sym typeface="Open Sans"/>
              </a:defRPr>
            </a:lvl1pPr>
          </a:lstStyle>
          <a:p>
            <a:pPr defTabSz="685800" fontAlgn="auto" hangingPunct="0">
              <a:spcBef>
                <a:spcPts val="0"/>
              </a:spcBef>
              <a:spcAft>
                <a:spcPts val="0"/>
              </a:spcAft>
            </a:pPr>
            <a:r>
              <a:rPr b="0" kern="0" spc="113" dirty="0">
                <a:solidFill>
                  <a:srgbClr val="666666"/>
                </a:solidFill>
                <a:latin typeface="Arial"/>
                <a:cs typeface="Arial"/>
              </a:rPr>
              <a:t>COURSEWARE 2019 | COPYRIGHT ASPE</a:t>
            </a:r>
          </a:p>
        </p:txBody>
      </p:sp>
    </p:spTree>
    <p:extLst>
      <p:ext uri="{BB962C8B-B14F-4D97-AF65-F5344CB8AC3E}">
        <p14:creationId xmlns:p14="http://schemas.microsoft.com/office/powerpoint/2010/main" val="3200863483"/>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Standard Center-Align Slide">
    <p:spTree>
      <p:nvGrpSpPr>
        <p:cNvPr id="1" name=""/>
        <p:cNvGrpSpPr/>
        <p:nvPr/>
      </p:nvGrpSpPr>
      <p:grpSpPr>
        <a:xfrm>
          <a:off x="0" y="0"/>
          <a:ext cx="0" cy="0"/>
          <a:chOff x="0" y="0"/>
          <a:chExt cx="0" cy="0"/>
        </a:xfrm>
      </p:grpSpPr>
      <p:sp>
        <p:nvSpPr>
          <p:cNvPr id="13" name="Title Text"/>
          <p:cNvSpPr txBox="1">
            <a:spLocks noGrp="1"/>
          </p:cNvSpPr>
          <p:nvPr>
            <p:ph type="title" hasCustomPrompt="1"/>
          </p:nvPr>
        </p:nvSpPr>
        <p:spPr>
          <a:xfrm>
            <a:off x="782161" y="215307"/>
            <a:ext cx="7715250" cy="620777"/>
          </a:xfrm>
          <a:prstGeom prst="rect">
            <a:avLst/>
          </a:prstGeom>
        </p:spPr>
        <p:txBody>
          <a:bodyPr lIns="34290" tIns="17145" rIns="34290" bIns="17145"/>
          <a:lstStyle>
            <a:lvl1pPr>
              <a:defRPr baseline="0"/>
            </a:lvl1pPr>
          </a:lstStyle>
          <a:p>
            <a:r>
              <a:rPr lang="en-US" dirty="0"/>
              <a:t>ONE COLUMN BULLET SLIDE</a:t>
            </a:r>
          </a:p>
        </p:txBody>
      </p:sp>
      <p:sp>
        <p:nvSpPr>
          <p:cNvPr id="14" name="Body Level One…"/>
          <p:cNvSpPr txBox="1">
            <a:spLocks noGrp="1"/>
          </p:cNvSpPr>
          <p:nvPr>
            <p:ph type="body" idx="1" hasCustomPrompt="1"/>
          </p:nvPr>
        </p:nvSpPr>
        <p:spPr>
          <a:xfrm>
            <a:off x="782052" y="1248834"/>
            <a:ext cx="7715250" cy="3275041"/>
          </a:xfrm>
          <a:prstGeom prst="rect">
            <a:avLst/>
          </a:prstGeom>
        </p:spPr>
        <p:txBody>
          <a:bodyPr lIns="34290" tIns="17145" rIns="34290" bIns="17145"/>
          <a:lstStyle>
            <a:lvl1pPr indent="-171450">
              <a:spcBef>
                <a:spcPts val="0"/>
              </a:spcBef>
              <a:defRPr b="0">
                <a:solidFill>
                  <a:srgbClr val="595959"/>
                </a:solidFill>
                <a:latin typeface="Arial"/>
                <a:cs typeface="Arial"/>
              </a:defRPr>
            </a:lvl1pPr>
            <a:lvl2pPr indent="-171450">
              <a:spcBef>
                <a:spcPts val="0"/>
              </a:spcBef>
              <a:defRPr b="0">
                <a:solidFill>
                  <a:srgbClr val="595959"/>
                </a:solidFill>
                <a:latin typeface="Arial"/>
                <a:cs typeface="Arial"/>
              </a:defRPr>
            </a:lvl2pPr>
            <a:lvl3pPr indent="-171450">
              <a:spcBef>
                <a:spcPts val="0"/>
              </a:spcBef>
              <a:defRPr b="0">
                <a:solidFill>
                  <a:srgbClr val="595959"/>
                </a:solidFill>
                <a:latin typeface="Arial"/>
                <a:cs typeface="Arial"/>
              </a:defRPr>
            </a:lvl3pPr>
            <a:lvl4pPr indent="-171450">
              <a:spcBef>
                <a:spcPts val="0"/>
              </a:spcBef>
              <a:defRPr b="0">
                <a:solidFill>
                  <a:srgbClr val="595959"/>
                </a:solidFill>
                <a:latin typeface="Arial"/>
                <a:cs typeface="Arial"/>
              </a:defRPr>
            </a:lvl4pPr>
            <a:lvl5pPr indent="-171450">
              <a:spcBef>
                <a:spcPts val="0"/>
              </a:spcBef>
              <a:defRPr b="0">
                <a:solidFill>
                  <a:srgbClr val="595959"/>
                </a:solidFill>
                <a:latin typeface="Arial"/>
                <a:cs typeface="Aria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5" name="Slide Number"/>
          <p:cNvSpPr txBox="1">
            <a:spLocks noGrp="1"/>
          </p:cNvSpPr>
          <p:nvPr>
            <p:ph type="sldNum" sz="quarter" idx="2"/>
          </p:nvPr>
        </p:nvSpPr>
        <p:spPr>
          <a:xfrm>
            <a:off x="4419600" y="4629150"/>
            <a:ext cx="2133600" cy="276225"/>
          </a:xfrm>
          <a:prstGeom prst="rect">
            <a:avLst/>
          </a:prstGeom>
        </p:spPr>
        <p:txBody>
          <a:bodyPr lIns="34290" tIns="17145" rIns="34290" bIns="17145"/>
          <a:lstStyle/>
          <a:p>
            <a:pPr defTabSz="685800" fontAlgn="auto" hangingPunct="0">
              <a:spcBef>
                <a:spcPts val="0"/>
              </a:spcBef>
              <a:spcAft>
                <a:spcPts val="0"/>
              </a:spcAft>
            </a:pPr>
            <a:fld id="{86CB4B4D-7CA3-9044-876B-883B54F8677D}" type="slidenum">
              <a:rPr lang="uk-UA" sz="1400" kern="0" smtClean="0">
                <a:solidFill>
                  <a:srgbClr val="8D9BB9"/>
                </a:solidFill>
                <a:latin typeface="Arial"/>
                <a:ea typeface="+mn-ea"/>
                <a:cs typeface="+mn-cs"/>
                <a:sym typeface="Calibri"/>
              </a:rPr>
              <a:pPr defTabSz="685800" fontAlgn="auto" hangingPunct="0">
                <a:spcBef>
                  <a:spcPts val="0"/>
                </a:spcBef>
                <a:spcAft>
                  <a:spcPts val="0"/>
                </a:spcAft>
              </a:pPr>
              <a:t>‹#›</a:t>
            </a:fld>
            <a:endParaRPr lang="uk-UA" sz="1400" kern="0">
              <a:solidFill>
                <a:srgbClr val="8D9BB9"/>
              </a:solidFill>
              <a:latin typeface="Arial"/>
              <a:ea typeface="+mn-ea"/>
              <a:cs typeface="+mn-cs"/>
              <a:sym typeface="Calibri"/>
            </a:endParaRPr>
          </a:p>
        </p:txBody>
      </p:sp>
      <p:cxnSp>
        <p:nvCxnSpPr>
          <p:cNvPr id="5" name="Straight Connector 4">
            <a:extLst>
              <a:ext uri="{FF2B5EF4-FFF2-40B4-BE49-F238E27FC236}">
                <a16:creationId xmlns:a16="http://schemas.microsoft.com/office/drawing/2014/main" id="{90B0EFDF-8E7C-4DB8-AA96-20F00D9EECD6}"/>
              </a:ext>
            </a:extLst>
          </p:cNvPr>
          <p:cNvCxnSpPr>
            <a:cxnSpLocks/>
          </p:cNvCxnSpPr>
          <p:nvPr/>
        </p:nvCxnSpPr>
        <p:spPr bwMode="auto">
          <a:xfrm>
            <a:off x="782051" y="961850"/>
            <a:ext cx="7715360" cy="0"/>
          </a:xfrm>
          <a:prstGeom prst="line">
            <a:avLst/>
          </a:prstGeom>
          <a:solidFill>
            <a:schemeClr val="accent1"/>
          </a:solidFill>
          <a:ln w="28575" cap="flat" cmpd="sng" algn="ctr">
            <a:solidFill>
              <a:srgbClr val="A41F5F"/>
            </a:solidFill>
            <a:prstDash val="solid"/>
            <a:round/>
            <a:headEnd type="none" w="sm" len="sm"/>
            <a:tailEnd type="none" w="sm" len="sm"/>
          </a:ln>
          <a:effectLst/>
        </p:spPr>
      </p:cxnSp>
      <p:cxnSp>
        <p:nvCxnSpPr>
          <p:cNvPr id="6" name="Straight Connector 5">
            <a:extLst>
              <a:ext uri="{FF2B5EF4-FFF2-40B4-BE49-F238E27FC236}">
                <a16:creationId xmlns:a16="http://schemas.microsoft.com/office/drawing/2014/main" id="{90B0EFDF-8E7C-4DB8-AA96-20F00D9EECD6}"/>
              </a:ext>
            </a:extLst>
          </p:cNvPr>
          <p:cNvCxnSpPr>
            <a:cxnSpLocks/>
          </p:cNvCxnSpPr>
          <p:nvPr userDrawn="1"/>
        </p:nvCxnSpPr>
        <p:spPr bwMode="auto">
          <a:xfrm>
            <a:off x="782051" y="961850"/>
            <a:ext cx="7715360" cy="0"/>
          </a:xfrm>
          <a:prstGeom prst="line">
            <a:avLst/>
          </a:prstGeom>
          <a:solidFill>
            <a:schemeClr val="accent1"/>
          </a:solidFill>
          <a:ln w="28575" cap="flat" cmpd="sng" algn="ctr">
            <a:solidFill>
              <a:srgbClr val="A41F5F"/>
            </a:solidFill>
            <a:prstDash val="solid"/>
            <a:round/>
            <a:headEnd type="none" w="sm" len="sm"/>
            <a:tailEnd type="none" w="sm" len="sm"/>
          </a:ln>
          <a:effectLst/>
        </p:spPr>
      </p:cxnSp>
      <p:pic>
        <p:nvPicPr>
          <p:cNvPr id="7" name="ASPE Logo.png" descr="ASPE Logo.png"/>
          <p:cNvPicPr>
            <a:picLocks noChangeAspect="1"/>
          </p:cNvPicPr>
          <p:nvPr userDrawn="1"/>
        </p:nvPicPr>
        <p:blipFill>
          <a:blip r:embed="rId2">
            <a:extLst/>
          </a:blip>
          <a:srcRect t="10147" b="10147"/>
          <a:stretch>
            <a:fillRect/>
          </a:stretch>
        </p:blipFill>
        <p:spPr>
          <a:xfrm>
            <a:off x="7694084" y="4680297"/>
            <a:ext cx="1190625" cy="342900"/>
          </a:xfrm>
          <a:prstGeom prst="rect">
            <a:avLst/>
          </a:prstGeom>
          <a:ln w="12700">
            <a:miter lim="400000"/>
          </a:ln>
        </p:spPr>
      </p:pic>
      <p:sp>
        <p:nvSpPr>
          <p:cNvPr id="8" name="TextBox 10"/>
          <p:cNvSpPr txBox="1"/>
          <p:nvPr userDrawn="1"/>
        </p:nvSpPr>
        <p:spPr>
          <a:xfrm>
            <a:off x="201690" y="4629774"/>
            <a:ext cx="2760593" cy="561692"/>
          </a:xfrm>
          <a:prstGeom prst="rect">
            <a:avLst/>
          </a:prstGeom>
          <a:ln w="25400">
            <a:miter lim="400000"/>
          </a:ln>
          <a:extLst>
            <a:ext uri="{C572A759-6A51-4108-AA02-DFA0A04FC94B}">
              <ma14:wrappingTextBoxFlag xmlns="" xmlns:ma14="http://schemas.microsoft.com/office/mac/drawingml/2011/main" val="1"/>
            </a:ext>
          </a:extLst>
        </p:spPr>
        <p:txBody>
          <a:bodyPr lIns="34290" tIns="34290" rIns="34290" bIns="34290" anchor="ctr">
            <a:spAutoFit/>
          </a:bodyPr>
          <a:lstStyle>
            <a:lvl1pPr>
              <a:defRPr sz="1600" b="1" spc="600">
                <a:solidFill>
                  <a:srgbClr val="A6A6A6"/>
                </a:solidFill>
                <a:latin typeface="Open Sans"/>
                <a:ea typeface="Open Sans"/>
                <a:cs typeface="Open Sans"/>
                <a:sym typeface="Open Sans"/>
              </a:defRPr>
            </a:lvl1pPr>
          </a:lstStyle>
          <a:p>
            <a:pPr defTabSz="685800" fontAlgn="auto" hangingPunct="0">
              <a:spcBef>
                <a:spcPts val="0"/>
              </a:spcBef>
              <a:spcAft>
                <a:spcPts val="0"/>
              </a:spcAft>
            </a:pPr>
            <a:r>
              <a:rPr b="0" kern="0" spc="113" dirty="0">
                <a:solidFill>
                  <a:srgbClr val="666666"/>
                </a:solidFill>
                <a:latin typeface="Arial"/>
                <a:cs typeface="Arial"/>
              </a:rPr>
              <a:t>COURSEWARE 2019 | COPYRIGHT ASPE</a:t>
            </a:r>
          </a:p>
        </p:txBody>
      </p:sp>
    </p:spTree>
    <p:extLst>
      <p:ext uri="{BB962C8B-B14F-4D97-AF65-F5344CB8AC3E}">
        <p14:creationId xmlns:p14="http://schemas.microsoft.com/office/powerpoint/2010/main" val="199069962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7"/>
            <a:ext cx="7886700" cy="869154"/>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1"/>
          </p:cNvSpPr>
          <p:nvPr>
            <p:ph idx="1"/>
          </p:nvPr>
        </p:nvSpPr>
        <p:spPr>
          <a:xfrm>
            <a:off x="628650" y="1143001"/>
            <a:ext cx="7886700" cy="34897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AB7FA79E-6F27-4D8C-B145-0737D30A9038}" type="slidenum">
              <a:rPr lang="en-US" smtClean="0"/>
              <a:t>‹#›</a:t>
            </a:fld>
            <a:endParaRPr lang="en-US"/>
          </a:p>
        </p:txBody>
      </p:sp>
    </p:spTree>
    <p:extLst>
      <p:ext uri="{BB962C8B-B14F-4D97-AF65-F5344CB8AC3E}">
        <p14:creationId xmlns:p14="http://schemas.microsoft.com/office/powerpoint/2010/main" val="29483009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cSld name="ASPE - Slide with Two Column Bullets">
    <p:spTree>
      <p:nvGrpSpPr>
        <p:cNvPr id="1" name=""/>
        <p:cNvGrpSpPr/>
        <p:nvPr/>
      </p:nvGrpSpPr>
      <p:grpSpPr>
        <a:xfrm>
          <a:off x="0" y="0"/>
          <a:ext cx="0" cy="0"/>
          <a:chOff x="0" y="0"/>
          <a:chExt cx="0" cy="0"/>
        </a:xfrm>
      </p:grpSpPr>
      <p:sp>
        <p:nvSpPr>
          <p:cNvPr id="35" name="Body Level One…"/>
          <p:cNvSpPr txBox="1">
            <a:spLocks noGrp="1"/>
          </p:cNvSpPr>
          <p:nvPr>
            <p:ph type="body" sz="quarter" idx="1"/>
          </p:nvPr>
        </p:nvSpPr>
        <p:spPr>
          <a:xfrm>
            <a:off x="782161" y="1238250"/>
            <a:ext cx="3571178" cy="2213113"/>
          </a:xfrm>
          <a:prstGeom prst="rect">
            <a:avLst/>
          </a:prstGeom>
        </p:spPr>
        <p:txBody>
          <a:bodyPr lIns="34290" tIns="17145" rIns="34290" bIns="17145" anchor="b">
            <a:normAutofit/>
          </a:bodyPr>
          <a:lstStyle>
            <a:lvl1pPr marL="0" indent="171450" algn="ctr">
              <a:lnSpc>
                <a:spcPct val="100000"/>
              </a:lnSpc>
              <a:spcBef>
                <a:spcPts val="0"/>
              </a:spcBef>
              <a:buSzTx/>
              <a:buFont typeface="Arial"/>
              <a:buChar char="•"/>
              <a:defRPr sz="2300">
                <a:solidFill>
                  <a:srgbClr val="535353"/>
                </a:solidFill>
                <a:latin typeface="Arial"/>
                <a:ea typeface="+mn-ea"/>
                <a:cs typeface="Arial"/>
                <a:sym typeface="Calibri"/>
              </a:defRPr>
            </a:lvl1pPr>
            <a:lvl2pPr marL="0" indent="171450" algn="ctr">
              <a:lnSpc>
                <a:spcPct val="100000"/>
              </a:lnSpc>
              <a:spcBef>
                <a:spcPts val="0"/>
              </a:spcBef>
              <a:buSzTx/>
              <a:buFont typeface="Arial"/>
              <a:buChar char="•"/>
              <a:defRPr sz="2300">
                <a:solidFill>
                  <a:srgbClr val="535353"/>
                </a:solidFill>
                <a:latin typeface="Arial"/>
                <a:ea typeface="+mn-ea"/>
                <a:cs typeface="Arial"/>
                <a:sym typeface="Calibri"/>
              </a:defRPr>
            </a:lvl2pPr>
            <a:lvl3pPr marL="0" indent="171450" algn="ctr">
              <a:lnSpc>
                <a:spcPct val="100000"/>
              </a:lnSpc>
              <a:spcBef>
                <a:spcPts val="0"/>
              </a:spcBef>
              <a:buSzTx/>
              <a:buFont typeface="Arial"/>
              <a:buChar char="•"/>
              <a:defRPr sz="2300">
                <a:solidFill>
                  <a:srgbClr val="535353"/>
                </a:solidFill>
                <a:latin typeface="Arial"/>
                <a:ea typeface="+mn-ea"/>
                <a:cs typeface="Arial"/>
                <a:sym typeface="Calibri"/>
              </a:defRPr>
            </a:lvl3pPr>
            <a:lvl4pPr marL="0" indent="171450" algn="ctr">
              <a:lnSpc>
                <a:spcPct val="100000"/>
              </a:lnSpc>
              <a:spcBef>
                <a:spcPts val="0"/>
              </a:spcBef>
              <a:buSzTx/>
              <a:buFont typeface="Arial"/>
              <a:buChar char="•"/>
              <a:defRPr sz="2300">
                <a:solidFill>
                  <a:srgbClr val="535353"/>
                </a:solidFill>
                <a:latin typeface="Arial"/>
                <a:ea typeface="+mn-ea"/>
                <a:cs typeface="Arial"/>
                <a:sym typeface="Calibri"/>
              </a:defRPr>
            </a:lvl4pPr>
            <a:lvl5pPr marL="0" indent="171450" algn="ctr">
              <a:lnSpc>
                <a:spcPct val="100000"/>
              </a:lnSpc>
              <a:spcBef>
                <a:spcPts val="0"/>
              </a:spcBef>
              <a:buSzTx/>
              <a:buFont typeface="Arial"/>
              <a:buChar char="•"/>
              <a:defRPr sz="2300">
                <a:solidFill>
                  <a:srgbClr val="535353"/>
                </a:solidFill>
                <a:latin typeface="Arial"/>
                <a:ea typeface="+mn-ea"/>
                <a:cs typeface="Arial"/>
                <a:sym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36" name="Text Placeholder 4"/>
          <p:cNvSpPr>
            <a:spLocks noGrp="1"/>
          </p:cNvSpPr>
          <p:nvPr>
            <p:ph type="body" sz="quarter" idx="13"/>
          </p:nvPr>
        </p:nvSpPr>
        <p:spPr>
          <a:xfrm>
            <a:off x="4549637" y="1238250"/>
            <a:ext cx="3887391" cy="2213113"/>
          </a:xfrm>
          <a:prstGeom prst="rect">
            <a:avLst/>
          </a:prstGeom>
          <a:ln w="12700"/>
        </p:spPr>
        <p:txBody>
          <a:bodyPr lIns="34290" tIns="17145" rIns="34290" bIns="17145" anchor="b">
            <a:normAutofit/>
          </a:bodyPr>
          <a:lstStyle>
            <a:lvl1pPr marL="257175" indent="-171450" algn="ctr" defTabSz="658368">
              <a:lnSpc>
                <a:spcPct val="100000"/>
              </a:lnSpc>
              <a:spcBef>
                <a:spcPts val="0"/>
              </a:spcBef>
              <a:buSzTx/>
              <a:buFont typeface="Arial"/>
              <a:buChar char="•"/>
              <a:defRPr sz="2300">
                <a:solidFill>
                  <a:srgbClr val="535353"/>
                </a:solidFill>
                <a:latin typeface="Arial"/>
                <a:ea typeface="+mn-ea"/>
                <a:cs typeface="Arial"/>
                <a:sym typeface="Calibri"/>
              </a:defRPr>
            </a:lvl1pPr>
            <a:lvl2pPr marL="0" indent="-171450" algn="ctr" defTabSz="658368">
              <a:lnSpc>
                <a:spcPct val="100000"/>
              </a:lnSpc>
              <a:spcBef>
                <a:spcPts val="0"/>
              </a:spcBef>
              <a:buSzTx/>
              <a:buFont typeface="Arial"/>
              <a:buChar char="•"/>
              <a:defRPr sz="2300">
                <a:solidFill>
                  <a:srgbClr val="535353"/>
                </a:solidFill>
                <a:latin typeface="Arial"/>
                <a:ea typeface="+mn-ea"/>
                <a:cs typeface="Arial"/>
                <a:sym typeface="Calibri"/>
              </a:defRPr>
            </a:lvl2pPr>
            <a:lvl3pPr marL="257175" indent="-171450" algn="ctr" defTabSz="658368">
              <a:lnSpc>
                <a:spcPct val="100000"/>
              </a:lnSpc>
              <a:spcBef>
                <a:spcPts val="0"/>
              </a:spcBef>
              <a:buSzTx/>
              <a:buFont typeface="Arial"/>
              <a:buChar char="•"/>
              <a:defRPr sz="2300">
                <a:solidFill>
                  <a:srgbClr val="535353"/>
                </a:solidFill>
                <a:latin typeface="Arial"/>
                <a:ea typeface="+mn-ea"/>
                <a:cs typeface="Arial"/>
                <a:sym typeface="Calibri"/>
              </a:defRPr>
            </a:lvl3pPr>
            <a:lvl4pPr marL="0" indent="-171450" algn="ctr" defTabSz="658368">
              <a:lnSpc>
                <a:spcPct val="100000"/>
              </a:lnSpc>
              <a:spcBef>
                <a:spcPts val="0"/>
              </a:spcBef>
              <a:buSzTx/>
              <a:buFont typeface="Arial"/>
              <a:buChar char="•"/>
              <a:defRPr sz="2300">
                <a:solidFill>
                  <a:srgbClr val="535353"/>
                </a:solidFill>
                <a:latin typeface="Arial"/>
                <a:ea typeface="+mn-ea"/>
                <a:cs typeface="Arial"/>
                <a:sym typeface="Calibri"/>
              </a:defRPr>
            </a:lvl4pPr>
            <a:lvl5pPr marL="257175" indent="-171450" algn="ctr" defTabSz="658368">
              <a:lnSpc>
                <a:spcPct val="100000"/>
              </a:lnSpc>
              <a:spcBef>
                <a:spcPts val="0"/>
              </a:spcBef>
              <a:buSzTx/>
              <a:buFont typeface="Arial"/>
              <a:buChar char="•"/>
              <a:defRPr sz="2300">
                <a:solidFill>
                  <a:srgbClr val="535353"/>
                </a:solidFill>
                <a:latin typeface="Arial"/>
                <a:ea typeface="+mn-ea"/>
                <a:cs typeface="Arial"/>
                <a:sym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38" name="Slide Number"/>
          <p:cNvSpPr txBox="1">
            <a:spLocks noGrp="1"/>
          </p:cNvSpPr>
          <p:nvPr>
            <p:ph type="sldNum" sz="quarter" idx="2"/>
          </p:nvPr>
        </p:nvSpPr>
        <p:spPr>
          <a:xfrm>
            <a:off x="4419600" y="4629150"/>
            <a:ext cx="2133600" cy="276225"/>
          </a:xfrm>
          <a:prstGeom prst="rect">
            <a:avLst/>
          </a:prstGeom>
        </p:spPr>
        <p:txBody>
          <a:bodyPr lIns="34290" tIns="17145" rIns="34290" bIns="17145"/>
          <a:lstStyle/>
          <a:p>
            <a:pPr defTabSz="685800" fontAlgn="auto" hangingPunct="0">
              <a:spcBef>
                <a:spcPts val="0"/>
              </a:spcBef>
              <a:spcAft>
                <a:spcPts val="0"/>
              </a:spcAft>
            </a:pPr>
            <a:fld id="{86CB4B4D-7CA3-9044-876B-883B54F8677D}" type="slidenum">
              <a:rPr lang="uk-UA" sz="1400" kern="0" smtClean="0">
                <a:solidFill>
                  <a:srgbClr val="8D9BB9"/>
                </a:solidFill>
                <a:latin typeface="Arial"/>
                <a:ea typeface="+mn-ea"/>
                <a:cs typeface="+mn-cs"/>
                <a:sym typeface="Calibri"/>
              </a:rPr>
              <a:pPr defTabSz="685800" fontAlgn="auto" hangingPunct="0">
                <a:spcBef>
                  <a:spcPts val="0"/>
                </a:spcBef>
                <a:spcAft>
                  <a:spcPts val="0"/>
                </a:spcAft>
              </a:pPr>
              <a:t>‹#›</a:t>
            </a:fld>
            <a:endParaRPr lang="uk-UA" sz="1400" kern="0">
              <a:solidFill>
                <a:srgbClr val="8D9BB9"/>
              </a:solidFill>
              <a:latin typeface="Arial"/>
              <a:ea typeface="+mn-ea"/>
              <a:cs typeface="+mn-cs"/>
              <a:sym typeface="Calibri"/>
            </a:endParaRPr>
          </a:p>
        </p:txBody>
      </p:sp>
      <p:sp>
        <p:nvSpPr>
          <p:cNvPr id="11" name="Title Text"/>
          <p:cNvSpPr txBox="1">
            <a:spLocks noGrp="1"/>
          </p:cNvSpPr>
          <p:nvPr>
            <p:ph type="title" hasCustomPrompt="1"/>
          </p:nvPr>
        </p:nvSpPr>
        <p:spPr>
          <a:xfrm>
            <a:off x="782161" y="215307"/>
            <a:ext cx="7715250" cy="620777"/>
          </a:xfrm>
          <a:prstGeom prst="rect">
            <a:avLst/>
          </a:prstGeom>
        </p:spPr>
        <p:txBody>
          <a:bodyPr lIns="34290" tIns="17145" rIns="34290" bIns="17145"/>
          <a:lstStyle>
            <a:lvl1pPr>
              <a:defRPr/>
            </a:lvl1pPr>
          </a:lstStyle>
          <a:p>
            <a:r>
              <a:rPr lang="en-US" dirty="0"/>
              <a:t>TWO COLUMN SLIDE</a:t>
            </a:r>
          </a:p>
        </p:txBody>
      </p:sp>
      <p:cxnSp>
        <p:nvCxnSpPr>
          <p:cNvPr id="12" name="Straight Connector 11">
            <a:extLst>
              <a:ext uri="{FF2B5EF4-FFF2-40B4-BE49-F238E27FC236}">
                <a16:creationId xmlns:a16="http://schemas.microsoft.com/office/drawing/2014/main" id="{90B0EFDF-8E7C-4DB8-AA96-20F00D9EECD6}"/>
              </a:ext>
            </a:extLst>
          </p:cNvPr>
          <p:cNvCxnSpPr>
            <a:cxnSpLocks/>
          </p:cNvCxnSpPr>
          <p:nvPr/>
        </p:nvCxnSpPr>
        <p:spPr bwMode="auto">
          <a:xfrm>
            <a:off x="782051" y="961850"/>
            <a:ext cx="7715360" cy="0"/>
          </a:xfrm>
          <a:prstGeom prst="line">
            <a:avLst/>
          </a:prstGeom>
          <a:solidFill>
            <a:schemeClr val="accent1"/>
          </a:solidFill>
          <a:ln w="28575" cap="flat" cmpd="sng" algn="ctr">
            <a:solidFill>
              <a:srgbClr val="A41F5F"/>
            </a:solidFill>
            <a:prstDash val="solid"/>
            <a:round/>
            <a:headEnd type="none" w="sm" len="sm"/>
            <a:tailEnd type="none" w="sm" len="sm"/>
          </a:ln>
          <a:effectLst/>
        </p:spPr>
      </p:cxnSp>
      <p:cxnSp>
        <p:nvCxnSpPr>
          <p:cNvPr id="14" name="Straight Connector 13">
            <a:extLst>
              <a:ext uri="{FF2B5EF4-FFF2-40B4-BE49-F238E27FC236}">
                <a16:creationId xmlns:a16="http://schemas.microsoft.com/office/drawing/2014/main" id="{90B0EFDF-8E7C-4DB8-AA96-20F00D9EECD6}"/>
              </a:ext>
            </a:extLst>
          </p:cNvPr>
          <p:cNvCxnSpPr>
            <a:cxnSpLocks/>
          </p:cNvCxnSpPr>
          <p:nvPr userDrawn="1"/>
        </p:nvCxnSpPr>
        <p:spPr bwMode="auto">
          <a:xfrm>
            <a:off x="782051" y="961850"/>
            <a:ext cx="7715360" cy="0"/>
          </a:xfrm>
          <a:prstGeom prst="line">
            <a:avLst/>
          </a:prstGeom>
          <a:solidFill>
            <a:schemeClr val="accent1"/>
          </a:solidFill>
          <a:ln w="28575" cap="flat" cmpd="sng" algn="ctr">
            <a:solidFill>
              <a:srgbClr val="A41F5F"/>
            </a:solidFill>
            <a:prstDash val="solid"/>
            <a:round/>
            <a:headEnd type="none" w="sm" len="sm"/>
            <a:tailEnd type="none" w="sm" len="sm"/>
          </a:ln>
          <a:effectLst/>
        </p:spPr>
      </p:cxnSp>
      <p:pic>
        <p:nvPicPr>
          <p:cNvPr id="16" name="ASPE Logo.png" descr="ASPE Logo.png"/>
          <p:cNvPicPr>
            <a:picLocks noChangeAspect="1"/>
          </p:cNvPicPr>
          <p:nvPr userDrawn="1"/>
        </p:nvPicPr>
        <p:blipFill>
          <a:blip r:embed="rId2">
            <a:extLst/>
          </a:blip>
          <a:srcRect t="10147" b="10147"/>
          <a:stretch>
            <a:fillRect/>
          </a:stretch>
        </p:blipFill>
        <p:spPr>
          <a:xfrm>
            <a:off x="7694084" y="4680297"/>
            <a:ext cx="1190625" cy="342900"/>
          </a:xfrm>
          <a:prstGeom prst="rect">
            <a:avLst/>
          </a:prstGeom>
          <a:ln w="12700">
            <a:miter lim="400000"/>
          </a:ln>
        </p:spPr>
      </p:pic>
      <p:sp>
        <p:nvSpPr>
          <p:cNvPr id="17" name="TextBox 10"/>
          <p:cNvSpPr txBox="1"/>
          <p:nvPr userDrawn="1"/>
        </p:nvSpPr>
        <p:spPr>
          <a:xfrm>
            <a:off x="201690" y="4629774"/>
            <a:ext cx="2760593" cy="561692"/>
          </a:xfrm>
          <a:prstGeom prst="rect">
            <a:avLst/>
          </a:prstGeom>
          <a:ln w="25400">
            <a:miter lim="400000"/>
          </a:ln>
          <a:extLst>
            <a:ext uri="{C572A759-6A51-4108-AA02-DFA0A04FC94B}">
              <ma14:wrappingTextBoxFlag xmlns="" xmlns:ma14="http://schemas.microsoft.com/office/mac/drawingml/2011/main" val="1"/>
            </a:ext>
          </a:extLst>
        </p:spPr>
        <p:txBody>
          <a:bodyPr lIns="34290" tIns="34290" rIns="34290" bIns="34290" anchor="ctr">
            <a:spAutoFit/>
          </a:bodyPr>
          <a:lstStyle>
            <a:lvl1pPr>
              <a:defRPr sz="1600" b="1" spc="600">
                <a:solidFill>
                  <a:srgbClr val="A6A6A6"/>
                </a:solidFill>
                <a:latin typeface="Open Sans"/>
                <a:ea typeface="Open Sans"/>
                <a:cs typeface="Open Sans"/>
                <a:sym typeface="Open Sans"/>
              </a:defRPr>
            </a:lvl1pPr>
          </a:lstStyle>
          <a:p>
            <a:pPr defTabSz="685800" fontAlgn="auto" hangingPunct="0">
              <a:spcBef>
                <a:spcPts val="0"/>
              </a:spcBef>
              <a:spcAft>
                <a:spcPts val="0"/>
              </a:spcAft>
            </a:pPr>
            <a:r>
              <a:rPr b="0" kern="0" spc="113" dirty="0">
                <a:solidFill>
                  <a:srgbClr val="666666"/>
                </a:solidFill>
                <a:latin typeface="Arial"/>
                <a:cs typeface="Arial"/>
              </a:rPr>
              <a:t>COURSEWARE 2019 | COPYRIGHT ASPE</a:t>
            </a:r>
          </a:p>
        </p:txBody>
      </p:sp>
    </p:spTree>
    <p:extLst>
      <p:ext uri="{BB962C8B-B14F-4D97-AF65-F5344CB8AC3E}">
        <p14:creationId xmlns:p14="http://schemas.microsoft.com/office/powerpoint/2010/main" val="817332224"/>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Slide with Text &amp; Picture">
    <p:spTree>
      <p:nvGrpSpPr>
        <p:cNvPr id="1" name=""/>
        <p:cNvGrpSpPr/>
        <p:nvPr/>
      </p:nvGrpSpPr>
      <p:grpSpPr>
        <a:xfrm>
          <a:off x="0" y="0"/>
          <a:ext cx="0" cy="0"/>
          <a:chOff x="0" y="0"/>
          <a:chExt cx="0" cy="0"/>
        </a:xfrm>
      </p:grpSpPr>
      <p:sp>
        <p:nvSpPr>
          <p:cNvPr id="65" name="Title Text"/>
          <p:cNvSpPr txBox="1">
            <a:spLocks noGrp="1"/>
          </p:cNvSpPr>
          <p:nvPr>
            <p:ph type="title" hasCustomPrompt="1"/>
          </p:nvPr>
        </p:nvSpPr>
        <p:spPr>
          <a:xfrm>
            <a:off x="732343" y="342902"/>
            <a:ext cx="7784198" cy="440265"/>
          </a:xfrm>
          <a:prstGeom prst="rect">
            <a:avLst/>
          </a:prstGeom>
        </p:spPr>
        <p:txBody>
          <a:bodyPr lIns="34290" tIns="17145" rIns="34290" bIns="17145" anchor="b"/>
          <a:lstStyle>
            <a:lvl1pPr>
              <a:defRPr sz="3900" baseline="0"/>
            </a:lvl1pPr>
          </a:lstStyle>
          <a:p>
            <a:r>
              <a:rPr lang="en-US" dirty="0"/>
              <a:t>PICTURE ON THE RIGHT</a:t>
            </a:r>
          </a:p>
        </p:txBody>
      </p:sp>
      <p:sp>
        <p:nvSpPr>
          <p:cNvPr id="66" name="Picture Placeholder 2"/>
          <p:cNvSpPr>
            <a:spLocks noGrp="1"/>
          </p:cNvSpPr>
          <p:nvPr>
            <p:ph type="pic" sz="half" idx="13"/>
          </p:nvPr>
        </p:nvSpPr>
        <p:spPr>
          <a:xfrm>
            <a:off x="5158408" y="1037167"/>
            <a:ext cx="3358133" cy="3358622"/>
          </a:xfrm>
          <a:prstGeom prst="rect">
            <a:avLst/>
          </a:prstGeom>
          <a:ln w="12700"/>
        </p:spPr>
        <p:txBody>
          <a:bodyPr lIns="34290" tIns="17145" rIns="34290" bIns="17145">
            <a:noAutofit/>
          </a:bodyPr>
          <a:lstStyle/>
          <a:p>
            <a:r>
              <a:rPr lang="en-US" dirty="0"/>
              <a:t>Drag picture to placeholder or click icon to add</a:t>
            </a:r>
            <a:endParaRPr dirty="0"/>
          </a:p>
        </p:txBody>
      </p:sp>
      <p:sp>
        <p:nvSpPr>
          <p:cNvPr id="67" name="Body Level One…"/>
          <p:cNvSpPr txBox="1">
            <a:spLocks noGrp="1"/>
          </p:cNvSpPr>
          <p:nvPr>
            <p:ph type="body" sz="half" idx="1" hasCustomPrompt="1"/>
          </p:nvPr>
        </p:nvSpPr>
        <p:spPr>
          <a:xfrm>
            <a:off x="732344" y="1037167"/>
            <a:ext cx="4147769" cy="3358622"/>
          </a:xfrm>
          <a:prstGeom prst="rect">
            <a:avLst/>
          </a:prstGeom>
        </p:spPr>
        <p:txBody>
          <a:bodyPr lIns="34290" tIns="17145" rIns="34290" bIns="17145">
            <a:normAutofit/>
          </a:bodyPr>
          <a:lstStyle>
            <a:lvl1pPr indent="-171450">
              <a:lnSpc>
                <a:spcPct val="100000"/>
              </a:lnSpc>
              <a:spcBef>
                <a:spcPts val="0"/>
              </a:spcBef>
              <a:defRPr sz="2300">
                <a:solidFill>
                  <a:srgbClr val="595959"/>
                </a:solidFill>
                <a:latin typeface="Helvetica Neue"/>
                <a:ea typeface="Helvetica Neue"/>
                <a:cs typeface="Helvetica Neue"/>
                <a:sym typeface="Helvetica Neue"/>
              </a:defRPr>
            </a:lvl1pPr>
            <a:lvl2pPr marL="342900" indent="-171450">
              <a:lnSpc>
                <a:spcPct val="100000"/>
              </a:lnSpc>
              <a:spcBef>
                <a:spcPts val="0"/>
              </a:spcBef>
              <a:defRPr sz="2300">
                <a:solidFill>
                  <a:srgbClr val="595959"/>
                </a:solidFill>
                <a:latin typeface="Helvetica Neue"/>
                <a:ea typeface="Helvetica Neue"/>
                <a:cs typeface="Helvetica Neue"/>
                <a:sym typeface="Helvetica Neue"/>
              </a:defRPr>
            </a:lvl2pPr>
            <a:lvl3pPr marL="514350" indent="-171450">
              <a:lnSpc>
                <a:spcPct val="100000"/>
              </a:lnSpc>
              <a:spcBef>
                <a:spcPts val="0"/>
              </a:spcBef>
              <a:defRPr sz="2300">
                <a:solidFill>
                  <a:srgbClr val="595959"/>
                </a:solidFill>
                <a:latin typeface="Helvetica Neue"/>
                <a:ea typeface="Helvetica Neue"/>
                <a:cs typeface="Helvetica Neue"/>
                <a:sym typeface="Helvetica Neue"/>
              </a:defRPr>
            </a:lvl3pPr>
            <a:lvl4pPr marL="685800" indent="-171450">
              <a:lnSpc>
                <a:spcPct val="100000"/>
              </a:lnSpc>
              <a:spcBef>
                <a:spcPts val="0"/>
              </a:spcBef>
              <a:defRPr sz="2300">
                <a:solidFill>
                  <a:srgbClr val="595959"/>
                </a:solidFill>
                <a:latin typeface="Helvetica Neue"/>
                <a:ea typeface="Helvetica Neue"/>
                <a:cs typeface="Helvetica Neue"/>
                <a:sym typeface="Helvetica Neue"/>
              </a:defRPr>
            </a:lvl4pPr>
            <a:lvl5pPr marL="857250" indent="-171450">
              <a:lnSpc>
                <a:spcPct val="100000"/>
              </a:lnSpc>
              <a:spcBef>
                <a:spcPts val="0"/>
              </a:spcBef>
              <a:defRPr sz="2300">
                <a:solidFill>
                  <a:srgbClr val="595959"/>
                </a:solidFill>
                <a:latin typeface="Helvetica Neue"/>
                <a:ea typeface="Helvetica Neue"/>
                <a:cs typeface="Helvetica Neue"/>
                <a:sym typeface="Helvetica Neue"/>
              </a:defRPr>
            </a:lvl5pPr>
          </a:lstStyle>
          <a:p>
            <a:pPr lvl="0"/>
            <a:r>
              <a:rPr lang="en-US" dirty="0"/>
              <a:t>Click to edit Master text styles </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69" name="Slide Number"/>
          <p:cNvSpPr txBox="1">
            <a:spLocks noGrp="1"/>
          </p:cNvSpPr>
          <p:nvPr>
            <p:ph type="sldNum" sz="quarter" idx="2"/>
          </p:nvPr>
        </p:nvSpPr>
        <p:spPr>
          <a:xfrm>
            <a:off x="4419600" y="4629150"/>
            <a:ext cx="2133600" cy="276225"/>
          </a:xfrm>
          <a:prstGeom prst="rect">
            <a:avLst/>
          </a:prstGeom>
        </p:spPr>
        <p:txBody>
          <a:bodyPr lIns="34290" tIns="17145" rIns="34290" bIns="17145"/>
          <a:lstStyle/>
          <a:p>
            <a:pPr defTabSz="685800" fontAlgn="auto" hangingPunct="0">
              <a:spcBef>
                <a:spcPts val="0"/>
              </a:spcBef>
              <a:spcAft>
                <a:spcPts val="0"/>
              </a:spcAft>
            </a:pPr>
            <a:fld id="{86CB4B4D-7CA3-9044-876B-883B54F8677D}" type="slidenum">
              <a:rPr lang="uk-UA" sz="1400" kern="0" smtClean="0">
                <a:solidFill>
                  <a:srgbClr val="8D9BB9"/>
                </a:solidFill>
                <a:latin typeface="Arial"/>
                <a:ea typeface="+mn-ea"/>
                <a:cs typeface="+mn-cs"/>
                <a:sym typeface="Calibri"/>
              </a:rPr>
              <a:pPr defTabSz="685800" fontAlgn="auto" hangingPunct="0">
                <a:spcBef>
                  <a:spcPts val="0"/>
                </a:spcBef>
                <a:spcAft>
                  <a:spcPts val="0"/>
                </a:spcAft>
              </a:pPr>
              <a:t>‹#›</a:t>
            </a:fld>
            <a:endParaRPr lang="uk-UA" sz="1400" kern="0">
              <a:solidFill>
                <a:srgbClr val="8D9BB9"/>
              </a:solidFill>
              <a:latin typeface="Arial"/>
              <a:ea typeface="+mn-ea"/>
              <a:cs typeface="+mn-cs"/>
              <a:sym typeface="Calibri"/>
            </a:endParaRPr>
          </a:p>
        </p:txBody>
      </p:sp>
      <p:cxnSp>
        <p:nvCxnSpPr>
          <p:cNvPr id="12" name="Straight Connector 11">
            <a:extLst>
              <a:ext uri="{FF2B5EF4-FFF2-40B4-BE49-F238E27FC236}">
                <a16:creationId xmlns:a16="http://schemas.microsoft.com/office/drawing/2014/main" id="{90B0EFDF-8E7C-4DB8-AA96-20F00D9EECD6}"/>
              </a:ext>
            </a:extLst>
          </p:cNvPr>
          <p:cNvCxnSpPr>
            <a:cxnSpLocks/>
          </p:cNvCxnSpPr>
          <p:nvPr/>
        </p:nvCxnSpPr>
        <p:spPr bwMode="auto">
          <a:xfrm>
            <a:off x="782051" y="961850"/>
            <a:ext cx="7715360" cy="0"/>
          </a:xfrm>
          <a:prstGeom prst="line">
            <a:avLst/>
          </a:prstGeom>
          <a:solidFill>
            <a:schemeClr val="accent1"/>
          </a:solidFill>
          <a:ln w="28575" cap="flat" cmpd="sng" algn="ctr">
            <a:solidFill>
              <a:srgbClr val="A41F5F"/>
            </a:solidFill>
            <a:prstDash val="solid"/>
            <a:round/>
            <a:headEnd type="none" w="sm" len="sm"/>
            <a:tailEnd type="none" w="sm" len="sm"/>
          </a:ln>
          <a:effectLst/>
        </p:spPr>
      </p:cxnSp>
      <p:cxnSp>
        <p:nvCxnSpPr>
          <p:cNvPr id="13" name="Straight Connector 12">
            <a:extLst>
              <a:ext uri="{FF2B5EF4-FFF2-40B4-BE49-F238E27FC236}">
                <a16:creationId xmlns:a16="http://schemas.microsoft.com/office/drawing/2014/main" id="{90B0EFDF-8E7C-4DB8-AA96-20F00D9EECD6}"/>
              </a:ext>
            </a:extLst>
          </p:cNvPr>
          <p:cNvCxnSpPr>
            <a:cxnSpLocks/>
          </p:cNvCxnSpPr>
          <p:nvPr userDrawn="1"/>
        </p:nvCxnSpPr>
        <p:spPr bwMode="auto">
          <a:xfrm>
            <a:off x="782051" y="961850"/>
            <a:ext cx="7715360" cy="0"/>
          </a:xfrm>
          <a:prstGeom prst="line">
            <a:avLst/>
          </a:prstGeom>
          <a:solidFill>
            <a:schemeClr val="accent1"/>
          </a:solidFill>
          <a:ln w="28575" cap="flat" cmpd="sng" algn="ctr">
            <a:solidFill>
              <a:srgbClr val="A41F5F"/>
            </a:solidFill>
            <a:prstDash val="solid"/>
            <a:round/>
            <a:headEnd type="none" w="sm" len="sm"/>
            <a:tailEnd type="none" w="sm" len="sm"/>
          </a:ln>
          <a:effectLst/>
        </p:spPr>
      </p:cxnSp>
      <p:pic>
        <p:nvPicPr>
          <p:cNvPr id="15" name="ASPE Logo.png" descr="ASPE Logo.png"/>
          <p:cNvPicPr>
            <a:picLocks noChangeAspect="1"/>
          </p:cNvPicPr>
          <p:nvPr userDrawn="1"/>
        </p:nvPicPr>
        <p:blipFill>
          <a:blip r:embed="rId2">
            <a:extLst/>
          </a:blip>
          <a:srcRect t="10147" b="10147"/>
          <a:stretch>
            <a:fillRect/>
          </a:stretch>
        </p:blipFill>
        <p:spPr>
          <a:xfrm>
            <a:off x="7694084" y="4680297"/>
            <a:ext cx="1190625" cy="342900"/>
          </a:xfrm>
          <a:prstGeom prst="rect">
            <a:avLst/>
          </a:prstGeom>
          <a:ln w="12700">
            <a:miter lim="400000"/>
          </a:ln>
        </p:spPr>
      </p:pic>
      <p:sp>
        <p:nvSpPr>
          <p:cNvPr id="16" name="TextBox 10"/>
          <p:cNvSpPr txBox="1"/>
          <p:nvPr userDrawn="1"/>
        </p:nvSpPr>
        <p:spPr>
          <a:xfrm>
            <a:off x="201690" y="4629774"/>
            <a:ext cx="2760593" cy="561692"/>
          </a:xfrm>
          <a:prstGeom prst="rect">
            <a:avLst/>
          </a:prstGeom>
          <a:ln w="25400">
            <a:miter lim="400000"/>
          </a:ln>
          <a:extLst>
            <a:ext uri="{C572A759-6A51-4108-AA02-DFA0A04FC94B}">
              <ma14:wrappingTextBoxFlag xmlns="" xmlns:ma14="http://schemas.microsoft.com/office/mac/drawingml/2011/main" val="1"/>
            </a:ext>
          </a:extLst>
        </p:spPr>
        <p:txBody>
          <a:bodyPr lIns="34290" tIns="34290" rIns="34290" bIns="34290" anchor="ctr">
            <a:spAutoFit/>
          </a:bodyPr>
          <a:lstStyle>
            <a:lvl1pPr>
              <a:defRPr sz="1600" b="1" spc="600">
                <a:solidFill>
                  <a:srgbClr val="A6A6A6"/>
                </a:solidFill>
                <a:latin typeface="Open Sans"/>
                <a:ea typeface="Open Sans"/>
                <a:cs typeface="Open Sans"/>
                <a:sym typeface="Open Sans"/>
              </a:defRPr>
            </a:lvl1pPr>
          </a:lstStyle>
          <a:p>
            <a:pPr defTabSz="685800" fontAlgn="auto" hangingPunct="0">
              <a:spcBef>
                <a:spcPts val="0"/>
              </a:spcBef>
              <a:spcAft>
                <a:spcPts val="0"/>
              </a:spcAft>
            </a:pPr>
            <a:r>
              <a:rPr b="0" kern="0" spc="113" dirty="0">
                <a:solidFill>
                  <a:srgbClr val="666666"/>
                </a:solidFill>
                <a:latin typeface="Arial"/>
                <a:cs typeface="Arial"/>
              </a:rPr>
              <a:t>COURSEWARE 2019 | COPYRIGHT ASPE</a:t>
            </a:r>
          </a:p>
        </p:txBody>
      </p:sp>
    </p:spTree>
    <p:extLst>
      <p:ext uri="{BB962C8B-B14F-4D97-AF65-F5344CB8AC3E}">
        <p14:creationId xmlns:p14="http://schemas.microsoft.com/office/powerpoint/2010/main" val="3198003395"/>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reserve="1">
  <p:cSld name="1_Slide with Text &amp; Picture">
    <p:spTree>
      <p:nvGrpSpPr>
        <p:cNvPr id="1" name=""/>
        <p:cNvGrpSpPr/>
        <p:nvPr/>
      </p:nvGrpSpPr>
      <p:grpSpPr>
        <a:xfrm>
          <a:off x="0" y="0"/>
          <a:ext cx="0" cy="0"/>
          <a:chOff x="0" y="0"/>
          <a:chExt cx="0" cy="0"/>
        </a:xfrm>
      </p:grpSpPr>
      <p:sp>
        <p:nvSpPr>
          <p:cNvPr id="65" name="Title Text"/>
          <p:cNvSpPr txBox="1">
            <a:spLocks noGrp="1"/>
          </p:cNvSpPr>
          <p:nvPr>
            <p:ph type="title" hasCustomPrompt="1"/>
          </p:nvPr>
        </p:nvSpPr>
        <p:spPr>
          <a:xfrm>
            <a:off x="745158" y="336552"/>
            <a:ext cx="7771383" cy="440265"/>
          </a:xfrm>
          <a:prstGeom prst="rect">
            <a:avLst/>
          </a:prstGeom>
        </p:spPr>
        <p:txBody>
          <a:bodyPr lIns="34290" tIns="17145" rIns="34290" bIns="17145" anchor="b"/>
          <a:lstStyle>
            <a:lvl1pPr>
              <a:defRPr sz="2900"/>
            </a:lvl1pPr>
          </a:lstStyle>
          <a:p>
            <a:r>
              <a:rPr lang="en-US" dirty="0"/>
              <a:t>PICTURE ON THE LEFT</a:t>
            </a:r>
          </a:p>
        </p:txBody>
      </p:sp>
      <p:sp>
        <p:nvSpPr>
          <p:cNvPr id="66" name="Picture Placeholder 2"/>
          <p:cNvSpPr>
            <a:spLocks noGrp="1"/>
          </p:cNvSpPr>
          <p:nvPr>
            <p:ph type="pic" sz="half" idx="13"/>
          </p:nvPr>
        </p:nvSpPr>
        <p:spPr>
          <a:xfrm>
            <a:off x="745159" y="1030818"/>
            <a:ext cx="3358133" cy="3364971"/>
          </a:xfrm>
          <a:prstGeom prst="rect">
            <a:avLst/>
          </a:prstGeom>
          <a:ln w="12700"/>
        </p:spPr>
        <p:txBody>
          <a:bodyPr lIns="34290" tIns="17145" rIns="34290" bIns="17145">
            <a:noAutofit/>
          </a:bodyPr>
          <a:lstStyle/>
          <a:p>
            <a:r>
              <a:rPr lang="en-US" dirty="0"/>
              <a:t>Drag picture to placeholder or click icon to add</a:t>
            </a:r>
            <a:endParaRPr dirty="0"/>
          </a:p>
        </p:txBody>
      </p:sp>
      <p:sp>
        <p:nvSpPr>
          <p:cNvPr id="67" name="Body Level One…"/>
          <p:cNvSpPr txBox="1">
            <a:spLocks noGrp="1"/>
          </p:cNvSpPr>
          <p:nvPr>
            <p:ph type="body" sz="half" idx="1"/>
          </p:nvPr>
        </p:nvSpPr>
        <p:spPr>
          <a:xfrm>
            <a:off x="4368772" y="1030818"/>
            <a:ext cx="4147769" cy="3358622"/>
          </a:xfrm>
          <a:prstGeom prst="rect">
            <a:avLst/>
          </a:prstGeom>
        </p:spPr>
        <p:txBody>
          <a:bodyPr lIns="34290" tIns="17145" rIns="34290" bIns="17145">
            <a:normAutofit/>
          </a:bodyPr>
          <a:lstStyle>
            <a:lvl1pPr indent="-171450">
              <a:lnSpc>
                <a:spcPct val="100000"/>
              </a:lnSpc>
              <a:spcBef>
                <a:spcPts val="0"/>
              </a:spcBef>
              <a:defRPr sz="2300">
                <a:solidFill>
                  <a:srgbClr val="595959"/>
                </a:solidFill>
                <a:latin typeface="Helvetica Neue"/>
                <a:ea typeface="Helvetica Neue"/>
                <a:cs typeface="Helvetica Neue"/>
                <a:sym typeface="Helvetica Neue"/>
              </a:defRPr>
            </a:lvl1pPr>
            <a:lvl2pPr marL="342900" indent="-171450">
              <a:lnSpc>
                <a:spcPct val="100000"/>
              </a:lnSpc>
              <a:spcBef>
                <a:spcPts val="0"/>
              </a:spcBef>
              <a:defRPr sz="2300">
                <a:solidFill>
                  <a:srgbClr val="595959"/>
                </a:solidFill>
                <a:latin typeface="Helvetica Neue"/>
                <a:ea typeface="Helvetica Neue"/>
                <a:cs typeface="Helvetica Neue"/>
                <a:sym typeface="Helvetica Neue"/>
              </a:defRPr>
            </a:lvl2pPr>
            <a:lvl3pPr marL="514350" indent="-171450">
              <a:lnSpc>
                <a:spcPct val="100000"/>
              </a:lnSpc>
              <a:spcBef>
                <a:spcPts val="0"/>
              </a:spcBef>
              <a:defRPr sz="2300">
                <a:solidFill>
                  <a:srgbClr val="595959"/>
                </a:solidFill>
                <a:latin typeface="Helvetica Neue"/>
                <a:ea typeface="Helvetica Neue"/>
                <a:cs typeface="Helvetica Neue"/>
                <a:sym typeface="Helvetica Neue"/>
              </a:defRPr>
            </a:lvl3pPr>
            <a:lvl4pPr marL="685800" indent="-171450">
              <a:lnSpc>
                <a:spcPct val="100000"/>
              </a:lnSpc>
              <a:spcBef>
                <a:spcPts val="0"/>
              </a:spcBef>
              <a:defRPr sz="2300">
                <a:solidFill>
                  <a:srgbClr val="595959"/>
                </a:solidFill>
                <a:latin typeface="Helvetica Neue"/>
                <a:ea typeface="Helvetica Neue"/>
                <a:cs typeface="Helvetica Neue"/>
                <a:sym typeface="Helvetica Neue"/>
              </a:defRPr>
            </a:lvl4pPr>
            <a:lvl5pPr marL="857250" indent="-171450">
              <a:lnSpc>
                <a:spcPct val="100000"/>
              </a:lnSpc>
              <a:spcBef>
                <a:spcPts val="0"/>
              </a:spcBef>
              <a:defRPr sz="2300">
                <a:solidFill>
                  <a:srgbClr val="595959"/>
                </a:solidFill>
                <a:latin typeface="Helvetica Neue"/>
                <a:ea typeface="Helvetica Neue"/>
                <a:cs typeface="Helvetica Neue"/>
                <a:sym typeface="Helvetica Neu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69" name="Slide Number"/>
          <p:cNvSpPr txBox="1">
            <a:spLocks noGrp="1"/>
          </p:cNvSpPr>
          <p:nvPr>
            <p:ph type="sldNum" sz="quarter" idx="2"/>
          </p:nvPr>
        </p:nvSpPr>
        <p:spPr>
          <a:xfrm>
            <a:off x="4419600" y="4629150"/>
            <a:ext cx="2133600" cy="276225"/>
          </a:xfrm>
          <a:prstGeom prst="rect">
            <a:avLst/>
          </a:prstGeom>
        </p:spPr>
        <p:txBody>
          <a:bodyPr lIns="34290" tIns="17145" rIns="34290" bIns="17145"/>
          <a:lstStyle/>
          <a:p>
            <a:pPr defTabSz="685800" fontAlgn="auto" hangingPunct="0">
              <a:spcBef>
                <a:spcPts val="0"/>
              </a:spcBef>
              <a:spcAft>
                <a:spcPts val="0"/>
              </a:spcAft>
            </a:pPr>
            <a:fld id="{86CB4B4D-7CA3-9044-876B-883B54F8677D}" type="slidenum">
              <a:rPr lang="uk-UA" sz="1400" kern="0" smtClean="0">
                <a:solidFill>
                  <a:srgbClr val="8D9BB9"/>
                </a:solidFill>
                <a:latin typeface="Arial"/>
                <a:ea typeface="+mn-ea"/>
                <a:cs typeface="+mn-cs"/>
                <a:sym typeface="Calibri"/>
              </a:rPr>
              <a:pPr defTabSz="685800" fontAlgn="auto" hangingPunct="0">
                <a:spcBef>
                  <a:spcPts val="0"/>
                </a:spcBef>
                <a:spcAft>
                  <a:spcPts val="0"/>
                </a:spcAft>
              </a:pPr>
              <a:t>‹#›</a:t>
            </a:fld>
            <a:endParaRPr lang="uk-UA" sz="1400" kern="0">
              <a:solidFill>
                <a:srgbClr val="8D9BB9"/>
              </a:solidFill>
              <a:latin typeface="Arial"/>
              <a:ea typeface="+mn-ea"/>
              <a:cs typeface="+mn-cs"/>
              <a:sym typeface="Calibri"/>
            </a:endParaRPr>
          </a:p>
        </p:txBody>
      </p:sp>
      <p:cxnSp>
        <p:nvCxnSpPr>
          <p:cNvPr id="10" name="Straight Connector 9">
            <a:extLst>
              <a:ext uri="{FF2B5EF4-FFF2-40B4-BE49-F238E27FC236}">
                <a16:creationId xmlns:a16="http://schemas.microsoft.com/office/drawing/2014/main" id="{90B0EFDF-8E7C-4DB8-AA96-20F00D9EECD6}"/>
              </a:ext>
            </a:extLst>
          </p:cNvPr>
          <p:cNvCxnSpPr>
            <a:cxnSpLocks/>
          </p:cNvCxnSpPr>
          <p:nvPr/>
        </p:nvCxnSpPr>
        <p:spPr bwMode="auto">
          <a:xfrm>
            <a:off x="782051" y="961850"/>
            <a:ext cx="7715360" cy="0"/>
          </a:xfrm>
          <a:prstGeom prst="line">
            <a:avLst/>
          </a:prstGeom>
          <a:solidFill>
            <a:schemeClr val="accent1"/>
          </a:solidFill>
          <a:ln w="28575" cap="flat" cmpd="sng" algn="ctr">
            <a:solidFill>
              <a:srgbClr val="A41F5F"/>
            </a:solidFill>
            <a:prstDash val="solid"/>
            <a:round/>
            <a:headEnd type="none" w="sm" len="sm"/>
            <a:tailEnd type="none" w="sm" len="sm"/>
          </a:ln>
          <a:effectLst/>
        </p:spPr>
      </p:cxnSp>
      <p:cxnSp>
        <p:nvCxnSpPr>
          <p:cNvPr id="13" name="Straight Connector 12">
            <a:extLst>
              <a:ext uri="{FF2B5EF4-FFF2-40B4-BE49-F238E27FC236}">
                <a16:creationId xmlns:a16="http://schemas.microsoft.com/office/drawing/2014/main" id="{90B0EFDF-8E7C-4DB8-AA96-20F00D9EECD6}"/>
              </a:ext>
            </a:extLst>
          </p:cNvPr>
          <p:cNvCxnSpPr>
            <a:cxnSpLocks/>
          </p:cNvCxnSpPr>
          <p:nvPr userDrawn="1"/>
        </p:nvCxnSpPr>
        <p:spPr bwMode="auto">
          <a:xfrm>
            <a:off x="782051" y="961850"/>
            <a:ext cx="7715360" cy="0"/>
          </a:xfrm>
          <a:prstGeom prst="line">
            <a:avLst/>
          </a:prstGeom>
          <a:solidFill>
            <a:schemeClr val="accent1"/>
          </a:solidFill>
          <a:ln w="28575" cap="flat" cmpd="sng" algn="ctr">
            <a:solidFill>
              <a:srgbClr val="A41F5F"/>
            </a:solidFill>
            <a:prstDash val="solid"/>
            <a:round/>
            <a:headEnd type="none" w="sm" len="sm"/>
            <a:tailEnd type="none" w="sm" len="sm"/>
          </a:ln>
          <a:effectLst/>
        </p:spPr>
      </p:cxnSp>
      <p:pic>
        <p:nvPicPr>
          <p:cNvPr id="14" name="ASPE Logo.png" descr="ASPE Logo.png"/>
          <p:cNvPicPr>
            <a:picLocks noChangeAspect="1"/>
          </p:cNvPicPr>
          <p:nvPr userDrawn="1"/>
        </p:nvPicPr>
        <p:blipFill>
          <a:blip r:embed="rId2">
            <a:extLst/>
          </a:blip>
          <a:srcRect t="10147" b="10147"/>
          <a:stretch>
            <a:fillRect/>
          </a:stretch>
        </p:blipFill>
        <p:spPr>
          <a:xfrm>
            <a:off x="7694084" y="4680297"/>
            <a:ext cx="1190625" cy="342900"/>
          </a:xfrm>
          <a:prstGeom prst="rect">
            <a:avLst/>
          </a:prstGeom>
          <a:ln w="12700">
            <a:miter lim="400000"/>
          </a:ln>
        </p:spPr>
      </p:pic>
      <p:sp>
        <p:nvSpPr>
          <p:cNvPr id="15" name="TextBox 10"/>
          <p:cNvSpPr txBox="1"/>
          <p:nvPr userDrawn="1"/>
        </p:nvSpPr>
        <p:spPr>
          <a:xfrm>
            <a:off x="201690" y="4629774"/>
            <a:ext cx="2760593" cy="561692"/>
          </a:xfrm>
          <a:prstGeom prst="rect">
            <a:avLst/>
          </a:prstGeom>
          <a:ln w="25400">
            <a:miter lim="400000"/>
          </a:ln>
          <a:extLst>
            <a:ext uri="{C572A759-6A51-4108-AA02-DFA0A04FC94B}">
              <ma14:wrappingTextBoxFlag xmlns="" xmlns:ma14="http://schemas.microsoft.com/office/mac/drawingml/2011/main" val="1"/>
            </a:ext>
          </a:extLst>
        </p:spPr>
        <p:txBody>
          <a:bodyPr lIns="34290" tIns="34290" rIns="34290" bIns="34290" anchor="ctr">
            <a:spAutoFit/>
          </a:bodyPr>
          <a:lstStyle>
            <a:lvl1pPr>
              <a:defRPr sz="1600" b="1" spc="600">
                <a:solidFill>
                  <a:srgbClr val="A6A6A6"/>
                </a:solidFill>
                <a:latin typeface="Open Sans"/>
                <a:ea typeface="Open Sans"/>
                <a:cs typeface="Open Sans"/>
                <a:sym typeface="Open Sans"/>
              </a:defRPr>
            </a:lvl1pPr>
          </a:lstStyle>
          <a:p>
            <a:pPr defTabSz="685800" fontAlgn="auto" hangingPunct="0">
              <a:spcBef>
                <a:spcPts val="0"/>
              </a:spcBef>
              <a:spcAft>
                <a:spcPts val="0"/>
              </a:spcAft>
            </a:pPr>
            <a:r>
              <a:rPr b="0" kern="0" spc="113" dirty="0">
                <a:solidFill>
                  <a:srgbClr val="666666"/>
                </a:solidFill>
                <a:latin typeface="Arial"/>
                <a:cs typeface="Arial"/>
              </a:rPr>
              <a:t>COURSEWARE 2019 | COPYRIGHT ASPE</a:t>
            </a:r>
          </a:p>
        </p:txBody>
      </p:sp>
    </p:spTree>
    <p:extLst>
      <p:ext uri="{BB962C8B-B14F-4D97-AF65-F5344CB8AC3E}">
        <p14:creationId xmlns:p14="http://schemas.microsoft.com/office/powerpoint/2010/main" val="351967394"/>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Slide with Text and Picture, Layout 2">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77" name="Picture 9" descr="Picture 9"/>
          <p:cNvPicPr>
            <a:picLocks noChangeAspect="1"/>
          </p:cNvPicPr>
          <p:nvPr/>
        </p:nvPicPr>
        <p:blipFill>
          <a:blip r:embed="rId3">
            <a:extLst/>
          </a:blip>
          <a:stretch>
            <a:fillRect/>
          </a:stretch>
        </p:blipFill>
        <p:spPr>
          <a:xfrm>
            <a:off x="7480891" y="4646086"/>
            <a:ext cx="1371600" cy="395021"/>
          </a:xfrm>
          <a:prstGeom prst="rect">
            <a:avLst/>
          </a:prstGeom>
          <a:ln w="12700">
            <a:miter lim="400000"/>
          </a:ln>
        </p:spPr>
      </p:pic>
      <p:sp>
        <p:nvSpPr>
          <p:cNvPr id="78" name="Rectangle 4"/>
          <p:cNvSpPr/>
          <p:nvPr/>
        </p:nvSpPr>
        <p:spPr>
          <a:xfrm>
            <a:off x="4323522" y="0"/>
            <a:ext cx="4820478" cy="5143500"/>
          </a:xfrm>
          <a:prstGeom prst="rect">
            <a:avLst/>
          </a:prstGeom>
          <a:gradFill flip="none" rotWithShape="1">
            <a:gsLst>
              <a:gs pos="0">
                <a:srgbClr val="A41F5F"/>
              </a:gs>
              <a:gs pos="100000">
                <a:srgbClr val="E75F0C"/>
              </a:gs>
            </a:gsLst>
            <a:lin ang="18900000" scaled="0"/>
            <a:tileRect/>
          </a:gradFill>
          <a:ln w="25400">
            <a:solidFill>
              <a:srgbClr val="677187"/>
            </a:solidFill>
            <a:miter/>
          </a:ln>
        </p:spPr>
        <p:txBody>
          <a:bodyPr lIns="34290" tIns="34290" rIns="34290" bIns="34290" anchor="ctr"/>
          <a:lstStyle/>
          <a:p>
            <a:pPr algn="ctr" defTabSz="685800" fontAlgn="auto" hangingPunct="0">
              <a:spcBef>
                <a:spcPts val="0"/>
              </a:spcBef>
              <a:spcAft>
                <a:spcPts val="0"/>
              </a:spcAft>
              <a:defRPr>
                <a:solidFill>
                  <a:srgbClr val="FFFFFF"/>
                </a:solidFill>
              </a:defRPr>
            </a:pPr>
            <a:endParaRPr sz="1400" kern="0">
              <a:solidFill>
                <a:srgbClr val="FFFFFF"/>
              </a:solidFill>
              <a:latin typeface="Arial"/>
              <a:ea typeface="+mn-ea"/>
              <a:cs typeface="+mn-cs"/>
              <a:sym typeface="Calibri"/>
            </a:endParaRPr>
          </a:p>
        </p:txBody>
      </p:sp>
      <p:sp>
        <p:nvSpPr>
          <p:cNvPr id="79" name="Title Text"/>
          <p:cNvSpPr txBox="1">
            <a:spLocks noGrp="1"/>
          </p:cNvSpPr>
          <p:nvPr>
            <p:ph type="title" hasCustomPrompt="1"/>
          </p:nvPr>
        </p:nvSpPr>
        <p:spPr>
          <a:xfrm>
            <a:off x="338667" y="342899"/>
            <a:ext cx="3597229" cy="482601"/>
          </a:xfrm>
          <a:prstGeom prst="rect">
            <a:avLst/>
          </a:prstGeom>
        </p:spPr>
        <p:txBody>
          <a:bodyPr lIns="34290" tIns="17145" rIns="34290" bIns="17145" anchor="b"/>
          <a:lstStyle>
            <a:lvl1pPr>
              <a:defRPr sz="3000" b="1">
                <a:latin typeface="Arial"/>
                <a:ea typeface="Helvetica Neue Light"/>
                <a:cs typeface="Arial"/>
                <a:sym typeface="Helvetica Neue Light"/>
              </a:defRPr>
            </a:lvl1pPr>
          </a:lstStyle>
          <a:p>
            <a:r>
              <a:rPr lang="en-US" dirty="0"/>
              <a:t>TITLE TEXT</a:t>
            </a:r>
          </a:p>
        </p:txBody>
      </p:sp>
      <p:sp>
        <p:nvSpPr>
          <p:cNvPr id="80" name="Picture Placeholder 2"/>
          <p:cNvSpPr>
            <a:spLocks noGrp="1"/>
          </p:cNvSpPr>
          <p:nvPr>
            <p:ph type="pic" sz="half" idx="13"/>
          </p:nvPr>
        </p:nvSpPr>
        <p:spPr>
          <a:xfrm>
            <a:off x="4740966" y="520562"/>
            <a:ext cx="3885877" cy="3875226"/>
          </a:xfrm>
          <a:prstGeom prst="rect">
            <a:avLst/>
          </a:prstGeom>
          <a:ln w="12700"/>
        </p:spPr>
        <p:txBody>
          <a:bodyPr lIns="34290" tIns="17145" rIns="34290" bIns="17145">
            <a:noAutofit/>
          </a:bodyPr>
          <a:lstStyle/>
          <a:p>
            <a:r>
              <a:rPr lang="en-US"/>
              <a:t>Drag picture to placeholder or click icon to add</a:t>
            </a:r>
            <a:endParaRPr/>
          </a:p>
        </p:txBody>
      </p:sp>
      <p:sp>
        <p:nvSpPr>
          <p:cNvPr id="81" name="Body Level One…"/>
          <p:cNvSpPr txBox="1">
            <a:spLocks noGrp="1"/>
          </p:cNvSpPr>
          <p:nvPr>
            <p:ph type="body" sz="quarter" idx="1"/>
          </p:nvPr>
        </p:nvSpPr>
        <p:spPr>
          <a:xfrm>
            <a:off x="338667" y="1132417"/>
            <a:ext cx="3597230" cy="3263370"/>
          </a:xfrm>
          <a:prstGeom prst="rect">
            <a:avLst/>
          </a:prstGeom>
        </p:spPr>
        <p:txBody>
          <a:bodyPr lIns="34290" tIns="17145" rIns="34290" bIns="17145">
            <a:normAutofit/>
          </a:bodyPr>
          <a:lstStyle>
            <a:lvl1pPr marL="0" indent="-171450">
              <a:lnSpc>
                <a:spcPct val="100000"/>
              </a:lnSpc>
              <a:spcBef>
                <a:spcPts val="0"/>
              </a:spcBef>
              <a:buSzTx/>
              <a:buFontTx/>
              <a:buNone/>
              <a:defRPr sz="2300">
                <a:solidFill>
                  <a:srgbClr val="595959"/>
                </a:solidFill>
                <a:latin typeface="Helvetica Neue"/>
                <a:ea typeface="Helvetica Neue"/>
                <a:cs typeface="Helvetica Neue"/>
                <a:sym typeface="Helvetica Neue"/>
              </a:defRPr>
            </a:lvl1pPr>
            <a:lvl2pPr marL="364331" indent="-171450">
              <a:lnSpc>
                <a:spcPct val="100000"/>
              </a:lnSpc>
              <a:spcBef>
                <a:spcPts val="0"/>
              </a:spcBef>
              <a:buFontTx/>
              <a:defRPr sz="2300">
                <a:solidFill>
                  <a:srgbClr val="595959"/>
                </a:solidFill>
                <a:latin typeface="Helvetica Neue"/>
                <a:ea typeface="Helvetica Neue"/>
                <a:cs typeface="Helvetica Neue"/>
                <a:sym typeface="Helvetica Neue"/>
              </a:defRPr>
            </a:lvl2pPr>
            <a:lvl3pPr marL="535781" indent="-171450">
              <a:lnSpc>
                <a:spcPct val="100000"/>
              </a:lnSpc>
              <a:spcBef>
                <a:spcPts val="0"/>
              </a:spcBef>
              <a:buFontTx/>
              <a:defRPr sz="2300">
                <a:solidFill>
                  <a:srgbClr val="595959"/>
                </a:solidFill>
                <a:latin typeface="Helvetica Neue"/>
                <a:ea typeface="Helvetica Neue"/>
                <a:cs typeface="Helvetica Neue"/>
                <a:sym typeface="Helvetica Neue"/>
              </a:defRPr>
            </a:lvl3pPr>
            <a:lvl4pPr marL="707231" indent="-171450">
              <a:lnSpc>
                <a:spcPct val="100000"/>
              </a:lnSpc>
              <a:spcBef>
                <a:spcPts val="0"/>
              </a:spcBef>
              <a:buFontTx/>
              <a:defRPr sz="2300">
                <a:solidFill>
                  <a:srgbClr val="595959"/>
                </a:solidFill>
                <a:latin typeface="Helvetica Neue"/>
                <a:ea typeface="Helvetica Neue"/>
                <a:cs typeface="Helvetica Neue"/>
                <a:sym typeface="Helvetica Neue"/>
              </a:defRPr>
            </a:lvl4pPr>
            <a:lvl5pPr marL="878681" indent="-171450">
              <a:lnSpc>
                <a:spcPct val="100000"/>
              </a:lnSpc>
              <a:spcBef>
                <a:spcPts val="0"/>
              </a:spcBef>
              <a:buFontTx/>
              <a:defRPr sz="2300">
                <a:solidFill>
                  <a:srgbClr val="595959"/>
                </a:solidFill>
                <a:latin typeface="Helvetica Neue"/>
                <a:ea typeface="Helvetica Neue"/>
                <a:cs typeface="Helvetica Neue"/>
                <a:sym typeface="Helvetica Neu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pic>
        <p:nvPicPr>
          <p:cNvPr id="11" name="ASPE Logo-white-16.png" descr="ASPE Logo-white-16.png"/>
          <p:cNvPicPr>
            <a:picLocks noChangeAspect="1"/>
          </p:cNvPicPr>
          <p:nvPr userDrawn="1"/>
        </p:nvPicPr>
        <p:blipFill>
          <a:blip r:embed="rId4">
            <a:extLst/>
          </a:blip>
          <a:srcRect t="10147" b="10147"/>
          <a:stretch>
            <a:fillRect/>
          </a:stretch>
        </p:blipFill>
        <p:spPr>
          <a:xfrm>
            <a:off x="7697534" y="4679949"/>
            <a:ext cx="1190625" cy="342900"/>
          </a:xfrm>
          <a:prstGeom prst="rect">
            <a:avLst/>
          </a:prstGeom>
          <a:ln w="12700">
            <a:miter lim="400000"/>
          </a:ln>
        </p:spPr>
      </p:pic>
      <p:sp>
        <p:nvSpPr>
          <p:cNvPr id="13" name="TextBox 10"/>
          <p:cNvSpPr txBox="1"/>
          <p:nvPr userDrawn="1"/>
        </p:nvSpPr>
        <p:spPr>
          <a:xfrm>
            <a:off x="201690" y="4629774"/>
            <a:ext cx="2760593" cy="561692"/>
          </a:xfrm>
          <a:prstGeom prst="rect">
            <a:avLst/>
          </a:prstGeom>
          <a:ln w="25400">
            <a:miter lim="400000"/>
          </a:ln>
          <a:extLst>
            <a:ext uri="{C572A759-6A51-4108-AA02-DFA0A04FC94B}">
              <ma14:wrappingTextBoxFlag xmlns="" xmlns:ma14="http://schemas.microsoft.com/office/mac/drawingml/2011/main" val="1"/>
            </a:ext>
          </a:extLst>
        </p:spPr>
        <p:txBody>
          <a:bodyPr lIns="34290" tIns="34290" rIns="34290" bIns="34290" anchor="ctr">
            <a:spAutoFit/>
          </a:bodyPr>
          <a:lstStyle>
            <a:lvl1pPr>
              <a:defRPr sz="1600" b="1" spc="600">
                <a:solidFill>
                  <a:srgbClr val="A6A6A6"/>
                </a:solidFill>
                <a:latin typeface="Open Sans"/>
                <a:ea typeface="Open Sans"/>
                <a:cs typeface="Open Sans"/>
                <a:sym typeface="Open Sans"/>
              </a:defRPr>
            </a:lvl1pPr>
          </a:lstStyle>
          <a:p>
            <a:pPr defTabSz="685800" fontAlgn="auto" hangingPunct="0">
              <a:spcBef>
                <a:spcPts val="0"/>
              </a:spcBef>
              <a:spcAft>
                <a:spcPts val="0"/>
              </a:spcAft>
            </a:pPr>
            <a:r>
              <a:rPr b="0" kern="0" spc="113" dirty="0">
                <a:solidFill>
                  <a:srgbClr val="666666"/>
                </a:solidFill>
                <a:latin typeface="Arial"/>
                <a:cs typeface="Arial"/>
              </a:rPr>
              <a:t>COURSEWARE 2019 | COPYRIGHT ASPE</a:t>
            </a:r>
          </a:p>
        </p:txBody>
      </p:sp>
    </p:spTree>
    <p:extLst>
      <p:ext uri="{BB962C8B-B14F-4D97-AF65-F5344CB8AC3E}">
        <p14:creationId xmlns:p14="http://schemas.microsoft.com/office/powerpoint/2010/main" val="2488493123"/>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ASPE - Class Exercise">
    <p:bg>
      <p:bgPr>
        <a:gradFill flip="none" rotWithShape="1">
          <a:gsLst>
            <a:gs pos="0">
              <a:srgbClr val="E75F0C"/>
            </a:gs>
            <a:gs pos="100000">
              <a:srgbClr val="A41F5F"/>
            </a:gs>
          </a:gsLst>
          <a:lin ang="18900000" scaled="0"/>
          <a:tileRect/>
        </a:gradFill>
        <a:effectLst/>
      </p:bgPr>
    </p:bg>
    <p:spTree>
      <p:nvGrpSpPr>
        <p:cNvPr id="1" name=""/>
        <p:cNvGrpSpPr/>
        <p:nvPr/>
      </p:nvGrpSpPr>
      <p:grpSpPr>
        <a:xfrm>
          <a:off x="0" y="0"/>
          <a:ext cx="0" cy="0"/>
          <a:chOff x="0" y="0"/>
          <a:chExt cx="0" cy="0"/>
        </a:xfrm>
      </p:grpSpPr>
      <p:sp>
        <p:nvSpPr>
          <p:cNvPr id="11" name="Rectangle 4"/>
          <p:cNvSpPr/>
          <p:nvPr/>
        </p:nvSpPr>
        <p:spPr>
          <a:xfrm>
            <a:off x="246063" y="246063"/>
            <a:ext cx="8628062" cy="4302125"/>
          </a:xfrm>
          <a:prstGeom prst="rect">
            <a:avLst/>
          </a:prstGeom>
          <a:solidFill>
            <a:srgbClr val="FFFFFF"/>
          </a:solidFill>
          <a:ln w="25400">
            <a:solidFill>
              <a:srgbClr val="FFFFFF"/>
            </a:solidFill>
            <a:miter/>
          </a:ln>
          <a:effectLst>
            <a:outerShdw blurRad="1270000" dist="635000" dir="5400000" rotWithShape="0">
              <a:srgbClr val="24247F">
                <a:alpha val="57000"/>
              </a:srgbClr>
            </a:outerShdw>
          </a:effectLst>
        </p:spPr>
        <p:txBody>
          <a:bodyPr lIns="34290" tIns="34290" rIns="34290" bIns="34290" anchor="ctr"/>
          <a:lstStyle/>
          <a:p>
            <a:pPr algn="ctr" defTabSz="685800" fontAlgn="auto" hangingPunct="0">
              <a:spcBef>
                <a:spcPts val="0"/>
              </a:spcBef>
              <a:spcAft>
                <a:spcPts val="0"/>
              </a:spcAft>
              <a:defRPr>
                <a:solidFill>
                  <a:srgbClr val="FFFFFF"/>
                </a:solidFill>
              </a:defRPr>
            </a:pPr>
            <a:endParaRPr sz="1400" kern="0" dirty="0">
              <a:solidFill>
                <a:srgbClr val="FFFFFF"/>
              </a:solidFill>
              <a:latin typeface="Arial"/>
              <a:ea typeface="+mn-ea"/>
              <a:cs typeface="+mn-cs"/>
              <a:sym typeface="Calibri"/>
            </a:endParaRPr>
          </a:p>
        </p:txBody>
      </p:sp>
      <p:sp>
        <p:nvSpPr>
          <p:cNvPr id="137" name="Body Level One…"/>
          <p:cNvSpPr txBox="1">
            <a:spLocks noGrp="1"/>
          </p:cNvSpPr>
          <p:nvPr>
            <p:ph type="body" sz="quarter" idx="1" hasCustomPrompt="1"/>
          </p:nvPr>
        </p:nvSpPr>
        <p:spPr>
          <a:xfrm>
            <a:off x="1143000" y="1354667"/>
            <a:ext cx="6858000" cy="2730500"/>
          </a:xfrm>
          <a:prstGeom prst="rect">
            <a:avLst/>
          </a:prstGeom>
        </p:spPr>
        <p:txBody>
          <a:bodyPr lIns="34290" tIns="17145" rIns="34290" bIns="17145" anchor="ctr">
            <a:normAutofit/>
          </a:bodyPr>
          <a:lstStyle>
            <a:lvl1pPr marL="0" indent="171450" algn="l">
              <a:lnSpc>
                <a:spcPts val="2250"/>
              </a:lnSpc>
              <a:spcBef>
                <a:spcPts val="0"/>
              </a:spcBef>
              <a:buSzTx/>
              <a:buFontTx/>
              <a:buNone/>
              <a:defRPr sz="2300">
                <a:solidFill>
                  <a:srgbClr val="535353"/>
                </a:solidFill>
                <a:latin typeface="Helvetica Neue"/>
                <a:ea typeface="Helvetica Neue"/>
                <a:cs typeface="Helvetica Neue"/>
                <a:sym typeface="Helvetica Neue"/>
              </a:defRPr>
            </a:lvl1pPr>
            <a:lvl2pPr marL="0" indent="171450" algn="l">
              <a:lnSpc>
                <a:spcPts val="2250"/>
              </a:lnSpc>
              <a:buSzTx/>
              <a:buFontTx/>
              <a:buNone/>
              <a:defRPr sz="1500">
                <a:solidFill>
                  <a:srgbClr val="8D9CBA"/>
                </a:solidFill>
                <a:latin typeface="Helvetica Neue"/>
                <a:ea typeface="Helvetica Neue"/>
                <a:cs typeface="Helvetica Neue"/>
                <a:sym typeface="Helvetica Neue"/>
              </a:defRPr>
            </a:lvl2pPr>
            <a:lvl3pPr marL="0" indent="342900" algn="l">
              <a:lnSpc>
                <a:spcPts val="2250"/>
              </a:lnSpc>
              <a:buSzTx/>
              <a:buFontTx/>
              <a:buNone/>
              <a:defRPr sz="1500">
                <a:solidFill>
                  <a:srgbClr val="8D9CBA"/>
                </a:solidFill>
                <a:latin typeface="Helvetica Neue"/>
                <a:ea typeface="Helvetica Neue"/>
                <a:cs typeface="Helvetica Neue"/>
                <a:sym typeface="Helvetica Neue"/>
              </a:defRPr>
            </a:lvl3pPr>
            <a:lvl4pPr marL="0" indent="514350" algn="l">
              <a:lnSpc>
                <a:spcPts val="2250"/>
              </a:lnSpc>
              <a:buSzTx/>
              <a:buFontTx/>
              <a:buNone/>
              <a:defRPr sz="1500">
                <a:solidFill>
                  <a:srgbClr val="8D9CBA"/>
                </a:solidFill>
                <a:latin typeface="Helvetica Neue"/>
                <a:ea typeface="Helvetica Neue"/>
                <a:cs typeface="Helvetica Neue"/>
                <a:sym typeface="Helvetica Neue"/>
              </a:defRPr>
            </a:lvl4pPr>
            <a:lvl5pPr marL="0" indent="685800" algn="l">
              <a:lnSpc>
                <a:spcPts val="2250"/>
              </a:lnSpc>
              <a:buSzTx/>
              <a:buFontTx/>
              <a:buNone/>
              <a:defRPr sz="1500">
                <a:solidFill>
                  <a:srgbClr val="8D9CBA"/>
                </a:solidFill>
                <a:latin typeface="Helvetica Neue"/>
                <a:ea typeface="Helvetica Neue"/>
                <a:cs typeface="Helvetica Neue"/>
                <a:sym typeface="Helvetica Neue"/>
              </a:defRPr>
            </a:lvl5pPr>
          </a:lstStyle>
          <a:p>
            <a:r>
              <a:rPr lang="en-US" dirty="0"/>
              <a:t>TEXT HERE</a:t>
            </a:r>
            <a:endParaRPr dirty="0"/>
          </a:p>
        </p:txBody>
      </p:sp>
      <p:sp>
        <p:nvSpPr>
          <p:cNvPr id="8" name="Rectangle 7"/>
          <p:cNvSpPr/>
          <p:nvPr/>
        </p:nvSpPr>
        <p:spPr bwMode="auto">
          <a:xfrm>
            <a:off x="849312" y="470577"/>
            <a:ext cx="7389813" cy="608923"/>
          </a:xfrm>
          <a:prstGeom prst="rect">
            <a:avLst/>
          </a:prstGeom>
          <a:solidFill>
            <a:srgbClr val="A41F5F"/>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68580" rIns="68580" bIns="68580" numCol="1" rtlCol="0"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auto" hangingPunct="0">
              <a:spcBef>
                <a:spcPct val="20000"/>
              </a:spcBef>
              <a:spcAft>
                <a:spcPts val="0"/>
              </a:spcAft>
            </a:pPr>
            <a:endParaRPr lang="en-US" sz="1700" i="1" dirty="0">
              <a:solidFill>
                <a:prstClr val="black"/>
              </a:solidFill>
              <a:sym typeface="Calibri"/>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43000" y="537329"/>
            <a:ext cx="380802" cy="441024"/>
          </a:xfrm>
          <a:prstGeom prst="rect">
            <a:avLst/>
          </a:prstGeom>
        </p:spPr>
      </p:pic>
      <p:sp>
        <p:nvSpPr>
          <p:cNvPr id="15" name="Title Text"/>
          <p:cNvSpPr txBox="1">
            <a:spLocks noGrp="1"/>
          </p:cNvSpPr>
          <p:nvPr>
            <p:ph type="title" hasCustomPrompt="1"/>
          </p:nvPr>
        </p:nvSpPr>
        <p:spPr>
          <a:xfrm>
            <a:off x="1143000" y="599941"/>
            <a:ext cx="6858000" cy="362156"/>
          </a:xfrm>
          <a:prstGeom prst="rect">
            <a:avLst/>
          </a:prstGeom>
        </p:spPr>
        <p:txBody>
          <a:bodyPr lIns="34290" tIns="17145" rIns="34290" bIns="17145">
            <a:normAutofit/>
          </a:bodyPr>
          <a:lstStyle>
            <a:lvl1pPr>
              <a:defRPr sz="2300" b="0" cap="all">
                <a:solidFill>
                  <a:srgbClr val="FFFFFF"/>
                </a:solidFill>
              </a:defRPr>
            </a:lvl1pPr>
          </a:lstStyle>
          <a:p>
            <a:r>
              <a:rPr lang="en-US" dirty="0"/>
              <a:t>exercise</a:t>
            </a:r>
            <a:endParaRPr dirty="0"/>
          </a:p>
        </p:txBody>
      </p:sp>
      <p:sp>
        <p:nvSpPr>
          <p:cNvPr id="9" name="Rectangle 4"/>
          <p:cNvSpPr/>
          <p:nvPr userDrawn="1"/>
        </p:nvSpPr>
        <p:spPr>
          <a:xfrm>
            <a:off x="246063" y="246063"/>
            <a:ext cx="8628062" cy="4302125"/>
          </a:xfrm>
          <a:prstGeom prst="rect">
            <a:avLst/>
          </a:prstGeom>
          <a:solidFill>
            <a:srgbClr val="FFFFFF"/>
          </a:solidFill>
          <a:ln w="25400">
            <a:solidFill>
              <a:srgbClr val="FFFFFF"/>
            </a:solidFill>
            <a:miter/>
          </a:ln>
          <a:effectLst>
            <a:outerShdw blurRad="1270000" dist="635000" dir="5400000" rotWithShape="0">
              <a:srgbClr val="24247F">
                <a:alpha val="57000"/>
              </a:srgbClr>
            </a:outerShdw>
          </a:effectLst>
        </p:spPr>
        <p:txBody>
          <a:bodyPr lIns="34290" tIns="34290" rIns="34290" bIns="34290" anchor="ctr"/>
          <a:lstStyle/>
          <a:p>
            <a:pPr algn="ctr" defTabSz="685800" fontAlgn="auto" hangingPunct="0">
              <a:spcBef>
                <a:spcPts val="0"/>
              </a:spcBef>
              <a:spcAft>
                <a:spcPts val="0"/>
              </a:spcAft>
              <a:defRPr>
                <a:solidFill>
                  <a:srgbClr val="FFFFFF"/>
                </a:solidFill>
              </a:defRPr>
            </a:pPr>
            <a:endParaRPr sz="1400" kern="0" dirty="0">
              <a:solidFill>
                <a:srgbClr val="FFFFFF"/>
              </a:solidFill>
              <a:latin typeface="Arial"/>
              <a:ea typeface="+mn-ea"/>
              <a:cs typeface="+mn-cs"/>
              <a:sym typeface="Calibri"/>
            </a:endParaRPr>
          </a:p>
        </p:txBody>
      </p:sp>
      <p:sp>
        <p:nvSpPr>
          <p:cNvPr id="12" name="Rectangle 11"/>
          <p:cNvSpPr/>
          <p:nvPr userDrawn="1"/>
        </p:nvSpPr>
        <p:spPr bwMode="auto">
          <a:xfrm>
            <a:off x="849312" y="470577"/>
            <a:ext cx="7389813" cy="608923"/>
          </a:xfrm>
          <a:prstGeom prst="rect">
            <a:avLst/>
          </a:prstGeom>
          <a:solidFill>
            <a:srgbClr val="A41F5F"/>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68580" rIns="68580" bIns="68580" numCol="1" rtlCol="0"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auto" hangingPunct="0">
              <a:spcBef>
                <a:spcPct val="20000"/>
              </a:spcBef>
              <a:spcAft>
                <a:spcPts val="0"/>
              </a:spcAft>
            </a:pPr>
            <a:endParaRPr lang="en-US" sz="1700" i="1" dirty="0">
              <a:solidFill>
                <a:prstClr val="black"/>
              </a:solidFill>
              <a:sym typeface="Calibri"/>
            </a:endParaRP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43000" y="537329"/>
            <a:ext cx="380802" cy="441024"/>
          </a:xfrm>
          <a:prstGeom prst="rect">
            <a:avLst/>
          </a:prstGeom>
        </p:spPr>
      </p:pic>
      <p:pic>
        <p:nvPicPr>
          <p:cNvPr id="14" name="ASPE Logo-white-16.png" descr="ASPE Logo-white-16.png"/>
          <p:cNvPicPr>
            <a:picLocks noChangeAspect="1"/>
          </p:cNvPicPr>
          <p:nvPr userDrawn="1"/>
        </p:nvPicPr>
        <p:blipFill>
          <a:blip r:embed="rId3">
            <a:extLst/>
          </a:blip>
          <a:srcRect t="10147" b="10147"/>
          <a:stretch>
            <a:fillRect/>
          </a:stretch>
        </p:blipFill>
        <p:spPr>
          <a:xfrm>
            <a:off x="7697534" y="4679949"/>
            <a:ext cx="1190625" cy="342900"/>
          </a:xfrm>
          <a:prstGeom prst="rect">
            <a:avLst/>
          </a:prstGeom>
          <a:ln w="12700">
            <a:miter lim="400000"/>
          </a:ln>
        </p:spPr>
      </p:pic>
      <p:sp>
        <p:nvSpPr>
          <p:cNvPr id="16" name="TextBox 10"/>
          <p:cNvSpPr txBox="1"/>
          <p:nvPr userDrawn="1"/>
        </p:nvSpPr>
        <p:spPr>
          <a:xfrm>
            <a:off x="201690" y="4629774"/>
            <a:ext cx="2760593" cy="561692"/>
          </a:xfrm>
          <a:prstGeom prst="rect">
            <a:avLst/>
          </a:prstGeom>
          <a:ln w="25400">
            <a:miter lim="400000"/>
          </a:ln>
          <a:extLst>
            <a:ext uri="{C572A759-6A51-4108-AA02-DFA0A04FC94B}">
              <ma14:wrappingTextBoxFlag xmlns="" xmlns:ma14="http://schemas.microsoft.com/office/mac/drawingml/2011/main" val="1"/>
            </a:ext>
          </a:extLst>
        </p:spPr>
        <p:txBody>
          <a:bodyPr lIns="34290" tIns="34290" rIns="34290" bIns="34290" anchor="ctr">
            <a:spAutoFit/>
          </a:bodyPr>
          <a:lstStyle>
            <a:lvl1pPr>
              <a:defRPr sz="1600" b="1" spc="600">
                <a:solidFill>
                  <a:srgbClr val="A6A6A6"/>
                </a:solidFill>
                <a:latin typeface="Open Sans"/>
                <a:ea typeface="Open Sans"/>
                <a:cs typeface="Open Sans"/>
                <a:sym typeface="Open Sans"/>
              </a:defRPr>
            </a:lvl1pPr>
          </a:lstStyle>
          <a:p>
            <a:pPr defTabSz="685800" fontAlgn="auto" hangingPunct="0">
              <a:spcBef>
                <a:spcPts val="0"/>
              </a:spcBef>
              <a:spcAft>
                <a:spcPts val="0"/>
              </a:spcAft>
            </a:pPr>
            <a:r>
              <a:rPr b="0" kern="0" spc="113" dirty="0">
                <a:solidFill>
                  <a:srgbClr val="FFFFFF">
                    <a:lumMod val="40000"/>
                    <a:lumOff val="60000"/>
                  </a:srgbClr>
                </a:solidFill>
                <a:latin typeface="Arial"/>
                <a:cs typeface="Arial"/>
              </a:rPr>
              <a:t>COURSEWARE 2019 | COPYRIGHT ASPE</a:t>
            </a:r>
          </a:p>
        </p:txBody>
      </p:sp>
    </p:spTree>
    <p:extLst>
      <p:ext uri="{BB962C8B-B14F-4D97-AF65-F5344CB8AC3E}">
        <p14:creationId xmlns:p14="http://schemas.microsoft.com/office/powerpoint/2010/main" val="2210840744"/>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1_ASPE - Class Exercise">
    <p:bg>
      <p:bgPr>
        <a:gradFill flip="none" rotWithShape="1">
          <a:gsLst>
            <a:gs pos="0">
              <a:srgbClr val="E75F0C"/>
            </a:gs>
            <a:gs pos="100000">
              <a:srgbClr val="A41F5F"/>
            </a:gs>
          </a:gsLst>
          <a:lin ang="18900000" scaled="0"/>
          <a:tileRect/>
        </a:gradFill>
        <a:effectLst/>
      </p:bgPr>
    </p:bg>
    <p:spTree>
      <p:nvGrpSpPr>
        <p:cNvPr id="1" name=""/>
        <p:cNvGrpSpPr/>
        <p:nvPr/>
      </p:nvGrpSpPr>
      <p:grpSpPr>
        <a:xfrm>
          <a:off x="0" y="0"/>
          <a:ext cx="0" cy="0"/>
          <a:chOff x="0" y="0"/>
          <a:chExt cx="0" cy="0"/>
        </a:xfrm>
      </p:grpSpPr>
      <p:sp>
        <p:nvSpPr>
          <p:cNvPr id="11" name="Rectangle 4"/>
          <p:cNvSpPr/>
          <p:nvPr/>
        </p:nvSpPr>
        <p:spPr>
          <a:xfrm>
            <a:off x="246063" y="246063"/>
            <a:ext cx="8628062" cy="4302125"/>
          </a:xfrm>
          <a:prstGeom prst="rect">
            <a:avLst/>
          </a:prstGeom>
          <a:solidFill>
            <a:srgbClr val="FFFFFF"/>
          </a:solidFill>
          <a:ln w="25400">
            <a:solidFill>
              <a:srgbClr val="FFFFFF"/>
            </a:solidFill>
            <a:miter/>
          </a:ln>
          <a:effectLst>
            <a:outerShdw blurRad="1270000" dist="635000" dir="5400000" rotWithShape="0">
              <a:srgbClr val="24247F">
                <a:alpha val="57000"/>
              </a:srgbClr>
            </a:outerShdw>
          </a:effectLst>
        </p:spPr>
        <p:txBody>
          <a:bodyPr lIns="34290" tIns="34290" rIns="34290" bIns="34290" anchor="ctr"/>
          <a:lstStyle/>
          <a:p>
            <a:pPr algn="ctr" defTabSz="685800" fontAlgn="auto" hangingPunct="0">
              <a:spcBef>
                <a:spcPts val="0"/>
              </a:spcBef>
              <a:spcAft>
                <a:spcPts val="0"/>
              </a:spcAft>
              <a:defRPr>
                <a:solidFill>
                  <a:srgbClr val="FFFFFF"/>
                </a:solidFill>
              </a:defRPr>
            </a:pPr>
            <a:endParaRPr sz="1400" kern="0" dirty="0">
              <a:solidFill>
                <a:srgbClr val="FFFFFF"/>
              </a:solidFill>
              <a:latin typeface="Arial"/>
              <a:ea typeface="+mn-ea"/>
              <a:cs typeface="+mn-cs"/>
              <a:sym typeface="Calibri"/>
            </a:endParaRPr>
          </a:p>
        </p:txBody>
      </p:sp>
      <p:sp>
        <p:nvSpPr>
          <p:cNvPr id="139" name="TextBox 10"/>
          <p:cNvSpPr txBox="1"/>
          <p:nvPr/>
        </p:nvSpPr>
        <p:spPr>
          <a:xfrm>
            <a:off x="201690" y="4629774"/>
            <a:ext cx="2760593" cy="561692"/>
          </a:xfrm>
          <a:prstGeom prst="rect">
            <a:avLst/>
          </a:prstGeom>
          <a:ln w="25400">
            <a:miter lim="400000"/>
          </a:ln>
          <a:extLst>
            <a:ext uri="{C572A759-6A51-4108-AA02-DFA0A04FC94B}">
              <ma14:wrappingTextBoxFlag xmlns="" xmlns:ma14="http://schemas.microsoft.com/office/mac/drawingml/2011/main" val="1"/>
            </a:ext>
          </a:extLst>
        </p:spPr>
        <p:txBody>
          <a:bodyPr lIns="34290" tIns="34290" rIns="34290" bIns="34290" anchor="ctr">
            <a:spAutoFit/>
          </a:bodyPr>
          <a:lstStyle>
            <a:lvl1pPr>
              <a:defRPr sz="1600" b="1" spc="600">
                <a:solidFill>
                  <a:srgbClr val="A6A6A6"/>
                </a:solidFill>
                <a:latin typeface="Open Sans"/>
                <a:ea typeface="Open Sans"/>
                <a:cs typeface="Open Sans"/>
                <a:sym typeface="Open Sans"/>
              </a:defRPr>
            </a:lvl1pPr>
          </a:lstStyle>
          <a:p>
            <a:pPr defTabSz="685800" fontAlgn="auto" hangingPunct="0">
              <a:spcBef>
                <a:spcPts val="0"/>
              </a:spcBef>
              <a:spcAft>
                <a:spcPts val="0"/>
              </a:spcAft>
            </a:pPr>
            <a:r>
              <a:rPr b="0" kern="0" spc="113" dirty="0">
                <a:solidFill>
                  <a:srgbClr val="FFFFFF">
                    <a:lumMod val="40000"/>
                    <a:lumOff val="60000"/>
                  </a:srgbClr>
                </a:solidFill>
                <a:latin typeface="Arial"/>
                <a:cs typeface="Arial"/>
              </a:rPr>
              <a:t>COURSEWARE 2019 | COPYRIGHT ASPE</a:t>
            </a:r>
          </a:p>
        </p:txBody>
      </p:sp>
      <p:sp>
        <p:nvSpPr>
          <p:cNvPr id="10" name="Rectangle 9"/>
          <p:cNvSpPr/>
          <p:nvPr/>
        </p:nvSpPr>
        <p:spPr bwMode="auto">
          <a:xfrm>
            <a:off x="849312" y="470577"/>
            <a:ext cx="7389813" cy="608923"/>
          </a:xfrm>
          <a:prstGeom prst="rect">
            <a:avLst/>
          </a:prstGeom>
          <a:solidFill>
            <a:srgbClr val="E75F0C"/>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68580" rIns="68580" bIns="68580" numCol="1" rtlCol="0"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auto" hangingPunct="0">
              <a:spcBef>
                <a:spcPct val="20000"/>
              </a:spcBef>
              <a:spcAft>
                <a:spcPts val="0"/>
              </a:spcAft>
            </a:pPr>
            <a:endParaRPr lang="en-US" sz="1700" i="1" dirty="0">
              <a:solidFill>
                <a:prstClr val="black"/>
              </a:solidFill>
              <a:sym typeface="Calibri"/>
            </a:endParaRPr>
          </a:p>
        </p:txBody>
      </p:sp>
      <p:sp>
        <p:nvSpPr>
          <p:cNvPr id="12" name="Title Text"/>
          <p:cNvSpPr txBox="1">
            <a:spLocks noGrp="1"/>
          </p:cNvSpPr>
          <p:nvPr>
            <p:ph type="title" hasCustomPrompt="1"/>
          </p:nvPr>
        </p:nvSpPr>
        <p:spPr>
          <a:xfrm>
            <a:off x="1143000" y="596863"/>
            <a:ext cx="6858000" cy="372740"/>
          </a:xfrm>
          <a:prstGeom prst="rect">
            <a:avLst/>
          </a:prstGeom>
        </p:spPr>
        <p:txBody>
          <a:bodyPr lIns="34290" tIns="17145" rIns="34290" bIns="17145">
            <a:normAutofit/>
          </a:bodyPr>
          <a:lstStyle>
            <a:lvl1pPr>
              <a:defRPr sz="2300" b="0" cap="all">
                <a:solidFill>
                  <a:srgbClr val="FFFFFF"/>
                </a:solidFill>
              </a:defRPr>
            </a:lvl1pPr>
          </a:lstStyle>
          <a:p>
            <a:r>
              <a:rPr lang="en-US" dirty="0"/>
              <a:t>DISCUSSION</a:t>
            </a:r>
            <a:endParaRPr dirty="0"/>
          </a:p>
        </p:txBody>
      </p:sp>
      <p:pic>
        <p:nvPicPr>
          <p:cNvPr id="14" name="Picture 1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246521" y="522780"/>
            <a:ext cx="584396" cy="524970"/>
          </a:xfrm>
          <a:prstGeom prst="rect">
            <a:avLst/>
          </a:prstGeom>
        </p:spPr>
      </p:pic>
      <p:sp>
        <p:nvSpPr>
          <p:cNvPr id="15" name="Body Level One…"/>
          <p:cNvSpPr txBox="1">
            <a:spLocks noGrp="1"/>
          </p:cNvSpPr>
          <p:nvPr>
            <p:ph type="body" sz="quarter" idx="1" hasCustomPrompt="1"/>
          </p:nvPr>
        </p:nvSpPr>
        <p:spPr>
          <a:xfrm>
            <a:off x="1143000" y="1354667"/>
            <a:ext cx="6858000" cy="2730500"/>
          </a:xfrm>
          <a:prstGeom prst="rect">
            <a:avLst/>
          </a:prstGeom>
        </p:spPr>
        <p:txBody>
          <a:bodyPr lIns="34290" tIns="17145" rIns="34290" bIns="17145" anchor="ctr">
            <a:normAutofit/>
          </a:bodyPr>
          <a:lstStyle>
            <a:lvl1pPr marL="0" indent="171450" algn="l">
              <a:lnSpc>
                <a:spcPts val="2250"/>
              </a:lnSpc>
              <a:spcBef>
                <a:spcPts val="0"/>
              </a:spcBef>
              <a:buSzTx/>
              <a:buFontTx/>
              <a:buNone/>
              <a:defRPr sz="2300">
                <a:solidFill>
                  <a:srgbClr val="535353"/>
                </a:solidFill>
                <a:latin typeface="Helvetica Neue"/>
                <a:ea typeface="Helvetica Neue"/>
                <a:cs typeface="Helvetica Neue"/>
                <a:sym typeface="Helvetica Neue"/>
              </a:defRPr>
            </a:lvl1pPr>
            <a:lvl2pPr marL="0" indent="171450" algn="l">
              <a:lnSpc>
                <a:spcPts val="2250"/>
              </a:lnSpc>
              <a:buSzTx/>
              <a:buFontTx/>
              <a:buNone/>
              <a:defRPr sz="1500">
                <a:solidFill>
                  <a:srgbClr val="8D9CBA"/>
                </a:solidFill>
                <a:latin typeface="Helvetica Neue"/>
                <a:ea typeface="Helvetica Neue"/>
                <a:cs typeface="Helvetica Neue"/>
                <a:sym typeface="Helvetica Neue"/>
              </a:defRPr>
            </a:lvl2pPr>
            <a:lvl3pPr marL="0" indent="342900" algn="l">
              <a:lnSpc>
                <a:spcPts val="2250"/>
              </a:lnSpc>
              <a:buSzTx/>
              <a:buFontTx/>
              <a:buNone/>
              <a:defRPr sz="1500">
                <a:solidFill>
                  <a:srgbClr val="8D9CBA"/>
                </a:solidFill>
                <a:latin typeface="Helvetica Neue"/>
                <a:ea typeface="Helvetica Neue"/>
                <a:cs typeface="Helvetica Neue"/>
                <a:sym typeface="Helvetica Neue"/>
              </a:defRPr>
            </a:lvl3pPr>
            <a:lvl4pPr marL="0" indent="514350" algn="l">
              <a:lnSpc>
                <a:spcPts val="2250"/>
              </a:lnSpc>
              <a:buSzTx/>
              <a:buFontTx/>
              <a:buNone/>
              <a:defRPr sz="1500">
                <a:solidFill>
                  <a:srgbClr val="8D9CBA"/>
                </a:solidFill>
                <a:latin typeface="Helvetica Neue"/>
                <a:ea typeface="Helvetica Neue"/>
                <a:cs typeface="Helvetica Neue"/>
                <a:sym typeface="Helvetica Neue"/>
              </a:defRPr>
            </a:lvl4pPr>
            <a:lvl5pPr marL="0" indent="685800" algn="l">
              <a:lnSpc>
                <a:spcPts val="2250"/>
              </a:lnSpc>
              <a:buSzTx/>
              <a:buFontTx/>
              <a:buNone/>
              <a:defRPr sz="1500">
                <a:solidFill>
                  <a:srgbClr val="8D9CBA"/>
                </a:solidFill>
                <a:latin typeface="Helvetica Neue"/>
                <a:ea typeface="Helvetica Neue"/>
                <a:cs typeface="Helvetica Neue"/>
                <a:sym typeface="Helvetica Neue"/>
              </a:defRPr>
            </a:lvl5pPr>
          </a:lstStyle>
          <a:p>
            <a:r>
              <a:rPr lang="en-US" dirty="0"/>
              <a:t>TEXT HERE</a:t>
            </a:r>
            <a:endParaRPr dirty="0"/>
          </a:p>
        </p:txBody>
      </p:sp>
      <p:sp>
        <p:nvSpPr>
          <p:cNvPr id="9" name="Rectangle 4"/>
          <p:cNvSpPr/>
          <p:nvPr userDrawn="1"/>
        </p:nvSpPr>
        <p:spPr>
          <a:xfrm>
            <a:off x="246063" y="246063"/>
            <a:ext cx="8628062" cy="4302125"/>
          </a:xfrm>
          <a:prstGeom prst="rect">
            <a:avLst/>
          </a:prstGeom>
          <a:solidFill>
            <a:srgbClr val="FFFFFF"/>
          </a:solidFill>
          <a:ln w="25400">
            <a:solidFill>
              <a:srgbClr val="FFFFFF"/>
            </a:solidFill>
            <a:miter/>
          </a:ln>
          <a:effectLst>
            <a:outerShdw blurRad="1270000" dist="635000" dir="5400000" rotWithShape="0">
              <a:srgbClr val="24247F">
                <a:alpha val="57000"/>
              </a:srgbClr>
            </a:outerShdw>
          </a:effectLst>
        </p:spPr>
        <p:txBody>
          <a:bodyPr lIns="34290" tIns="34290" rIns="34290" bIns="34290" anchor="ctr"/>
          <a:lstStyle/>
          <a:p>
            <a:pPr algn="ctr" defTabSz="685800" fontAlgn="auto" hangingPunct="0">
              <a:spcBef>
                <a:spcPts val="0"/>
              </a:spcBef>
              <a:spcAft>
                <a:spcPts val="0"/>
              </a:spcAft>
              <a:defRPr>
                <a:solidFill>
                  <a:srgbClr val="FFFFFF"/>
                </a:solidFill>
              </a:defRPr>
            </a:pPr>
            <a:endParaRPr sz="1400" kern="0" dirty="0">
              <a:solidFill>
                <a:srgbClr val="FFFFFF"/>
              </a:solidFill>
              <a:latin typeface="Arial"/>
              <a:ea typeface="+mn-ea"/>
              <a:cs typeface="+mn-cs"/>
              <a:sym typeface="Calibri"/>
            </a:endParaRPr>
          </a:p>
        </p:txBody>
      </p:sp>
      <p:sp>
        <p:nvSpPr>
          <p:cNvPr id="13" name="Rectangle 12"/>
          <p:cNvSpPr/>
          <p:nvPr userDrawn="1"/>
        </p:nvSpPr>
        <p:spPr bwMode="auto">
          <a:xfrm>
            <a:off x="849312" y="470577"/>
            <a:ext cx="7389813" cy="608923"/>
          </a:xfrm>
          <a:prstGeom prst="rect">
            <a:avLst/>
          </a:prstGeom>
          <a:solidFill>
            <a:srgbClr val="E75F0C"/>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68580" rIns="68580" bIns="68580" numCol="1" rtlCol="0"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auto" hangingPunct="0">
              <a:spcBef>
                <a:spcPct val="20000"/>
              </a:spcBef>
              <a:spcAft>
                <a:spcPts val="0"/>
              </a:spcAft>
            </a:pPr>
            <a:endParaRPr lang="en-US" sz="1700" i="1" dirty="0">
              <a:solidFill>
                <a:prstClr val="black"/>
              </a:solidFill>
              <a:sym typeface="Calibri"/>
            </a:endParaRPr>
          </a:p>
        </p:txBody>
      </p:sp>
      <p:pic>
        <p:nvPicPr>
          <p:cNvPr id="16" name="Picture 1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246521" y="522780"/>
            <a:ext cx="584396" cy="524970"/>
          </a:xfrm>
          <a:prstGeom prst="rect">
            <a:avLst/>
          </a:prstGeom>
        </p:spPr>
      </p:pic>
      <p:pic>
        <p:nvPicPr>
          <p:cNvPr id="17" name="ASPE Logo-white-16.png" descr="ASPE Logo-white-16.png"/>
          <p:cNvPicPr>
            <a:picLocks noChangeAspect="1"/>
          </p:cNvPicPr>
          <p:nvPr userDrawn="1"/>
        </p:nvPicPr>
        <p:blipFill>
          <a:blip r:embed="rId3">
            <a:extLst/>
          </a:blip>
          <a:srcRect t="10147" b="10147"/>
          <a:stretch>
            <a:fillRect/>
          </a:stretch>
        </p:blipFill>
        <p:spPr>
          <a:xfrm>
            <a:off x="7697534" y="4679949"/>
            <a:ext cx="1190625" cy="342900"/>
          </a:xfrm>
          <a:prstGeom prst="rect">
            <a:avLst/>
          </a:prstGeom>
          <a:ln w="12700">
            <a:miter lim="400000"/>
          </a:ln>
        </p:spPr>
      </p:pic>
    </p:spTree>
    <p:extLst>
      <p:ext uri="{BB962C8B-B14F-4D97-AF65-F5344CB8AC3E}">
        <p14:creationId xmlns:p14="http://schemas.microsoft.com/office/powerpoint/2010/main" val="833988145"/>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2_ASPE - Class Exercise">
    <p:bg>
      <p:bgPr>
        <a:gradFill flip="none" rotWithShape="1">
          <a:gsLst>
            <a:gs pos="0">
              <a:srgbClr val="E75F0C"/>
            </a:gs>
            <a:gs pos="100000">
              <a:srgbClr val="A41F5F"/>
            </a:gs>
          </a:gsLst>
          <a:lin ang="18900000" scaled="0"/>
          <a:tileRect/>
        </a:gradFill>
        <a:effectLst/>
      </p:bgPr>
    </p:bg>
    <p:spTree>
      <p:nvGrpSpPr>
        <p:cNvPr id="1" name=""/>
        <p:cNvGrpSpPr/>
        <p:nvPr/>
      </p:nvGrpSpPr>
      <p:grpSpPr>
        <a:xfrm>
          <a:off x="0" y="0"/>
          <a:ext cx="0" cy="0"/>
          <a:chOff x="0" y="0"/>
          <a:chExt cx="0" cy="0"/>
        </a:xfrm>
      </p:grpSpPr>
      <p:sp>
        <p:nvSpPr>
          <p:cNvPr id="11" name="Rectangle 4"/>
          <p:cNvSpPr/>
          <p:nvPr/>
        </p:nvSpPr>
        <p:spPr>
          <a:xfrm>
            <a:off x="246063" y="246063"/>
            <a:ext cx="8628062" cy="4302125"/>
          </a:xfrm>
          <a:prstGeom prst="rect">
            <a:avLst/>
          </a:prstGeom>
          <a:solidFill>
            <a:srgbClr val="FFFFFF"/>
          </a:solidFill>
          <a:ln w="25400">
            <a:solidFill>
              <a:srgbClr val="FFFFFF"/>
            </a:solidFill>
            <a:miter/>
          </a:ln>
          <a:effectLst>
            <a:outerShdw blurRad="1270000" dist="635000" dir="5400000" rotWithShape="0">
              <a:srgbClr val="24247F">
                <a:alpha val="57000"/>
              </a:srgbClr>
            </a:outerShdw>
          </a:effectLst>
        </p:spPr>
        <p:txBody>
          <a:bodyPr lIns="34290" tIns="34290" rIns="34290" bIns="34290" anchor="ctr"/>
          <a:lstStyle/>
          <a:p>
            <a:pPr algn="ctr" defTabSz="685800" fontAlgn="auto" hangingPunct="0">
              <a:spcBef>
                <a:spcPts val="0"/>
              </a:spcBef>
              <a:spcAft>
                <a:spcPts val="0"/>
              </a:spcAft>
              <a:defRPr>
                <a:solidFill>
                  <a:srgbClr val="FFFFFF"/>
                </a:solidFill>
              </a:defRPr>
            </a:pPr>
            <a:endParaRPr sz="1400" kern="0" dirty="0">
              <a:solidFill>
                <a:srgbClr val="FFFFFF"/>
              </a:solidFill>
              <a:latin typeface="Arial"/>
              <a:ea typeface="+mn-ea"/>
              <a:cs typeface="+mn-cs"/>
              <a:sym typeface="Calibri"/>
            </a:endParaRPr>
          </a:p>
        </p:txBody>
      </p:sp>
      <p:sp>
        <p:nvSpPr>
          <p:cNvPr id="139" name="TextBox 10"/>
          <p:cNvSpPr txBox="1"/>
          <p:nvPr/>
        </p:nvSpPr>
        <p:spPr>
          <a:xfrm>
            <a:off x="201690" y="4629774"/>
            <a:ext cx="2760593" cy="561692"/>
          </a:xfrm>
          <a:prstGeom prst="rect">
            <a:avLst/>
          </a:prstGeom>
          <a:ln w="25400">
            <a:miter lim="400000"/>
          </a:ln>
          <a:extLst>
            <a:ext uri="{C572A759-6A51-4108-AA02-DFA0A04FC94B}">
              <ma14:wrappingTextBoxFlag xmlns="" xmlns:ma14="http://schemas.microsoft.com/office/mac/drawingml/2011/main" val="1"/>
            </a:ext>
          </a:extLst>
        </p:spPr>
        <p:txBody>
          <a:bodyPr lIns="34290" tIns="34290" rIns="34290" bIns="34290" anchor="ctr">
            <a:spAutoFit/>
          </a:bodyPr>
          <a:lstStyle>
            <a:lvl1pPr>
              <a:defRPr sz="1600" b="1" spc="600">
                <a:solidFill>
                  <a:srgbClr val="A6A6A6"/>
                </a:solidFill>
                <a:latin typeface="Open Sans"/>
                <a:ea typeface="Open Sans"/>
                <a:cs typeface="Open Sans"/>
                <a:sym typeface="Open Sans"/>
              </a:defRPr>
            </a:lvl1pPr>
          </a:lstStyle>
          <a:p>
            <a:pPr defTabSz="685800" fontAlgn="auto" hangingPunct="0">
              <a:spcBef>
                <a:spcPts val="0"/>
              </a:spcBef>
              <a:spcAft>
                <a:spcPts val="0"/>
              </a:spcAft>
            </a:pPr>
            <a:r>
              <a:rPr b="0" kern="0" spc="113" dirty="0">
                <a:solidFill>
                  <a:srgbClr val="FFFFFF">
                    <a:lumMod val="40000"/>
                    <a:lumOff val="60000"/>
                  </a:srgbClr>
                </a:solidFill>
                <a:latin typeface="Arial"/>
                <a:cs typeface="Arial"/>
              </a:rPr>
              <a:t>COURSEWARE 2019 | COPYRIGHT ASPE</a:t>
            </a:r>
          </a:p>
        </p:txBody>
      </p:sp>
      <p:sp>
        <p:nvSpPr>
          <p:cNvPr id="13" name="Rectangle 12"/>
          <p:cNvSpPr/>
          <p:nvPr/>
        </p:nvSpPr>
        <p:spPr bwMode="auto">
          <a:xfrm>
            <a:off x="849312" y="470577"/>
            <a:ext cx="7389813" cy="608923"/>
          </a:xfrm>
          <a:prstGeom prst="rect">
            <a:avLst/>
          </a:prstGeom>
          <a:solidFill>
            <a:srgbClr val="1F1A50"/>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68580" rIns="68580" bIns="68580" numCol="1" rtlCol="0"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auto" hangingPunct="0">
              <a:spcBef>
                <a:spcPct val="20000"/>
              </a:spcBef>
              <a:spcAft>
                <a:spcPts val="0"/>
              </a:spcAft>
            </a:pPr>
            <a:endParaRPr lang="en-US" sz="1700" i="1" dirty="0">
              <a:solidFill>
                <a:prstClr val="black"/>
              </a:solidFill>
              <a:sym typeface="Calibri"/>
            </a:endParaRPr>
          </a:p>
        </p:txBody>
      </p:sp>
      <p:pic>
        <p:nvPicPr>
          <p:cNvPr id="16" name="Picture 1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221202" y="546284"/>
            <a:ext cx="461548" cy="469717"/>
          </a:xfrm>
          <a:prstGeom prst="rect">
            <a:avLst/>
          </a:prstGeom>
        </p:spPr>
      </p:pic>
      <p:sp>
        <p:nvSpPr>
          <p:cNvPr id="18" name="Body Level One…"/>
          <p:cNvSpPr txBox="1">
            <a:spLocks noGrp="1"/>
          </p:cNvSpPr>
          <p:nvPr>
            <p:ph type="body" sz="quarter" idx="1" hasCustomPrompt="1"/>
          </p:nvPr>
        </p:nvSpPr>
        <p:spPr>
          <a:xfrm>
            <a:off x="1143000" y="1354667"/>
            <a:ext cx="6858000" cy="2730500"/>
          </a:xfrm>
          <a:prstGeom prst="rect">
            <a:avLst/>
          </a:prstGeom>
        </p:spPr>
        <p:txBody>
          <a:bodyPr lIns="34290" tIns="17145" rIns="34290" bIns="17145" anchor="ctr">
            <a:normAutofit/>
          </a:bodyPr>
          <a:lstStyle>
            <a:lvl1pPr marL="0" indent="171450" algn="l">
              <a:lnSpc>
                <a:spcPts val="2250"/>
              </a:lnSpc>
              <a:spcBef>
                <a:spcPts val="0"/>
              </a:spcBef>
              <a:buSzTx/>
              <a:buFontTx/>
              <a:buNone/>
              <a:defRPr sz="2300">
                <a:solidFill>
                  <a:srgbClr val="535353"/>
                </a:solidFill>
                <a:latin typeface="Helvetica Neue"/>
                <a:ea typeface="Helvetica Neue"/>
                <a:cs typeface="Helvetica Neue"/>
                <a:sym typeface="Helvetica Neue"/>
              </a:defRPr>
            </a:lvl1pPr>
            <a:lvl2pPr marL="0" indent="171450" algn="l">
              <a:lnSpc>
                <a:spcPts val="2250"/>
              </a:lnSpc>
              <a:buSzTx/>
              <a:buFontTx/>
              <a:buNone/>
              <a:defRPr sz="1500">
                <a:solidFill>
                  <a:srgbClr val="8D9CBA"/>
                </a:solidFill>
                <a:latin typeface="Helvetica Neue"/>
                <a:ea typeface="Helvetica Neue"/>
                <a:cs typeface="Helvetica Neue"/>
                <a:sym typeface="Helvetica Neue"/>
              </a:defRPr>
            </a:lvl2pPr>
            <a:lvl3pPr marL="0" indent="342900" algn="l">
              <a:lnSpc>
                <a:spcPts val="2250"/>
              </a:lnSpc>
              <a:buSzTx/>
              <a:buFontTx/>
              <a:buNone/>
              <a:defRPr sz="1500">
                <a:solidFill>
                  <a:srgbClr val="8D9CBA"/>
                </a:solidFill>
                <a:latin typeface="Helvetica Neue"/>
                <a:ea typeface="Helvetica Neue"/>
                <a:cs typeface="Helvetica Neue"/>
                <a:sym typeface="Helvetica Neue"/>
              </a:defRPr>
            </a:lvl3pPr>
            <a:lvl4pPr marL="0" indent="514350" algn="l">
              <a:lnSpc>
                <a:spcPts val="2250"/>
              </a:lnSpc>
              <a:buSzTx/>
              <a:buFontTx/>
              <a:buNone/>
              <a:defRPr sz="1500">
                <a:solidFill>
                  <a:srgbClr val="8D9CBA"/>
                </a:solidFill>
                <a:latin typeface="Helvetica Neue"/>
                <a:ea typeface="Helvetica Neue"/>
                <a:cs typeface="Helvetica Neue"/>
                <a:sym typeface="Helvetica Neue"/>
              </a:defRPr>
            </a:lvl4pPr>
            <a:lvl5pPr marL="0" indent="685800" algn="l">
              <a:lnSpc>
                <a:spcPts val="2250"/>
              </a:lnSpc>
              <a:buSzTx/>
              <a:buFontTx/>
              <a:buNone/>
              <a:defRPr sz="1500">
                <a:solidFill>
                  <a:srgbClr val="8D9CBA"/>
                </a:solidFill>
                <a:latin typeface="Helvetica Neue"/>
                <a:ea typeface="Helvetica Neue"/>
                <a:cs typeface="Helvetica Neue"/>
                <a:sym typeface="Helvetica Neue"/>
              </a:defRPr>
            </a:lvl5pPr>
          </a:lstStyle>
          <a:p>
            <a:r>
              <a:rPr lang="en-US" dirty="0"/>
              <a:t>TEXT HERE</a:t>
            </a:r>
            <a:endParaRPr dirty="0"/>
          </a:p>
        </p:txBody>
      </p:sp>
      <p:sp>
        <p:nvSpPr>
          <p:cNvPr id="20" name="Title Text"/>
          <p:cNvSpPr txBox="1">
            <a:spLocks noGrp="1"/>
          </p:cNvSpPr>
          <p:nvPr>
            <p:ph type="title" hasCustomPrompt="1"/>
          </p:nvPr>
        </p:nvSpPr>
        <p:spPr>
          <a:xfrm>
            <a:off x="1143000" y="596863"/>
            <a:ext cx="6858000" cy="372740"/>
          </a:xfrm>
          <a:prstGeom prst="rect">
            <a:avLst/>
          </a:prstGeom>
        </p:spPr>
        <p:txBody>
          <a:bodyPr lIns="34290" tIns="17145" rIns="34290" bIns="17145">
            <a:normAutofit/>
          </a:bodyPr>
          <a:lstStyle>
            <a:lvl1pPr>
              <a:defRPr sz="2300" b="0" cap="all">
                <a:solidFill>
                  <a:srgbClr val="FFFFFF"/>
                </a:solidFill>
              </a:defRPr>
            </a:lvl1pPr>
          </a:lstStyle>
          <a:p>
            <a:r>
              <a:rPr lang="en-US" dirty="0"/>
              <a:t>Video resource</a:t>
            </a:r>
            <a:endParaRPr dirty="0"/>
          </a:p>
        </p:txBody>
      </p:sp>
      <p:sp>
        <p:nvSpPr>
          <p:cNvPr id="9" name="Rectangle 4"/>
          <p:cNvSpPr/>
          <p:nvPr userDrawn="1"/>
        </p:nvSpPr>
        <p:spPr>
          <a:xfrm>
            <a:off x="246063" y="246063"/>
            <a:ext cx="8628062" cy="4302125"/>
          </a:xfrm>
          <a:prstGeom prst="rect">
            <a:avLst/>
          </a:prstGeom>
          <a:solidFill>
            <a:srgbClr val="FFFFFF"/>
          </a:solidFill>
          <a:ln w="25400">
            <a:solidFill>
              <a:srgbClr val="FFFFFF"/>
            </a:solidFill>
            <a:miter/>
          </a:ln>
          <a:effectLst>
            <a:outerShdw blurRad="1270000" dist="635000" dir="5400000" rotWithShape="0">
              <a:srgbClr val="24247F">
                <a:alpha val="57000"/>
              </a:srgbClr>
            </a:outerShdw>
          </a:effectLst>
        </p:spPr>
        <p:txBody>
          <a:bodyPr lIns="34290" tIns="34290" rIns="34290" bIns="34290" anchor="ctr"/>
          <a:lstStyle/>
          <a:p>
            <a:pPr algn="ctr" defTabSz="685800" fontAlgn="auto" hangingPunct="0">
              <a:spcBef>
                <a:spcPts val="0"/>
              </a:spcBef>
              <a:spcAft>
                <a:spcPts val="0"/>
              </a:spcAft>
              <a:defRPr>
                <a:solidFill>
                  <a:srgbClr val="FFFFFF"/>
                </a:solidFill>
              </a:defRPr>
            </a:pPr>
            <a:endParaRPr sz="1400" kern="0" dirty="0">
              <a:solidFill>
                <a:srgbClr val="FFFFFF"/>
              </a:solidFill>
              <a:latin typeface="Arial"/>
              <a:ea typeface="+mn-ea"/>
              <a:cs typeface="+mn-cs"/>
              <a:sym typeface="Calibri"/>
            </a:endParaRPr>
          </a:p>
        </p:txBody>
      </p:sp>
      <p:sp>
        <p:nvSpPr>
          <p:cNvPr id="10" name="Rectangle 9"/>
          <p:cNvSpPr/>
          <p:nvPr userDrawn="1"/>
        </p:nvSpPr>
        <p:spPr bwMode="auto">
          <a:xfrm>
            <a:off x="849312" y="470577"/>
            <a:ext cx="7389813" cy="608923"/>
          </a:xfrm>
          <a:prstGeom prst="rect">
            <a:avLst/>
          </a:prstGeom>
          <a:solidFill>
            <a:srgbClr val="1F1A50"/>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68580" rIns="68580" bIns="68580" numCol="1" rtlCol="0"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auto" hangingPunct="0">
              <a:spcBef>
                <a:spcPct val="20000"/>
              </a:spcBef>
              <a:spcAft>
                <a:spcPts val="0"/>
              </a:spcAft>
            </a:pPr>
            <a:endParaRPr lang="en-US" sz="1700" i="1" dirty="0">
              <a:solidFill>
                <a:prstClr val="black"/>
              </a:solidFill>
              <a:sym typeface="Calibri"/>
            </a:endParaRP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221202" y="546284"/>
            <a:ext cx="461548" cy="469717"/>
          </a:xfrm>
          <a:prstGeom prst="rect">
            <a:avLst/>
          </a:prstGeom>
        </p:spPr>
      </p:pic>
      <p:pic>
        <p:nvPicPr>
          <p:cNvPr id="14" name="ASPE Logo-white-16.png" descr="ASPE Logo-white-16.png"/>
          <p:cNvPicPr>
            <a:picLocks noChangeAspect="1"/>
          </p:cNvPicPr>
          <p:nvPr userDrawn="1"/>
        </p:nvPicPr>
        <p:blipFill>
          <a:blip r:embed="rId3">
            <a:extLst/>
          </a:blip>
          <a:srcRect t="10147" b="10147"/>
          <a:stretch>
            <a:fillRect/>
          </a:stretch>
        </p:blipFill>
        <p:spPr>
          <a:xfrm>
            <a:off x="7697534" y="4679949"/>
            <a:ext cx="1190625" cy="342900"/>
          </a:xfrm>
          <a:prstGeom prst="rect">
            <a:avLst/>
          </a:prstGeom>
          <a:ln w="12700">
            <a:miter lim="400000"/>
          </a:ln>
        </p:spPr>
      </p:pic>
    </p:spTree>
    <p:extLst>
      <p:ext uri="{BB962C8B-B14F-4D97-AF65-F5344CB8AC3E}">
        <p14:creationId xmlns:p14="http://schemas.microsoft.com/office/powerpoint/2010/main" val="3119750632"/>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3_ASPE - Class Exercise">
    <p:bg>
      <p:bgPr>
        <a:gradFill flip="none" rotWithShape="1">
          <a:gsLst>
            <a:gs pos="0">
              <a:srgbClr val="E75F0C"/>
            </a:gs>
            <a:gs pos="100000">
              <a:srgbClr val="A41F5F"/>
            </a:gs>
          </a:gsLst>
          <a:lin ang="18900000" scaled="0"/>
          <a:tileRect/>
        </a:gradFill>
        <a:effectLst/>
      </p:bgPr>
    </p:bg>
    <p:spTree>
      <p:nvGrpSpPr>
        <p:cNvPr id="1" name=""/>
        <p:cNvGrpSpPr/>
        <p:nvPr/>
      </p:nvGrpSpPr>
      <p:grpSpPr>
        <a:xfrm>
          <a:off x="0" y="0"/>
          <a:ext cx="0" cy="0"/>
          <a:chOff x="0" y="0"/>
          <a:chExt cx="0" cy="0"/>
        </a:xfrm>
      </p:grpSpPr>
      <p:sp>
        <p:nvSpPr>
          <p:cNvPr id="139" name="TextBox 10"/>
          <p:cNvSpPr txBox="1"/>
          <p:nvPr/>
        </p:nvSpPr>
        <p:spPr>
          <a:xfrm>
            <a:off x="201690" y="4629774"/>
            <a:ext cx="2760593" cy="561692"/>
          </a:xfrm>
          <a:prstGeom prst="rect">
            <a:avLst/>
          </a:prstGeom>
          <a:ln w="25400">
            <a:miter lim="400000"/>
          </a:ln>
          <a:extLst>
            <a:ext uri="{C572A759-6A51-4108-AA02-DFA0A04FC94B}">
              <ma14:wrappingTextBoxFlag xmlns="" xmlns:ma14="http://schemas.microsoft.com/office/mac/drawingml/2011/main" val="1"/>
            </a:ext>
          </a:extLst>
        </p:spPr>
        <p:txBody>
          <a:bodyPr lIns="34290" tIns="34290" rIns="34290" bIns="34290" anchor="ctr">
            <a:spAutoFit/>
          </a:bodyPr>
          <a:lstStyle>
            <a:lvl1pPr>
              <a:defRPr sz="1600" b="1" spc="600">
                <a:solidFill>
                  <a:srgbClr val="A6A6A6"/>
                </a:solidFill>
                <a:latin typeface="Open Sans"/>
                <a:ea typeface="Open Sans"/>
                <a:cs typeface="Open Sans"/>
                <a:sym typeface="Open Sans"/>
              </a:defRPr>
            </a:lvl1pPr>
          </a:lstStyle>
          <a:p>
            <a:pPr defTabSz="685800" fontAlgn="auto" hangingPunct="0">
              <a:spcBef>
                <a:spcPts val="0"/>
              </a:spcBef>
              <a:spcAft>
                <a:spcPts val="0"/>
              </a:spcAft>
            </a:pPr>
            <a:r>
              <a:rPr b="0" kern="0" spc="113" dirty="0">
                <a:solidFill>
                  <a:srgbClr val="FFFFFF">
                    <a:lumMod val="40000"/>
                    <a:lumOff val="60000"/>
                  </a:srgbClr>
                </a:solidFill>
                <a:latin typeface="Arial"/>
                <a:cs typeface="Arial"/>
              </a:rPr>
              <a:t>COURSEWARE 2019 | COPYRIGHT ASPE</a:t>
            </a:r>
          </a:p>
        </p:txBody>
      </p:sp>
      <p:sp>
        <p:nvSpPr>
          <p:cNvPr id="12" name="Title Text"/>
          <p:cNvSpPr txBox="1">
            <a:spLocks noGrp="1"/>
          </p:cNvSpPr>
          <p:nvPr>
            <p:ph type="title" hasCustomPrompt="1"/>
          </p:nvPr>
        </p:nvSpPr>
        <p:spPr>
          <a:xfrm>
            <a:off x="1143000" y="484511"/>
            <a:ext cx="6858000" cy="1022513"/>
          </a:xfrm>
          <a:prstGeom prst="rect">
            <a:avLst/>
          </a:prstGeom>
        </p:spPr>
        <p:txBody>
          <a:bodyPr lIns="34290" tIns="17145" rIns="34290" bIns="17145"/>
          <a:lstStyle>
            <a:lvl1pPr>
              <a:defRPr sz="3300" cap="all">
                <a:solidFill>
                  <a:srgbClr val="FFFFFF"/>
                </a:solidFill>
              </a:defRPr>
            </a:lvl1pPr>
          </a:lstStyle>
          <a:p>
            <a:r>
              <a:rPr lang="en-US" dirty="0"/>
              <a:t>Title here</a:t>
            </a:r>
            <a:endParaRPr dirty="0"/>
          </a:p>
        </p:txBody>
      </p:sp>
      <p:pic>
        <p:nvPicPr>
          <p:cNvPr id="8" name="ASPE Logo-white-16.png" descr="ASPE Logo-white-16.png"/>
          <p:cNvPicPr>
            <a:picLocks noChangeAspect="1"/>
          </p:cNvPicPr>
          <p:nvPr userDrawn="1"/>
        </p:nvPicPr>
        <p:blipFill>
          <a:blip r:embed="rId2">
            <a:extLst/>
          </a:blip>
          <a:srcRect t="10147" b="10147"/>
          <a:stretch>
            <a:fillRect/>
          </a:stretch>
        </p:blipFill>
        <p:spPr>
          <a:xfrm>
            <a:off x="7697534" y="4679949"/>
            <a:ext cx="1190625" cy="342900"/>
          </a:xfrm>
          <a:prstGeom prst="rect">
            <a:avLst/>
          </a:prstGeom>
          <a:ln w="12700">
            <a:miter lim="400000"/>
          </a:ln>
        </p:spPr>
      </p:pic>
    </p:spTree>
    <p:extLst>
      <p:ext uri="{BB962C8B-B14F-4D97-AF65-F5344CB8AC3E}">
        <p14:creationId xmlns:p14="http://schemas.microsoft.com/office/powerpoint/2010/main" val="1820372389"/>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8"/>
            <a:ext cx="7886700" cy="2139553"/>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3442102"/>
            <a:ext cx="7886700" cy="1125140"/>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AB7FA79E-6F27-4D8C-B145-0737D30A9038}" type="slidenum">
              <a:rPr lang="en-US" smtClean="0"/>
              <a:t>‹#›</a:t>
            </a:fld>
            <a:endParaRPr lang="en-US"/>
          </a:p>
        </p:txBody>
      </p:sp>
    </p:spTree>
    <p:extLst>
      <p:ext uri="{BB962C8B-B14F-4D97-AF65-F5344CB8AC3E}">
        <p14:creationId xmlns:p14="http://schemas.microsoft.com/office/powerpoint/2010/main" val="752902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AB7FA79E-6F27-4D8C-B145-0737D30A9038}" type="slidenum">
              <a:rPr lang="en-US" smtClean="0"/>
              <a:t>‹#›</a:t>
            </a:fld>
            <a:endParaRPr lang="en-US"/>
          </a:p>
        </p:txBody>
      </p:sp>
    </p:spTree>
    <p:extLst>
      <p:ext uri="{BB962C8B-B14F-4D97-AF65-F5344CB8AC3E}">
        <p14:creationId xmlns:p14="http://schemas.microsoft.com/office/powerpoint/2010/main" val="212215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7"/>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3" y="1260872"/>
            <a:ext cx="3887391"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3"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4767267"/>
            <a:ext cx="2057400" cy="273844"/>
          </a:xfrm>
          <a:prstGeom prst="rect">
            <a:avLst/>
          </a:prstGeom>
        </p:spPr>
        <p:txBody>
          <a:bodyPr/>
          <a:lstStyle/>
          <a:p>
            <a:fld id="{338A7B2E-F02E-414F-8326-22B382B1B4D4}" type="datetimeFigureOut">
              <a:rPr lang="en-US" smtClean="0"/>
              <a:t>9/4/19</a:t>
            </a:fld>
            <a:endParaRPr lang="en-US"/>
          </a:p>
        </p:txBody>
      </p:sp>
      <p:sp>
        <p:nvSpPr>
          <p:cNvPr id="8" name="Footer Placeholder 7"/>
          <p:cNvSpPr>
            <a:spLocks noGrp="1"/>
          </p:cNvSpPr>
          <p:nvPr>
            <p:ph type="ftr" sz="quarter" idx="11"/>
          </p:nvPr>
        </p:nvSpPr>
        <p:spPr>
          <a:xfrm>
            <a:off x="3028950" y="4767267"/>
            <a:ext cx="3086100" cy="273844"/>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B7FA79E-6F27-4D8C-B145-0737D30A9038}" type="slidenum">
              <a:rPr lang="en-US" smtClean="0"/>
              <a:t>‹#›</a:t>
            </a:fld>
            <a:endParaRPr lang="en-US"/>
          </a:p>
        </p:txBody>
      </p:sp>
    </p:spTree>
    <p:extLst>
      <p:ext uri="{BB962C8B-B14F-4D97-AF65-F5344CB8AC3E}">
        <p14:creationId xmlns:p14="http://schemas.microsoft.com/office/powerpoint/2010/main" val="989211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AB7FA79E-6F27-4D8C-B145-0737D30A9038}" type="slidenum">
              <a:rPr lang="en-US" smtClean="0"/>
              <a:t>‹#›</a:t>
            </a:fld>
            <a:endParaRPr lang="en-US"/>
          </a:p>
        </p:txBody>
      </p:sp>
    </p:spTree>
    <p:extLst>
      <p:ext uri="{BB962C8B-B14F-4D97-AF65-F5344CB8AC3E}">
        <p14:creationId xmlns:p14="http://schemas.microsoft.com/office/powerpoint/2010/main" val="3350997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767267"/>
            <a:ext cx="2057400" cy="273844"/>
          </a:xfrm>
          <a:prstGeom prst="rect">
            <a:avLst/>
          </a:prstGeom>
        </p:spPr>
        <p:txBody>
          <a:bodyPr/>
          <a:lstStyle/>
          <a:p>
            <a:fld id="{338A7B2E-F02E-414F-8326-22B382B1B4D4}" type="datetimeFigureOut">
              <a:rPr lang="en-US" smtClean="0"/>
              <a:t>9/4/19</a:t>
            </a:fld>
            <a:endParaRPr lang="en-US"/>
          </a:p>
        </p:txBody>
      </p:sp>
      <p:sp>
        <p:nvSpPr>
          <p:cNvPr id="3" name="Footer Placeholder 2"/>
          <p:cNvSpPr>
            <a:spLocks noGrp="1"/>
          </p:cNvSpPr>
          <p:nvPr>
            <p:ph type="ftr" sz="quarter" idx="11"/>
          </p:nvPr>
        </p:nvSpPr>
        <p:spPr>
          <a:xfrm>
            <a:off x="3028950" y="4767267"/>
            <a:ext cx="3086100" cy="273844"/>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B7FA79E-6F27-4D8C-B145-0737D30A9038}" type="slidenum">
              <a:rPr lang="en-US" smtClean="0"/>
              <a:t>‹#›</a:t>
            </a:fld>
            <a:endParaRPr lang="en-US"/>
          </a:p>
        </p:txBody>
      </p:sp>
    </p:spTree>
    <p:extLst>
      <p:ext uri="{BB962C8B-B14F-4D97-AF65-F5344CB8AC3E}">
        <p14:creationId xmlns:p14="http://schemas.microsoft.com/office/powerpoint/2010/main" val="3751199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740573"/>
            <a:ext cx="4629150" cy="365521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4767267"/>
            <a:ext cx="2057400" cy="273844"/>
          </a:xfrm>
          <a:prstGeom prst="rect">
            <a:avLst/>
          </a:prstGeom>
        </p:spPr>
        <p:txBody>
          <a:bodyPr/>
          <a:lstStyle/>
          <a:p>
            <a:fld id="{338A7B2E-F02E-414F-8326-22B382B1B4D4}" type="datetimeFigureOut">
              <a:rPr lang="en-US" smtClean="0"/>
              <a:t>9/4/19</a:t>
            </a:fld>
            <a:endParaRPr lang="en-US"/>
          </a:p>
        </p:txBody>
      </p:sp>
      <p:sp>
        <p:nvSpPr>
          <p:cNvPr id="6" name="Footer Placeholder 5"/>
          <p:cNvSpPr>
            <a:spLocks noGrp="1"/>
          </p:cNvSpPr>
          <p:nvPr>
            <p:ph type="ftr" sz="quarter" idx="11"/>
          </p:nvPr>
        </p:nvSpPr>
        <p:spPr>
          <a:xfrm>
            <a:off x="3028950" y="4767267"/>
            <a:ext cx="3086100" cy="273844"/>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B7FA79E-6F27-4D8C-B145-0737D30A9038}" type="slidenum">
              <a:rPr lang="en-US" smtClean="0"/>
              <a:t>‹#›</a:t>
            </a:fld>
            <a:endParaRPr lang="en-US"/>
          </a:p>
        </p:txBody>
      </p:sp>
    </p:spTree>
    <p:extLst>
      <p:ext uri="{BB962C8B-B14F-4D97-AF65-F5344CB8AC3E}">
        <p14:creationId xmlns:p14="http://schemas.microsoft.com/office/powerpoint/2010/main" val="2642817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740573"/>
            <a:ext cx="4629150" cy="365521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4767267"/>
            <a:ext cx="2057400" cy="273844"/>
          </a:xfrm>
          <a:prstGeom prst="rect">
            <a:avLst/>
          </a:prstGeom>
        </p:spPr>
        <p:txBody>
          <a:bodyPr/>
          <a:lstStyle/>
          <a:p>
            <a:fld id="{338A7B2E-F02E-414F-8326-22B382B1B4D4}" type="datetimeFigureOut">
              <a:rPr lang="en-US" smtClean="0"/>
              <a:t>9/4/19</a:t>
            </a:fld>
            <a:endParaRPr lang="en-US"/>
          </a:p>
        </p:txBody>
      </p:sp>
      <p:sp>
        <p:nvSpPr>
          <p:cNvPr id="6" name="Footer Placeholder 5"/>
          <p:cNvSpPr>
            <a:spLocks noGrp="1"/>
          </p:cNvSpPr>
          <p:nvPr>
            <p:ph type="ftr" sz="quarter" idx="11"/>
          </p:nvPr>
        </p:nvSpPr>
        <p:spPr>
          <a:xfrm>
            <a:off x="3028950" y="4767267"/>
            <a:ext cx="3086100" cy="273844"/>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B7FA79E-6F27-4D8C-B145-0737D30A9038}" type="slidenum">
              <a:rPr lang="en-US" smtClean="0"/>
              <a:t>‹#›</a:t>
            </a:fld>
            <a:endParaRPr lang="en-US"/>
          </a:p>
        </p:txBody>
      </p:sp>
    </p:spTree>
    <p:extLst>
      <p:ext uri="{BB962C8B-B14F-4D97-AF65-F5344CB8AC3E}">
        <p14:creationId xmlns:p14="http://schemas.microsoft.com/office/powerpoint/2010/main" val="4294784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7"/>
            <a:ext cx="7886700" cy="99417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010400" y="4857750"/>
            <a:ext cx="20574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B7FA79E-6F27-4D8C-B145-0737D30A9038}" type="slidenum">
              <a:rPr lang="en-US" smtClean="0"/>
              <a:t>‹#›</a:t>
            </a:fld>
            <a:endParaRPr lang="en-US"/>
          </a:p>
        </p:txBody>
      </p:sp>
      <p:cxnSp>
        <p:nvCxnSpPr>
          <p:cNvPr id="5" name="Straight Connector 4"/>
          <p:cNvCxnSpPr/>
          <p:nvPr/>
        </p:nvCxnSpPr>
        <p:spPr>
          <a:xfrm>
            <a:off x="0" y="4552950"/>
            <a:ext cx="9144000" cy="0"/>
          </a:xfrm>
          <a:prstGeom prst="line">
            <a:avLst/>
          </a:prstGeom>
          <a:ln w="38100">
            <a:solidFill>
              <a:srgbClr val="AF1775"/>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16" cstate="email">
            <a:extLst>
              <a:ext uri="{28A0092B-C50C-407E-A947-70E740481C1C}">
                <a14:useLocalDpi xmlns:a14="http://schemas.microsoft.com/office/drawing/2010/main" val="0"/>
              </a:ext>
            </a:extLst>
          </a:blip>
          <a:stretch>
            <a:fillRect/>
          </a:stretch>
        </p:blipFill>
        <p:spPr>
          <a:xfrm>
            <a:off x="228600" y="4734593"/>
            <a:ext cx="1066800" cy="275557"/>
          </a:xfrm>
          <a:prstGeom prst="rect">
            <a:avLst/>
          </a:prstGeom>
        </p:spPr>
      </p:pic>
    </p:spTree>
    <p:extLst>
      <p:ext uri="{BB962C8B-B14F-4D97-AF65-F5344CB8AC3E}">
        <p14:creationId xmlns:p14="http://schemas.microsoft.com/office/powerpoint/2010/main" val="19781567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p:titleStyle>
    <p:body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481677"/>
      </p:ext>
    </p:extLst>
  </p:cSld>
  <p:clrMap bg1="dk1" tx1="lt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Lst>
  <p:transition spd="med"/>
  <p:txStyles>
    <p:titleStyle>
      <a:lvl1pPr marL="0" marR="0" indent="0" algn="ctr" defTabSz="685800" eaLnBrk="1" latinLnBrk="0" hangingPunct="1">
        <a:lnSpc>
          <a:spcPct val="90000"/>
        </a:lnSpc>
        <a:spcBef>
          <a:spcPts val="0"/>
        </a:spcBef>
        <a:spcAft>
          <a:spcPts val="0"/>
        </a:spcAft>
        <a:buClrTx/>
        <a:buSzTx/>
        <a:buFontTx/>
        <a:buNone/>
        <a:tabLst/>
        <a:defRPr sz="3900" b="1" i="0" u="none" strike="noStrike" cap="none" spc="0" baseline="0">
          <a:ln>
            <a:noFill/>
          </a:ln>
          <a:solidFill>
            <a:srgbClr val="2E3E65"/>
          </a:solidFill>
          <a:uFillTx/>
          <a:latin typeface="Arial"/>
          <a:ea typeface="Poppins Bold"/>
          <a:cs typeface="Arial"/>
          <a:sym typeface="Poppins Bold"/>
        </a:defRPr>
      </a:lvl1pPr>
      <a:lvl2pPr marL="0" marR="0" indent="0" algn="ctr" defTabSz="685800" eaLnBrk="1" latinLnBrk="0" hangingPunct="1">
        <a:lnSpc>
          <a:spcPct val="90000"/>
        </a:lnSpc>
        <a:spcBef>
          <a:spcPts val="0"/>
        </a:spcBef>
        <a:spcAft>
          <a:spcPts val="0"/>
        </a:spcAft>
        <a:buClrTx/>
        <a:buSzTx/>
        <a:buFontTx/>
        <a:buNone/>
        <a:tabLst/>
        <a:defRPr sz="3900" b="0" i="0" u="none" strike="noStrike" cap="none" spc="0" baseline="0">
          <a:ln>
            <a:noFill/>
          </a:ln>
          <a:solidFill>
            <a:srgbClr val="2E3E65"/>
          </a:solidFill>
          <a:uFillTx/>
          <a:latin typeface="Poppins Bold"/>
          <a:ea typeface="Poppins Bold"/>
          <a:cs typeface="Poppins Bold"/>
          <a:sym typeface="Poppins Bold"/>
        </a:defRPr>
      </a:lvl2pPr>
      <a:lvl3pPr marL="0" marR="0" indent="0" algn="ctr" defTabSz="685800" eaLnBrk="1" latinLnBrk="0" hangingPunct="1">
        <a:lnSpc>
          <a:spcPct val="90000"/>
        </a:lnSpc>
        <a:spcBef>
          <a:spcPts val="0"/>
        </a:spcBef>
        <a:spcAft>
          <a:spcPts val="0"/>
        </a:spcAft>
        <a:buClrTx/>
        <a:buSzTx/>
        <a:buFontTx/>
        <a:buNone/>
        <a:tabLst/>
        <a:defRPr sz="3900" b="0" i="0" u="none" strike="noStrike" cap="none" spc="0" baseline="0">
          <a:ln>
            <a:noFill/>
          </a:ln>
          <a:solidFill>
            <a:srgbClr val="2E3E65"/>
          </a:solidFill>
          <a:uFillTx/>
          <a:latin typeface="Poppins Bold"/>
          <a:ea typeface="Poppins Bold"/>
          <a:cs typeface="Poppins Bold"/>
          <a:sym typeface="Poppins Bold"/>
        </a:defRPr>
      </a:lvl3pPr>
      <a:lvl4pPr marL="0" marR="0" indent="0" algn="ctr" defTabSz="685800" eaLnBrk="1" latinLnBrk="0" hangingPunct="1">
        <a:lnSpc>
          <a:spcPct val="90000"/>
        </a:lnSpc>
        <a:spcBef>
          <a:spcPts val="0"/>
        </a:spcBef>
        <a:spcAft>
          <a:spcPts val="0"/>
        </a:spcAft>
        <a:buClrTx/>
        <a:buSzTx/>
        <a:buFontTx/>
        <a:buNone/>
        <a:tabLst/>
        <a:defRPr sz="3900" b="0" i="0" u="none" strike="noStrike" cap="none" spc="0" baseline="0">
          <a:ln>
            <a:noFill/>
          </a:ln>
          <a:solidFill>
            <a:srgbClr val="2E3E65"/>
          </a:solidFill>
          <a:uFillTx/>
          <a:latin typeface="Poppins Bold"/>
          <a:ea typeface="Poppins Bold"/>
          <a:cs typeface="Poppins Bold"/>
          <a:sym typeface="Poppins Bold"/>
        </a:defRPr>
      </a:lvl4pPr>
      <a:lvl5pPr marL="0" marR="0" indent="0" algn="ctr" defTabSz="685800" eaLnBrk="1" latinLnBrk="0" hangingPunct="1">
        <a:lnSpc>
          <a:spcPct val="90000"/>
        </a:lnSpc>
        <a:spcBef>
          <a:spcPts val="0"/>
        </a:spcBef>
        <a:spcAft>
          <a:spcPts val="0"/>
        </a:spcAft>
        <a:buClrTx/>
        <a:buSzTx/>
        <a:buFontTx/>
        <a:buNone/>
        <a:tabLst/>
        <a:defRPr sz="3900" b="0" i="0" u="none" strike="noStrike" cap="none" spc="0" baseline="0">
          <a:ln>
            <a:noFill/>
          </a:ln>
          <a:solidFill>
            <a:srgbClr val="2E3E65"/>
          </a:solidFill>
          <a:uFillTx/>
          <a:latin typeface="Poppins Bold"/>
          <a:ea typeface="Poppins Bold"/>
          <a:cs typeface="Poppins Bold"/>
          <a:sym typeface="Poppins Bold"/>
        </a:defRPr>
      </a:lvl5pPr>
      <a:lvl6pPr marL="0" marR="0" indent="0" algn="ctr" defTabSz="685800" eaLnBrk="1" latinLnBrk="0" hangingPunct="1">
        <a:lnSpc>
          <a:spcPct val="90000"/>
        </a:lnSpc>
        <a:spcBef>
          <a:spcPts val="0"/>
        </a:spcBef>
        <a:spcAft>
          <a:spcPts val="0"/>
        </a:spcAft>
        <a:buClrTx/>
        <a:buSzTx/>
        <a:buFontTx/>
        <a:buNone/>
        <a:tabLst/>
        <a:defRPr sz="3900" b="0" i="0" u="none" strike="noStrike" cap="none" spc="0" baseline="0">
          <a:ln>
            <a:noFill/>
          </a:ln>
          <a:solidFill>
            <a:srgbClr val="2E3E65"/>
          </a:solidFill>
          <a:uFillTx/>
          <a:latin typeface="Poppins Bold"/>
          <a:ea typeface="Poppins Bold"/>
          <a:cs typeface="Poppins Bold"/>
          <a:sym typeface="Poppins Bold"/>
        </a:defRPr>
      </a:lvl6pPr>
      <a:lvl7pPr marL="0" marR="0" indent="0" algn="ctr" defTabSz="685800" eaLnBrk="1" latinLnBrk="0" hangingPunct="1">
        <a:lnSpc>
          <a:spcPct val="90000"/>
        </a:lnSpc>
        <a:spcBef>
          <a:spcPts val="0"/>
        </a:spcBef>
        <a:spcAft>
          <a:spcPts val="0"/>
        </a:spcAft>
        <a:buClrTx/>
        <a:buSzTx/>
        <a:buFontTx/>
        <a:buNone/>
        <a:tabLst/>
        <a:defRPr sz="3900" b="0" i="0" u="none" strike="noStrike" cap="none" spc="0" baseline="0">
          <a:ln>
            <a:noFill/>
          </a:ln>
          <a:solidFill>
            <a:srgbClr val="2E3E65"/>
          </a:solidFill>
          <a:uFillTx/>
          <a:latin typeface="Poppins Bold"/>
          <a:ea typeface="Poppins Bold"/>
          <a:cs typeface="Poppins Bold"/>
          <a:sym typeface="Poppins Bold"/>
        </a:defRPr>
      </a:lvl7pPr>
      <a:lvl8pPr marL="0" marR="0" indent="0" algn="ctr" defTabSz="685800" eaLnBrk="1" latinLnBrk="0" hangingPunct="1">
        <a:lnSpc>
          <a:spcPct val="90000"/>
        </a:lnSpc>
        <a:spcBef>
          <a:spcPts val="0"/>
        </a:spcBef>
        <a:spcAft>
          <a:spcPts val="0"/>
        </a:spcAft>
        <a:buClrTx/>
        <a:buSzTx/>
        <a:buFontTx/>
        <a:buNone/>
        <a:tabLst/>
        <a:defRPr sz="3900" b="0" i="0" u="none" strike="noStrike" cap="none" spc="0" baseline="0">
          <a:ln>
            <a:noFill/>
          </a:ln>
          <a:solidFill>
            <a:srgbClr val="2E3E65"/>
          </a:solidFill>
          <a:uFillTx/>
          <a:latin typeface="Poppins Bold"/>
          <a:ea typeface="Poppins Bold"/>
          <a:cs typeface="Poppins Bold"/>
          <a:sym typeface="Poppins Bold"/>
        </a:defRPr>
      </a:lvl8pPr>
      <a:lvl9pPr marL="0" marR="0" indent="0" algn="ctr" defTabSz="685800" eaLnBrk="1" latinLnBrk="0" hangingPunct="1">
        <a:lnSpc>
          <a:spcPct val="90000"/>
        </a:lnSpc>
        <a:spcBef>
          <a:spcPts val="0"/>
        </a:spcBef>
        <a:spcAft>
          <a:spcPts val="0"/>
        </a:spcAft>
        <a:buClrTx/>
        <a:buSzTx/>
        <a:buFontTx/>
        <a:buNone/>
        <a:tabLst/>
        <a:defRPr sz="3900" b="0" i="0" u="none" strike="noStrike" cap="none" spc="0" baseline="0">
          <a:ln>
            <a:noFill/>
          </a:ln>
          <a:solidFill>
            <a:srgbClr val="2E3E65"/>
          </a:solidFill>
          <a:uFillTx/>
          <a:latin typeface="Poppins Bold"/>
          <a:ea typeface="Poppins Bold"/>
          <a:cs typeface="Poppins Bold"/>
          <a:sym typeface="Poppins Bold"/>
        </a:defRPr>
      </a:lvl9pPr>
    </p:titleStyle>
    <p:bodyStyle>
      <a:lvl1pPr marL="171450" marR="0" indent="-171450" algn="l" defTabSz="685800" eaLnBrk="1" latinLnBrk="0" hangingPunct="1">
        <a:lnSpc>
          <a:spcPts val="2625"/>
        </a:lnSpc>
        <a:spcBef>
          <a:spcPts val="750"/>
        </a:spcBef>
        <a:spcAft>
          <a:spcPts val="0"/>
        </a:spcAft>
        <a:buClrTx/>
        <a:buSzPct val="100000"/>
        <a:buFont typeface="Arial"/>
        <a:buChar char="•"/>
        <a:tabLst/>
        <a:defRPr sz="2100" b="0" i="0" u="none" strike="noStrike" cap="none" spc="0" baseline="0">
          <a:ln>
            <a:noFill/>
          </a:ln>
          <a:solidFill>
            <a:srgbClr val="58585A"/>
          </a:solidFill>
          <a:uFillTx/>
          <a:latin typeface="Arial"/>
          <a:ea typeface="Helvetica Neue Light"/>
          <a:cs typeface="Arial"/>
          <a:sym typeface="Helvetica Neue Light"/>
        </a:defRPr>
      </a:lvl1pPr>
      <a:lvl2pPr marL="371475" marR="0" indent="-200025" algn="l" defTabSz="685800" eaLnBrk="1" latinLnBrk="0" hangingPunct="1">
        <a:lnSpc>
          <a:spcPts val="2625"/>
        </a:lnSpc>
        <a:spcBef>
          <a:spcPts val="750"/>
        </a:spcBef>
        <a:spcAft>
          <a:spcPts val="0"/>
        </a:spcAft>
        <a:buClrTx/>
        <a:buSzPct val="100000"/>
        <a:buFont typeface="Arial"/>
        <a:buChar char="•"/>
        <a:tabLst/>
        <a:defRPr sz="2100" b="0" i="0" u="none" strike="noStrike" cap="none" spc="0" baseline="0">
          <a:ln>
            <a:noFill/>
          </a:ln>
          <a:solidFill>
            <a:srgbClr val="58585A"/>
          </a:solidFill>
          <a:uFillTx/>
          <a:latin typeface="Arial"/>
          <a:ea typeface="Helvetica Neue Light"/>
          <a:cs typeface="Arial"/>
          <a:sym typeface="Helvetica Neue Light"/>
        </a:defRPr>
      </a:lvl2pPr>
      <a:lvl3pPr marL="582930" marR="0" indent="-240030" algn="l" defTabSz="685800" eaLnBrk="1" latinLnBrk="0" hangingPunct="1">
        <a:lnSpc>
          <a:spcPts val="2625"/>
        </a:lnSpc>
        <a:spcBef>
          <a:spcPts val="750"/>
        </a:spcBef>
        <a:spcAft>
          <a:spcPts val="0"/>
        </a:spcAft>
        <a:buClrTx/>
        <a:buSzPct val="100000"/>
        <a:buFont typeface="Arial"/>
        <a:buChar char="•"/>
        <a:tabLst/>
        <a:defRPr sz="2100" b="0" i="0" u="none" strike="noStrike" cap="none" spc="0" baseline="0">
          <a:ln>
            <a:noFill/>
          </a:ln>
          <a:solidFill>
            <a:srgbClr val="58585A"/>
          </a:solidFill>
          <a:uFillTx/>
          <a:latin typeface="Arial"/>
          <a:ea typeface="Helvetica Neue Light"/>
          <a:cs typeface="Arial"/>
          <a:sym typeface="Helvetica Neue Light"/>
        </a:defRPr>
      </a:lvl3pPr>
      <a:lvl4pPr marL="781050" marR="0" indent="-266700" algn="l" defTabSz="685800" eaLnBrk="1" latinLnBrk="0" hangingPunct="1">
        <a:lnSpc>
          <a:spcPts val="2625"/>
        </a:lnSpc>
        <a:spcBef>
          <a:spcPts val="750"/>
        </a:spcBef>
        <a:spcAft>
          <a:spcPts val="0"/>
        </a:spcAft>
        <a:buClrTx/>
        <a:buSzPct val="100000"/>
        <a:buFont typeface="Arial"/>
        <a:buChar char="•"/>
        <a:tabLst/>
        <a:defRPr sz="2100" b="0" i="0" u="none" strike="noStrike" cap="none" spc="0" baseline="0">
          <a:ln>
            <a:noFill/>
          </a:ln>
          <a:solidFill>
            <a:srgbClr val="58585A"/>
          </a:solidFill>
          <a:uFillTx/>
          <a:latin typeface="Arial"/>
          <a:ea typeface="Helvetica Neue Light"/>
          <a:cs typeface="Arial"/>
          <a:sym typeface="Helvetica Neue Light"/>
        </a:defRPr>
      </a:lvl4pPr>
      <a:lvl5pPr marL="952500" marR="0" indent="-266700" algn="l" defTabSz="685800" eaLnBrk="1" latinLnBrk="0" hangingPunct="1">
        <a:lnSpc>
          <a:spcPts val="2625"/>
        </a:lnSpc>
        <a:spcBef>
          <a:spcPts val="750"/>
        </a:spcBef>
        <a:spcAft>
          <a:spcPts val="0"/>
        </a:spcAft>
        <a:buClrTx/>
        <a:buSzPct val="100000"/>
        <a:buFont typeface="Arial"/>
        <a:buChar char="•"/>
        <a:tabLst/>
        <a:defRPr sz="2100" b="0" i="0" u="none" strike="noStrike" cap="none" spc="0" baseline="0">
          <a:ln>
            <a:noFill/>
          </a:ln>
          <a:solidFill>
            <a:srgbClr val="58585A"/>
          </a:solidFill>
          <a:uFillTx/>
          <a:latin typeface="Arial"/>
          <a:ea typeface="Helvetica Neue Light"/>
          <a:cs typeface="Arial"/>
          <a:sym typeface="Helvetica Neue Light"/>
        </a:defRPr>
      </a:lvl5pPr>
      <a:lvl6pPr marL="1123950" marR="0" indent="-266700" algn="l" defTabSz="685800" eaLnBrk="1" latinLnBrk="0" hangingPunct="1">
        <a:lnSpc>
          <a:spcPts val="2625"/>
        </a:lnSpc>
        <a:spcBef>
          <a:spcPts val="750"/>
        </a:spcBef>
        <a:spcAft>
          <a:spcPts val="0"/>
        </a:spcAft>
        <a:buClrTx/>
        <a:buSzPct val="100000"/>
        <a:buFont typeface="Arial"/>
        <a:buChar char="•"/>
        <a:tabLst/>
        <a:defRPr sz="2100" b="0" i="0" u="none" strike="noStrike" cap="none" spc="0" baseline="0">
          <a:ln>
            <a:noFill/>
          </a:ln>
          <a:solidFill>
            <a:srgbClr val="58585A"/>
          </a:solidFill>
          <a:uFillTx/>
          <a:latin typeface="Helvetica Neue Light"/>
          <a:ea typeface="Helvetica Neue Light"/>
          <a:cs typeface="Helvetica Neue Light"/>
          <a:sym typeface="Helvetica Neue Light"/>
        </a:defRPr>
      </a:lvl6pPr>
      <a:lvl7pPr marL="1295400" marR="0" indent="-266700" algn="l" defTabSz="685800" eaLnBrk="1" latinLnBrk="0" hangingPunct="1">
        <a:lnSpc>
          <a:spcPts val="2625"/>
        </a:lnSpc>
        <a:spcBef>
          <a:spcPts val="750"/>
        </a:spcBef>
        <a:spcAft>
          <a:spcPts val="0"/>
        </a:spcAft>
        <a:buClrTx/>
        <a:buSzPct val="100000"/>
        <a:buFont typeface="Arial"/>
        <a:buChar char="•"/>
        <a:tabLst/>
        <a:defRPr sz="2100" b="0" i="0" u="none" strike="noStrike" cap="none" spc="0" baseline="0">
          <a:ln>
            <a:noFill/>
          </a:ln>
          <a:solidFill>
            <a:srgbClr val="58585A"/>
          </a:solidFill>
          <a:uFillTx/>
          <a:latin typeface="Helvetica Neue Light"/>
          <a:ea typeface="Helvetica Neue Light"/>
          <a:cs typeface="Helvetica Neue Light"/>
          <a:sym typeface="Helvetica Neue Light"/>
        </a:defRPr>
      </a:lvl7pPr>
      <a:lvl8pPr marL="1466850" marR="0" indent="-266700" algn="l" defTabSz="685800" eaLnBrk="1" latinLnBrk="0" hangingPunct="1">
        <a:lnSpc>
          <a:spcPts val="2625"/>
        </a:lnSpc>
        <a:spcBef>
          <a:spcPts val="750"/>
        </a:spcBef>
        <a:spcAft>
          <a:spcPts val="0"/>
        </a:spcAft>
        <a:buClrTx/>
        <a:buSzPct val="100000"/>
        <a:buFont typeface="Arial"/>
        <a:buChar char="•"/>
        <a:tabLst/>
        <a:defRPr sz="2100" b="0" i="0" u="none" strike="noStrike" cap="none" spc="0" baseline="0">
          <a:ln>
            <a:noFill/>
          </a:ln>
          <a:solidFill>
            <a:srgbClr val="58585A"/>
          </a:solidFill>
          <a:uFillTx/>
          <a:latin typeface="Helvetica Neue Light"/>
          <a:ea typeface="Helvetica Neue Light"/>
          <a:cs typeface="Helvetica Neue Light"/>
          <a:sym typeface="Helvetica Neue Light"/>
        </a:defRPr>
      </a:lvl8pPr>
      <a:lvl9pPr marL="1638300" marR="0" indent="-266700" algn="l" defTabSz="685800" eaLnBrk="1" latinLnBrk="0" hangingPunct="1">
        <a:lnSpc>
          <a:spcPts val="2625"/>
        </a:lnSpc>
        <a:spcBef>
          <a:spcPts val="750"/>
        </a:spcBef>
        <a:spcAft>
          <a:spcPts val="0"/>
        </a:spcAft>
        <a:buClrTx/>
        <a:buSzPct val="100000"/>
        <a:buFont typeface="Arial"/>
        <a:buChar char="•"/>
        <a:tabLst/>
        <a:defRPr sz="2100" b="0" i="0" u="none" strike="noStrike" cap="none" spc="0" baseline="0">
          <a:ln>
            <a:noFill/>
          </a:ln>
          <a:solidFill>
            <a:srgbClr val="58585A"/>
          </a:solidFill>
          <a:uFillTx/>
          <a:latin typeface="Helvetica Neue Light"/>
          <a:ea typeface="Helvetica Neue Light"/>
          <a:cs typeface="Helvetica Neue Light"/>
          <a:sym typeface="Helvetica Neue Light"/>
        </a:defRPr>
      </a:lvl9pPr>
    </p:bodyStyle>
    <p:otherStyle>
      <a:lvl1pPr marL="0" marR="0" indent="0" algn="r" defTabSz="685800" rtl="0" eaLnBrk="1" latinLnBrk="0" hangingPunct="1">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1pPr>
      <a:lvl2pPr marL="0" marR="0" indent="171450" algn="r" defTabSz="685800" rtl="0" eaLnBrk="1" latinLnBrk="0" hangingPunct="1">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2pPr>
      <a:lvl3pPr marL="0" marR="0" indent="342900" algn="r" defTabSz="685800" rtl="0" eaLnBrk="1" latinLnBrk="0" hangingPunct="1">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3pPr>
      <a:lvl4pPr marL="0" marR="0" indent="514350" algn="r" defTabSz="685800" rtl="0" eaLnBrk="1" latinLnBrk="0" hangingPunct="1">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4pPr>
      <a:lvl5pPr marL="0" marR="0" indent="685800" algn="r" defTabSz="685800" rtl="0" eaLnBrk="1" latinLnBrk="0" hangingPunct="1">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5pPr>
      <a:lvl6pPr marL="0" marR="0" indent="857250" algn="r" defTabSz="685800" rtl="0" eaLnBrk="1" latinLnBrk="0" hangingPunct="1">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6pPr>
      <a:lvl7pPr marL="0" marR="0" indent="1028700" algn="r" defTabSz="685800" rtl="0" eaLnBrk="1" latinLnBrk="0" hangingPunct="1">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7pPr>
      <a:lvl8pPr marL="0" marR="0" indent="1200150" algn="r" defTabSz="685800" rtl="0" eaLnBrk="1" latinLnBrk="0" hangingPunct="1">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8pPr>
      <a:lvl9pPr marL="0" marR="0" indent="1371600" algn="r" defTabSz="685800" rtl="0" eaLnBrk="1" latinLnBrk="0" hangingPunct="1">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4.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4.xml"/></Relationships>
</file>

<file path=ppt/slides/_rels/slide144.xml.rels><?xml version="1.0" encoding="UTF-8" standalone="yes"?>
<Relationships xmlns="http://schemas.openxmlformats.org/package/2006/relationships"><Relationship Id="rId3" Type="http://schemas.openxmlformats.org/officeDocument/2006/relationships/hyperlink" Target="http://bit.ly/bls-stats" TargetMode="External"/><Relationship Id="rId2" Type="http://schemas.openxmlformats.org/officeDocument/2006/relationships/notesSlide" Target="../notesSlides/notesSlide144.xml"/><Relationship Id="rId1" Type="http://schemas.openxmlformats.org/officeDocument/2006/relationships/slideLayout" Target="../slideLayouts/slideLayout1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4.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4.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4.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4.xml"/></Relationships>
</file>

<file path=ppt/slides/_rels/slide1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5.xml"/><Relationship Id="rId1" Type="http://schemas.openxmlformats.org/officeDocument/2006/relationships/slideLayout" Target="../slideLayouts/slideLayout4.xml"/><Relationship Id="rId5" Type="http://schemas.openxmlformats.org/officeDocument/2006/relationships/image" Target="../media/image73.gif"/><Relationship Id="rId4" Type="http://schemas.openxmlformats.org/officeDocument/2006/relationships/image" Target="../media/image72.png"/></Relationships>
</file>

<file path=ppt/slides/_rels/slide1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6.xml"/><Relationship Id="rId1" Type="http://schemas.openxmlformats.org/officeDocument/2006/relationships/slideLayout" Target="../slideLayouts/slideLayout4.xml"/><Relationship Id="rId5" Type="http://schemas.openxmlformats.org/officeDocument/2006/relationships/image" Target="../media/image76.png"/><Relationship Id="rId4" Type="http://schemas.openxmlformats.org/officeDocument/2006/relationships/image" Target="../media/image75.png"/></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4.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4.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60.xml"/><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4.xml"/></Relationships>
</file>

<file path=ppt/slides/_rels/slide16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62.xml"/><Relationship Id="rId1" Type="http://schemas.openxmlformats.org/officeDocument/2006/relationships/slideLayout" Target="../slideLayouts/slideLayout4.xml"/><Relationship Id="rId4" Type="http://schemas.openxmlformats.org/officeDocument/2006/relationships/image" Target="../media/image79.png"/></Relationships>
</file>

<file path=ppt/slides/_rels/slide1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3.xml"/><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52.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35.tif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www.youtube.com/watch?v=jxqvBeJCLPA"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hyperlink" Target="https://www.youtube.com/watch?v=BVFG7fd1H30"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72.xml"/><Relationship Id="rId1" Type="http://schemas.openxmlformats.org/officeDocument/2006/relationships/slideLayout" Target="../slideLayouts/slideLayout4.xml"/><Relationship Id="rId4" Type="http://schemas.openxmlformats.org/officeDocument/2006/relationships/image" Target="../media/image350.png"/></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0" y="1504950"/>
            <a:ext cx="5498356" cy="2205861"/>
          </a:xfrm>
        </p:spPr>
        <p:txBody>
          <a:bodyPr>
            <a:noAutofit/>
          </a:bodyPr>
          <a:lstStyle/>
          <a:p>
            <a:pPr algn="l"/>
            <a:r>
              <a:rPr lang="en-US" sz="3600" cap="all" dirty="0"/>
              <a:t>Artificial Intelligence Implementation Boot Camp</a:t>
            </a:r>
          </a:p>
        </p:txBody>
      </p:sp>
    </p:spTree>
    <p:extLst>
      <p:ext uri="{BB962C8B-B14F-4D97-AF65-F5344CB8AC3E}">
        <p14:creationId xmlns:p14="http://schemas.microsoft.com/office/powerpoint/2010/main" val="1444097343"/>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hal space odyssey"/>
          <p:cNvPicPr>
            <a:picLocks noChangeAspect="1" noChangeArrowheads="1"/>
          </p:cNvPicPr>
          <p:nvPr/>
        </p:nvPicPr>
        <p:blipFill rotWithShape="1">
          <a:blip r:embed="rId3">
            <a:extLst>
              <a:ext uri="{28A0092B-C50C-407E-A947-70E740481C1C}">
                <a14:useLocalDpi xmlns:a14="http://schemas.microsoft.com/office/drawing/2010/main" val="0"/>
              </a:ext>
            </a:extLst>
          </a:blip>
          <a:srcRect l="3" t="1910" r="23636" b="26654"/>
          <a:stretch/>
        </p:blipFill>
        <p:spPr bwMode="auto">
          <a:xfrm>
            <a:off x="0" y="0"/>
            <a:ext cx="9144000" cy="44805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D5429AF-D33C-DA42-9582-3CCD23B346FA}"/>
              </a:ext>
            </a:extLst>
          </p:cNvPr>
          <p:cNvSpPr>
            <a:spLocks noGrp="1"/>
          </p:cNvSpPr>
          <p:nvPr>
            <p:ph type="title"/>
          </p:nvPr>
        </p:nvSpPr>
        <p:spPr>
          <a:xfrm>
            <a:off x="342900" y="121447"/>
            <a:ext cx="7886700" cy="869154"/>
          </a:xfrm>
        </p:spPr>
        <p:txBody>
          <a:bodyPr>
            <a:normAutofit/>
          </a:bodyPr>
          <a:lstStyle/>
          <a:p>
            <a:r>
              <a:rPr lang="en-US" sz="3200" dirty="0"/>
              <a:t>AI: Working Definitions</a:t>
            </a:r>
          </a:p>
        </p:txBody>
      </p:sp>
      <p:sp>
        <p:nvSpPr>
          <p:cNvPr id="3" name="Content Placeholder 2">
            <a:extLst>
              <a:ext uri="{FF2B5EF4-FFF2-40B4-BE49-F238E27FC236}">
                <a16:creationId xmlns:a16="http://schemas.microsoft.com/office/drawing/2014/main" id="{1E30E937-C06D-7849-8A46-588BB895500A}"/>
              </a:ext>
            </a:extLst>
          </p:cNvPr>
          <p:cNvSpPr>
            <a:spLocks noGrp="1"/>
          </p:cNvSpPr>
          <p:nvPr>
            <p:ph idx="1"/>
          </p:nvPr>
        </p:nvSpPr>
        <p:spPr>
          <a:xfrm>
            <a:off x="342900" y="990601"/>
            <a:ext cx="7753350" cy="3105149"/>
          </a:xfrm>
        </p:spPr>
        <p:txBody>
          <a:bodyPr>
            <a:normAutofit/>
          </a:bodyPr>
          <a:lstStyle/>
          <a:p>
            <a:r>
              <a:rPr lang="en-US" sz="2000" b="0" dirty="0">
                <a:solidFill>
                  <a:schemeClr val="bg1"/>
                </a:solidFill>
              </a:rPr>
              <a:t>AI</a:t>
            </a:r>
          </a:p>
          <a:p>
            <a:r>
              <a:rPr lang="en-US" sz="2000" b="0" dirty="0">
                <a:solidFill>
                  <a:schemeClr val="bg1"/>
                </a:solidFill>
              </a:rPr>
              <a:t>Machine Learning</a:t>
            </a:r>
          </a:p>
          <a:p>
            <a:r>
              <a:rPr lang="en-US" sz="2000" b="0" dirty="0">
                <a:solidFill>
                  <a:schemeClr val="bg1"/>
                </a:solidFill>
              </a:rPr>
              <a:t>Deep Learning</a:t>
            </a:r>
          </a:p>
          <a:p>
            <a:r>
              <a:rPr lang="en-US" sz="2000" b="0" dirty="0">
                <a:solidFill>
                  <a:schemeClr val="bg1"/>
                </a:solidFill>
              </a:rPr>
              <a:t>Data Science</a:t>
            </a:r>
          </a:p>
          <a:p>
            <a:r>
              <a:rPr lang="en-US" sz="2000" b="0" dirty="0">
                <a:solidFill>
                  <a:schemeClr val="bg1"/>
                </a:solidFill>
              </a:rPr>
              <a:t>Data Model</a:t>
            </a:r>
          </a:p>
          <a:p>
            <a:r>
              <a:rPr lang="en-US" sz="2000" b="0" dirty="0">
                <a:solidFill>
                  <a:schemeClr val="bg1"/>
                </a:solidFill>
              </a:rPr>
              <a:t>Big Data</a:t>
            </a:r>
          </a:p>
          <a:p>
            <a:endParaRPr lang="en-US" sz="4000" dirty="0">
              <a:solidFill>
                <a:schemeClr val="bg1"/>
              </a:solidFill>
            </a:endParaRPr>
          </a:p>
        </p:txBody>
      </p:sp>
    </p:spTree>
    <p:extLst>
      <p:ext uri="{BB962C8B-B14F-4D97-AF65-F5344CB8AC3E}">
        <p14:creationId xmlns:p14="http://schemas.microsoft.com/office/powerpoint/2010/main" val="42938520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A3BE3-149B-3548-AD8E-1B5DBE5897D0}"/>
              </a:ext>
            </a:extLst>
          </p:cNvPr>
          <p:cNvSpPr>
            <a:spLocks noGrp="1"/>
          </p:cNvSpPr>
          <p:nvPr>
            <p:ph type="title"/>
          </p:nvPr>
        </p:nvSpPr>
        <p:spPr/>
        <p:txBody>
          <a:bodyPr>
            <a:normAutofit fontScale="90000"/>
          </a:bodyPr>
          <a:lstStyle/>
          <a:p>
            <a:r>
              <a:rPr lang="en-US" dirty="0"/>
              <a:t>What will changes mean for humans who intend to remain working?</a:t>
            </a:r>
          </a:p>
        </p:txBody>
      </p:sp>
      <p:sp>
        <p:nvSpPr>
          <p:cNvPr id="3" name="Content Placeholder 2">
            <a:extLst>
              <a:ext uri="{FF2B5EF4-FFF2-40B4-BE49-F238E27FC236}">
                <a16:creationId xmlns:a16="http://schemas.microsoft.com/office/drawing/2014/main" id="{19113455-031B-5C42-85C7-7F7655EC6562}"/>
              </a:ext>
            </a:extLst>
          </p:cNvPr>
          <p:cNvSpPr>
            <a:spLocks noGrp="1"/>
          </p:cNvSpPr>
          <p:nvPr>
            <p:ph idx="1"/>
          </p:nvPr>
        </p:nvSpPr>
        <p:spPr>
          <a:xfrm>
            <a:off x="628650" y="1200150"/>
            <a:ext cx="7886700" cy="3813573"/>
          </a:xfrm>
        </p:spPr>
        <p:txBody>
          <a:bodyPr>
            <a:normAutofit fontScale="55000" lnSpcReduction="20000"/>
          </a:bodyPr>
          <a:lstStyle/>
          <a:p>
            <a:pPr>
              <a:lnSpc>
                <a:spcPct val="120000"/>
              </a:lnSpc>
              <a:spcBef>
                <a:spcPts val="1200"/>
              </a:spcBef>
            </a:pPr>
            <a:r>
              <a:rPr lang="en-US" dirty="0" err="1"/>
              <a:t>Upskill</a:t>
            </a:r>
            <a:r>
              <a:rPr lang="en-US" dirty="0"/>
              <a:t>: higher-value, more strategic and sophisticated decision making jobs </a:t>
            </a:r>
          </a:p>
          <a:p>
            <a:pPr>
              <a:lnSpc>
                <a:spcPct val="120000"/>
              </a:lnSpc>
              <a:spcBef>
                <a:spcPts val="1200"/>
              </a:spcBef>
            </a:pPr>
            <a:r>
              <a:rPr lang="en-US" dirty="0"/>
              <a:t>Job losses: construction and mining, production, office and admin staff, sales and related roles</a:t>
            </a:r>
            <a:r>
              <a:rPr lang="en-US" b="0" i="1" dirty="0"/>
              <a:t> (i.e. customer service on lower end)</a:t>
            </a:r>
          </a:p>
          <a:p>
            <a:pPr>
              <a:lnSpc>
                <a:spcPct val="120000"/>
              </a:lnSpc>
              <a:spcBef>
                <a:spcPts val="1200"/>
              </a:spcBef>
            </a:pPr>
            <a:r>
              <a:rPr lang="en-US" dirty="0"/>
              <a:t>Job gains: next-generation management, business, financial 			</a:t>
            </a:r>
            <a:r>
              <a:rPr lang="en-US" b="0" i="1" dirty="0"/>
              <a:t>(i.e. auditing …how do you value a company that has AI in place?)</a:t>
            </a:r>
          </a:p>
          <a:p>
            <a:pPr>
              <a:lnSpc>
                <a:spcPct val="120000"/>
              </a:lnSpc>
              <a:spcBef>
                <a:spcPts val="1200"/>
              </a:spcBef>
            </a:pPr>
            <a:r>
              <a:rPr lang="en-US" dirty="0"/>
              <a:t>New categories of professional services for literacy and AI collaboration</a:t>
            </a:r>
          </a:p>
          <a:p>
            <a:pPr>
              <a:lnSpc>
                <a:spcPct val="120000"/>
              </a:lnSpc>
              <a:spcBef>
                <a:spcPts val="1200"/>
              </a:spcBef>
            </a:pPr>
            <a:r>
              <a:rPr lang="en-US" dirty="0"/>
              <a:t>Human-machine resources may disrupt HR. Creative and artistic roles are required (i.e. hiring novelists to write language for </a:t>
            </a:r>
            <a:r>
              <a:rPr lang="en-US" dirty="0" err="1"/>
              <a:t>chatbots</a:t>
            </a:r>
            <a:r>
              <a:rPr lang="en-US" dirty="0"/>
              <a:t> because software doesn’t know how to write natural dialog</a:t>
            </a:r>
          </a:p>
        </p:txBody>
      </p:sp>
    </p:spTree>
    <p:extLst>
      <p:ext uri="{BB962C8B-B14F-4D97-AF65-F5344CB8AC3E}">
        <p14:creationId xmlns:p14="http://schemas.microsoft.com/office/powerpoint/2010/main" val="342872001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A3BE3-149B-3548-AD8E-1B5DBE5897D0}"/>
              </a:ext>
            </a:extLst>
          </p:cNvPr>
          <p:cNvSpPr>
            <a:spLocks noGrp="1"/>
          </p:cNvSpPr>
          <p:nvPr>
            <p:ph type="title"/>
          </p:nvPr>
        </p:nvSpPr>
        <p:spPr/>
        <p:txBody>
          <a:bodyPr>
            <a:normAutofit/>
          </a:bodyPr>
          <a:lstStyle/>
          <a:p>
            <a:r>
              <a:rPr lang="en-US" dirty="0"/>
              <a:t>AI and the Jobs Landscape</a:t>
            </a:r>
          </a:p>
        </p:txBody>
      </p:sp>
      <p:sp>
        <p:nvSpPr>
          <p:cNvPr id="3" name="Content Placeholder 2">
            <a:extLst>
              <a:ext uri="{FF2B5EF4-FFF2-40B4-BE49-F238E27FC236}">
                <a16:creationId xmlns:a16="http://schemas.microsoft.com/office/drawing/2014/main" id="{19113455-031B-5C42-85C7-7F7655EC6562}"/>
              </a:ext>
            </a:extLst>
          </p:cNvPr>
          <p:cNvSpPr>
            <a:spLocks noGrp="1"/>
          </p:cNvSpPr>
          <p:nvPr>
            <p:ph idx="1"/>
          </p:nvPr>
        </p:nvSpPr>
        <p:spPr>
          <a:xfrm>
            <a:off x="628650" y="1123950"/>
            <a:ext cx="7886700" cy="3508773"/>
          </a:xfrm>
        </p:spPr>
        <p:txBody>
          <a:bodyPr>
            <a:noAutofit/>
          </a:bodyPr>
          <a:lstStyle/>
          <a:p>
            <a:pPr lvl="0"/>
            <a:r>
              <a:rPr lang="en-US" sz="2000" dirty="0"/>
              <a:t>Prepare for digital workers (e.g. RPA bots, various flavors of AI, AI-infused robots</a:t>
            </a:r>
          </a:p>
          <a:p>
            <a:pPr lvl="0"/>
            <a:r>
              <a:rPr lang="en-US" sz="2000" dirty="0"/>
              <a:t>Learn about human-machine teaming. Coined by military for battlefield context</a:t>
            </a:r>
          </a:p>
          <a:p>
            <a:pPr lvl="0"/>
            <a:r>
              <a:rPr lang="en-US" sz="2000" dirty="0"/>
              <a:t>Invest in change management. E.g. Baxter robot – he doesn’t get programmed by C++, he learns from a human who demonstrates how to do the job on a factory line that Baxter needs to do</a:t>
            </a:r>
          </a:p>
          <a:p>
            <a:pPr lvl="0"/>
            <a:r>
              <a:rPr lang="en-US" sz="2000" dirty="0"/>
              <a:t>Build in time for experimentation and failure. </a:t>
            </a:r>
            <a:r>
              <a:rPr lang="en-US" sz="2000" b="0" i="1" dirty="0"/>
              <a:t>Algorithmic learning and machine solutions can take a LOT more time than you might think or want.  </a:t>
            </a:r>
          </a:p>
        </p:txBody>
      </p:sp>
    </p:spTree>
    <p:extLst>
      <p:ext uri="{BB962C8B-B14F-4D97-AF65-F5344CB8AC3E}">
        <p14:creationId xmlns:p14="http://schemas.microsoft.com/office/powerpoint/2010/main" val="2666074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EEB06-2E4C-E44E-B189-0EE0090C4C9D}"/>
              </a:ext>
            </a:extLst>
          </p:cNvPr>
          <p:cNvSpPr>
            <a:spLocks noGrp="1"/>
          </p:cNvSpPr>
          <p:nvPr>
            <p:ph type="title"/>
          </p:nvPr>
        </p:nvSpPr>
        <p:spPr/>
        <p:txBody>
          <a:bodyPr>
            <a:normAutofit fontScale="90000"/>
          </a:bodyPr>
          <a:lstStyle/>
          <a:p>
            <a:r>
              <a:rPr lang="en-US" dirty="0">
                <a:solidFill>
                  <a:schemeClr val="tx1"/>
                </a:solidFill>
              </a:rPr>
              <a:t>Use case breakout: </a:t>
            </a:r>
            <a:br>
              <a:rPr lang="en-US" dirty="0"/>
            </a:br>
            <a:r>
              <a:rPr lang="en-US" dirty="0"/>
              <a:t>Scoring data for AI consumption</a:t>
            </a:r>
          </a:p>
        </p:txBody>
      </p:sp>
      <p:pic>
        <p:nvPicPr>
          <p:cNvPr id="4" name="Content Placeholder 3">
            <a:extLst>
              <a:ext uri="{FF2B5EF4-FFF2-40B4-BE49-F238E27FC236}">
                <a16:creationId xmlns:a16="http://schemas.microsoft.com/office/drawing/2014/main" id="{7B6C3BD4-364E-1B40-A7CC-B1001B9861C8}"/>
              </a:ext>
            </a:extLst>
          </p:cNvPr>
          <p:cNvPicPr>
            <a:picLocks noGrp="1" noChangeAspect="1"/>
          </p:cNvPicPr>
          <p:nvPr>
            <p:ph idx="1"/>
          </p:nvPr>
        </p:nvPicPr>
        <p:blipFill>
          <a:blip r:embed="rId3"/>
          <a:stretch>
            <a:fillRect/>
          </a:stretch>
        </p:blipFill>
        <p:spPr>
          <a:xfrm>
            <a:off x="228600" y="1347221"/>
            <a:ext cx="8610600" cy="30012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08190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33350"/>
            <a:ext cx="8305800" cy="869154"/>
          </a:xfrm>
        </p:spPr>
        <p:txBody>
          <a:bodyPr>
            <a:normAutofit/>
          </a:bodyPr>
          <a:lstStyle/>
          <a:p>
            <a:r>
              <a:rPr lang="en-US" dirty="0">
                <a:solidFill>
                  <a:srgbClr val="FF6700"/>
                </a:solidFill>
                <a:latin typeface="Calibri" panose="020F0502020204030204" pitchFamily="34" charset="0"/>
              </a:rPr>
              <a:t>Scoring data in two medical use cases</a:t>
            </a:r>
          </a:p>
        </p:txBody>
      </p:sp>
      <p:sp>
        <p:nvSpPr>
          <p:cNvPr id="3" name="Rectangle 2"/>
          <p:cNvSpPr/>
          <p:nvPr/>
        </p:nvSpPr>
        <p:spPr>
          <a:xfrm>
            <a:off x="381000" y="895350"/>
            <a:ext cx="8305800" cy="3108543"/>
          </a:xfrm>
          <a:prstGeom prst="rect">
            <a:avLst/>
          </a:prstGeom>
        </p:spPr>
        <p:txBody>
          <a:bodyPr wrap="square">
            <a:spAutoFit/>
          </a:bodyPr>
          <a:lstStyle/>
          <a:p>
            <a:r>
              <a:rPr lang="en-US" sz="2800" dirty="0">
                <a:latin typeface="+mn-lt"/>
              </a:rPr>
              <a:t>Two healthcare examples provide an opportunity to grade medical applications for AI. Grading criteria:</a:t>
            </a:r>
          </a:p>
          <a:p>
            <a:endParaRPr lang="en-US" sz="2800" dirty="0">
              <a:latin typeface="+mj-lt"/>
            </a:endParaRPr>
          </a:p>
          <a:p>
            <a:pPr marL="742950" lvl="1" indent="-285750">
              <a:buFont typeface="Arial" pitchFamily="34" charset="0"/>
              <a:buChar char="•"/>
            </a:pPr>
            <a:r>
              <a:rPr lang="en-US" sz="2800" b="1" dirty="0">
                <a:latin typeface="+mn-lt"/>
              </a:rPr>
              <a:t>Quantity of data</a:t>
            </a:r>
          </a:p>
          <a:p>
            <a:pPr marL="742950" lvl="1" indent="-285750">
              <a:buFont typeface="Arial" pitchFamily="34" charset="0"/>
              <a:buChar char="•"/>
            </a:pPr>
            <a:r>
              <a:rPr lang="en-US" sz="2800" b="1" dirty="0">
                <a:latin typeface="+mn-lt"/>
              </a:rPr>
              <a:t>Quality of data</a:t>
            </a:r>
          </a:p>
          <a:p>
            <a:pPr marL="742950" lvl="1" indent="-285750">
              <a:buFont typeface="Arial" pitchFamily="34" charset="0"/>
              <a:buChar char="•"/>
            </a:pPr>
            <a:r>
              <a:rPr lang="en-US" sz="2800" b="1" dirty="0">
                <a:latin typeface="+mn-lt"/>
              </a:rPr>
              <a:t>Machine learning techniques</a:t>
            </a:r>
          </a:p>
          <a:p>
            <a:pPr lvl="0"/>
            <a:endParaRPr lang="en-US" sz="2800" dirty="0">
              <a:latin typeface="+mn-lt"/>
            </a:endParaRPr>
          </a:p>
        </p:txBody>
      </p:sp>
    </p:spTree>
    <p:extLst>
      <p:ext uri="{BB962C8B-B14F-4D97-AF65-F5344CB8AC3E}">
        <p14:creationId xmlns:p14="http://schemas.microsoft.com/office/powerpoint/2010/main" val="30405875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33350"/>
            <a:ext cx="2133600" cy="1295400"/>
          </a:xfrm>
        </p:spPr>
        <p:txBody>
          <a:bodyPr>
            <a:normAutofit fontScale="90000"/>
          </a:bodyPr>
          <a:lstStyle/>
          <a:p>
            <a:r>
              <a:rPr lang="en-US" dirty="0">
                <a:solidFill>
                  <a:srgbClr val="FF6700"/>
                </a:solidFill>
                <a:latin typeface="Calibri" panose="020F0502020204030204" pitchFamily="34" charset="0"/>
              </a:rPr>
              <a:t>Scorecard:</a:t>
            </a:r>
            <a:br>
              <a:rPr lang="en-US" dirty="0">
                <a:solidFill>
                  <a:srgbClr val="FF6700"/>
                </a:solidFill>
                <a:latin typeface="Calibri" panose="020F0502020204030204" pitchFamily="34" charset="0"/>
              </a:rPr>
            </a:br>
            <a:r>
              <a:rPr lang="en-US" dirty="0">
                <a:solidFill>
                  <a:srgbClr val="FF6700"/>
                </a:solidFill>
                <a:latin typeface="Calibri" panose="020F0502020204030204" pitchFamily="34" charset="0"/>
              </a:rPr>
              <a:t>Example 1</a:t>
            </a:r>
          </a:p>
        </p:txBody>
      </p:sp>
      <p:pic>
        <p:nvPicPr>
          <p:cNvPr id="7170" name="Picture 2" descr="Image result for ai cancer det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57150"/>
            <a:ext cx="6553200" cy="4396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575544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4171"/>
            <a:ext cx="8305800" cy="869154"/>
          </a:xfrm>
        </p:spPr>
        <p:txBody>
          <a:bodyPr>
            <a:normAutofit/>
          </a:bodyPr>
          <a:lstStyle/>
          <a:p>
            <a:r>
              <a:rPr lang="en-US" dirty="0">
                <a:solidFill>
                  <a:srgbClr val="FF6700"/>
                </a:solidFill>
                <a:latin typeface="Calibri" panose="020F0502020204030204" pitchFamily="34" charset="0"/>
              </a:rPr>
              <a:t>Scorecard example 2 </a:t>
            </a:r>
          </a:p>
        </p:txBody>
      </p:sp>
      <p:pic>
        <p:nvPicPr>
          <p:cNvPr id="10242" name="Picture 2" descr="Image result for epic ehr screen"/>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189299" y="666750"/>
            <a:ext cx="6934200" cy="3841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270637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chatbot"/>
          <p:cNvPicPr>
            <a:picLocks noChangeAspect="1" noChangeArrowheads="1"/>
          </p:cNvPicPr>
          <p:nvPr/>
        </p:nvPicPr>
        <p:blipFill rotWithShape="1">
          <a:blip r:embed="rId3">
            <a:extLst>
              <a:ext uri="{28A0092B-C50C-407E-A947-70E740481C1C}">
                <a14:useLocalDpi xmlns:a14="http://schemas.microsoft.com/office/drawing/2010/main" val="0"/>
              </a:ext>
            </a:extLst>
          </a:blip>
          <a:srcRect t="20433" b="23022"/>
          <a:stretch/>
        </p:blipFill>
        <p:spPr bwMode="auto">
          <a:xfrm>
            <a:off x="0" y="0"/>
            <a:ext cx="9157548" cy="448056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6430" y="3074988"/>
            <a:ext cx="9190430" cy="142875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5429AF-D33C-DA42-9582-3CCD23B346FA}"/>
              </a:ext>
            </a:extLst>
          </p:cNvPr>
          <p:cNvSpPr>
            <a:spLocks noGrp="1"/>
          </p:cNvSpPr>
          <p:nvPr>
            <p:ph type="title"/>
          </p:nvPr>
        </p:nvSpPr>
        <p:spPr>
          <a:xfrm>
            <a:off x="609600" y="3348835"/>
            <a:ext cx="7886700" cy="869154"/>
          </a:xfrm>
        </p:spPr>
        <p:txBody>
          <a:bodyPr>
            <a:noAutofit/>
          </a:bodyPr>
          <a:lstStyle/>
          <a:p>
            <a:pPr algn="ctr"/>
            <a:r>
              <a:rPr lang="fr-FR" sz="3200" dirty="0">
                <a:solidFill>
                  <a:srgbClr val="AF1775"/>
                </a:solidFill>
              </a:rPr>
              <a:t>Part 5: Machine Intelligence as Part of Customer </a:t>
            </a:r>
            <a:r>
              <a:rPr lang="fr-FR" sz="3200" dirty="0" err="1">
                <a:solidFill>
                  <a:srgbClr val="AF1775"/>
                </a:solidFill>
              </a:rPr>
              <a:t>Experience</a:t>
            </a:r>
            <a:endParaRPr lang="en-US" sz="3200" dirty="0">
              <a:solidFill>
                <a:srgbClr val="AF1775"/>
              </a:solidFill>
            </a:endParaRPr>
          </a:p>
        </p:txBody>
      </p:sp>
    </p:spTree>
    <p:extLst>
      <p:ext uri="{BB962C8B-B14F-4D97-AF65-F5344CB8AC3E}">
        <p14:creationId xmlns:p14="http://schemas.microsoft.com/office/powerpoint/2010/main" val="25750252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A3BE3-149B-3548-AD8E-1B5DBE5897D0}"/>
              </a:ext>
            </a:extLst>
          </p:cNvPr>
          <p:cNvSpPr>
            <a:spLocks noGrp="1"/>
          </p:cNvSpPr>
          <p:nvPr>
            <p:ph type="title"/>
          </p:nvPr>
        </p:nvSpPr>
        <p:spPr/>
        <p:txBody>
          <a:bodyPr>
            <a:normAutofit/>
          </a:bodyPr>
          <a:lstStyle/>
          <a:p>
            <a:r>
              <a:rPr lang="en-US" dirty="0"/>
              <a:t>AI and customer experience</a:t>
            </a:r>
          </a:p>
        </p:txBody>
      </p:sp>
      <p:sp>
        <p:nvSpPr>
          <p:cNvPr id="3" name="Content Placeholder 2">
            <a:extLst>
              <a:ext uri="{FF2B5EF4-FFF2-40B4-BE49-F238E27FC236}">
                <a16:creationId xmlns:a16="http://schemas.microsoft.com/office/drawing/2014/main" id="{19113455-031B-5C42-85C7-7F7655EC6562}"/>
              </a:ext>
            </a:extLst>
          </p:cNvPr>
          <p:cNvSpPr>
            <a:spLocks noGrp="1"/>
          </p:cNvSpPr>
          <p:nvPr>
            <p:ph idx="1"/>
          </p:nvPr>
        </p:nvSpPr>
        <p:spPr/>
        <p:txBody>
          <a:bodyPr>
            <a:normAutofit/>
          </a:bodyPr>
          <a:lstStyle/>
          <a:p>
            <a:pPr marL="0" indent="0">
              <a:buNone/>
            </a:pPr>
            <a:r>
              <a:rPr lang="en-US" sz="2400" dirty="0"/>
              <a:t>Key usage examples:</a:t>
            </a:r>
          </a:p>
          <a:p>
            <a:pPr lvl="1"/>
            <a:r>
              <a:rPr lang="en-US" sz="2400" b="0" dirty="0" err="1"/>
              <a:t>Chatbots</a:t>
            </a:r>
            <a:endParaRPr lang="en-US" sz="2400" b="0" dirty="0"/>
          </a:p>
          <a:p>
            <a:pPr lvl="1"/>
            <a:r>
              <a:rPr lang="en-US" sz="2400" b="0" dirty="0"/>
              <a:t>Common inquiries</a:t>
            </a:r>
          </a:p>
          <a:p>
            <a:pPr lvl="1"/>
            <a:r>
              <a:rPr lang="en-US" sz="2400" b="0" dirty="0"/>
              <a:t>Sentiment analysis</a:t>
            </a:r>
          </a:p>
          <a:p>
            <a:endParaRPr lang="en-US" sz="2400" b="0" dirty="0"/>
          </a:p>
          <a:p>
            <a:pPr marL="0" indent="0">
              <a:buNone/>
            </a:pPr>
            <a:r>
              <a:rPr lang="en-US" sz="2400" dirty="0"/>
              <a:t>Not good for:</a:t>
            </a:r>
          </a:p>
          <a:p>
            <a:pPr lvl="1"/>
            <a:r>
              <a:rPr lang="en-US" sz="2400" b="0" dirty="0"/>
              <a:t>Pretending to be a human</a:t>
            </a:r>
          </a:p>
          <a:p>
            <a:pPr lvl="1"/>
            <a:r>
              <a:rPr lang="en-US" sz="2400" b="0" dirty="0"/>
              <a:t>Anything beyond short tail scenarios</a:t>
            </a:r>
          </a:p>
          <a:p>
            <a:endParaRPr lang="en-US" sz="1800" b="0" dirty="0"/>
          </a:p>
          <a:p>
            <a:pPr marL="0" indent="0">
              <a:buNone/>
            </a:pPr>
            <a:endParaRPr lang="en-US" sz="3600" b="0" dirty="0"/>
          </a:p>
        </p:txBody>
      </p:sp>
    </p:spTree>
    <p:extLst>
      <p:ext uri="{BB962C8B-B14F-4D97-AF65-F5344CB8AC3E}">
        <p14:creationId xmlns:p14="http://schemas.microsoft.com/office/powerpoint/2010/main" val="40000084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A3BE3-149B-3548-AD8E-1B5DBE5897D0}"/>
              </a:ext>
            </a:extLst>
          </p:cNvPr>
          <p:cNvSpPr>
            <a:spLocks noGrp="1"/>
          </p:cNvSpPr>
          <p:nvPr>
            <p:ph type="title"/>
          </p:nvPr>
        </p:nvSpPr>
        <p:spPr>
          <a:xfrm>
            <a:off x="628650" y="117874"/>
            <a:ext cx="7886700" cy="869154"/>
          </a:xfrm>
        </p:spPr>
        <p:txBody>
          <a:bodyPr>
            <a:normAutofit/>
          </a:bodyPr>
          <a:lstStyle/>
          <a:p>
            <a:r>
              <a:rPr lang="en-US" dirty="0"/>
              <a:t>AI and customer experience</a:t>
            </a:r>
          </a:p>
        </p:txBody>
      </p:sp>
      <p:sp>
        <p:nvSpPr>
          <p:cNvPr id="3" name="Content Placeholder 2">
            <a:extLst>
              <a:ext uri="{FF2B5EF4-FFF2-40B4-BE49-F238E27FC236}">
                <a16:creationId xmlns:a16="http://schemas.microsoft.com/office/drawing/2014/main" id="{19113455-031B-5C42-85C7-7F7655EC6562}"/>
              </a:ext>
            </a:extLst>
          </p:cNvPr>
          <p:cNvSpPr>
            <a:spLocks noGrp="1"/>
          </p:cNvSpPr>
          <p:nvPr>
            <p:ph idx="1"/>
          </p:nvPr>
        </p:nvSpPr>
        <p:spPr>
          <a:xfrm>
            <a:off x="628650" y="891777"/>
            <a:ext cx="8134350" cy="3508773"/>
          </a:xfrm>
        </p:spPr>
        <p:txBody>
          <a:bodyPr>
            <a:noAutofit/>
          </a:bodyPr>
          <a:lstStyle/>
          <a:p>
            <a:pPr marL="0" indent="0">
              <a:buNone/>
            </a:pPr>
            <a:r>
              <a:rPr lang="en-US" sz="1800" b="0" dirty="0"/>
              <a:t>Gartner predicts that in the future the vast majority of customer interactions with a company with happen without human customer service rep. They also posit that a well-designed chatbot can handle 80% of customer inquiries. Consider just a few tasks that are fully serviceable by an autonomous agent: </a:t>
            </a:r>
          </a:p>
          <a:p>
            <a:pPr lvl="1">
              <a:spcBef>
                <a:spcPts val="1200"/>
              </a:spcBef>
            </a:pPr>
            <a:r>
              <a:rPr lang="en-US" sz="2000" dirty="0"/>
              <a:t>Book flights</a:t>
            </a:r>
          </a:p>
          <a:p>
            <a:pPr lvl="1"/>
            <a:r>
              <a:rPr lang="en-US" sz="2000" dirty="0"/>
              <a:t>Buy tickets</a:t>
            </a:r>
          </a:p>
          <a:p>
            <a:pPr lvl="1"/>
            <a:r>
              <a:rPr lang="en-US" sz="2000" dirty="0"/>
              <a:t>Order food</a:t>
            </a:r>
          </a:p>
          <a:p>
            <a:pPr lvl="1"/>
            <a:r>
              <a:rPr lang="en-US" sz="2000" dirty="0"/>
              <a:t>Schedule rides</a:t>
            </a:r>
          </a:p>
          <a:p>
            <a:pPr lvl="1"/>
            <a:r>
              <a:rPr lang="en-US" sz="2000" dirty="0"/>
              <a:t>Purchase products</a:t>
            </a:r>
          </a:p>
          <a:p>
            <a:pPr lvl="1"/>
            <a:r>
              <a:rPr lang="en-US" sz="2000" dirty="0"/>
              <a:t>Send order updates</a:t>
            </a:r>
          </a:p>
          <a:p>
            <a:pPr lvl="1"/>
            <a:r>
              <a:rPr lang="en-US" sz="2000" dirty="0"/>
              <a:t>Book appointments</a:t>
            </a:r>
          </a:p>
        </p:txBody>
      </p:sp>
    </p:spTree>
    <p:extLst>
      <p:ext uri="{BB962C8B-B14F-4D97-AF65-F5344CB8AC3E}">
        <p14:creationId xmlns:p14="http://schemas.microsoft.com/office/powerpoint/2010/main" val="13122281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7000" y="1733550"/>
            <a:ext cx="3886200" cy="2761247"/>
          </a:xfrm>
          <a:prstGeom prst="rect">
            <a:avLst/>
          </a:prstGeom>
        </p:spPr>
      </p:pic>
      <p:sp>
        <p:nvSpPr>
          <p:cNvPr id="2" name="Title 1">
            <a:extLst>
              <a:ext uri="{FF2B5EF4-FFF2-40B4-BE49-F238E27FC236}">
                <a16:creationId xmlns:a16="http://schemas.microsoft.com/office/drawing/2014/main" id="{17CA3BE3-149B-3548-AD8E-1B5DBE5897D0}"/>
              </a:ext>
            </a:extLst>
          </p:cNvPr>
          <p:cNvSpPr>
            <a:spLocks noGrp="1"/>
          </p:cNvSpPr>
          <p:nvPr>
            <p:ph type="title"/>
          </p:nvPr>
        </p:nvSpPr>
        <p:spPr/>
        <p:txBody>
          <a:bodyPr>
            <a:normAutofit/>
          </a:bodyPr>
          <a:lstStyle/>
          <a:p>
            <a:r>
              <a:rPr lang="en-US" dirty="0"/>
              <a:t>AI and customer experience</a:t>
            </a:r>
          </a:p>
        </p:txBody>
      </p:sp>
      <p:sp>
        <p:nvSpPr>
          <p:cNvPr id="3" name="Content Placeholder 2">
            <a:extLst>
              <a:ext uri="{FF2B5EF4-FFF2-40B4-BE49-F238E27FC236}">
                <a16:creationId xmlns:a16="http://schemas.microsoft.com/office/drawing/2014/main" id="{19113455-031B-5C42-85C7-7F7655EC6562}"/>
              </a:ext>
            </a:extLst>
          </p:cNvPr>
          <p:cNvSpPr>
            <a:spLocks noGrp="1"/>
          </p:cNvSpPr>
          <p:nvPr>
            <p:ph idx="1"/>
          </p:nvPr>
        </p:nvSpPr>
        <p:spPr>
          <a:xfrm>
            <a:off x="612775" y="1123950"/>
            <a:ext cx="8134350" cy="3508773"/>
          </a:xfrm>
        </p:spPr>
        <p:txBody>
          <a:bodyPr>
            <a:noAutofit/>
          </a:bodyPr>
          <a:lstStyle/>
          <a:p>
            <a:pPr marL="0" indent="0">
              <a:buNone/>
            </a:pPr>
            <a:r>
              <a:rPr lang="en-US" sz="2000" dirty="0"/>
              <a:t>As a result, customer demands are growing. Customers get used to this level of interaction and they expect you to be reachable anywhere, available any time, know their likes and needs, and to respond instantly. </a:t>
            </a:r>
          </a:p>
        </p:txBody>
      </p:sp>
      <p:sp>
        <p:nvSpPr>
          <p:cNvPr id="4" name="AutoShape 2" descr="data:image/png;base64,iVBORw0KGgoAAAANSUhEUgAAAQoAAAC9CAMAAAB8rcOCAAAAb1BMVEX///9Pgb1JfbuqvttLf7xDern3+vw9drhKfry7yuJBebk+d7g5dLfY4e+cs9Y3c7fJ1uiSrdJ4m8nm7PSjudkpbbOJp8/g5/JvlcZVhL63yOBhjMLH1Oft8ffa4u/R3Ox1mciFo81okcReisGww94e9USaAAALpklEQVR4nO2dC7OiIBiGFUEUSDJvaZpZ/f/fuKDpsUKz0mpneGZ2222T5OW7cfGsYWg0Go1Go9FoNBqNRqPRaDQajUaj0Wg0Go1Go9FoNBqNRqPRaDQajUajxi6tasd4xDk9xufVt2/nReyVG3p+7HlhVgavteAeMKMYYyYQL5TRTT7zXS5OkVUwYgQ1UBzRrbV/tg2fUcrY1svWQRAk68w/ciEM9exJl++z0I/9MFtN+/gy2OcTJwgIBTjn8hejCADCiPeEcdg+Jxj5Ny5RxpQS7j28ODtGAvHV8uVkFc92YR6KmFEhAzfjc54Utm0XQen6O46FOHxbTmxljQhO3ctf7GS/T9rBzUxKwWjQECpGvMpW9ZcnboyjqHrNQ9/C9iMECN+4dwNR+ogBwHeT/ESYBGqESKwtFmYlLEz4WFK/lVEUjRjGOYq26+aPRaNfWUVjFyxDRgnA8DzgnustF2LEj5s5UlY17Z0wgOYFCHB6lu/aG0YPA5fa2+gkbSawtibBBO68+m/bKP2ol9hbBgjozLo8x4ft7nioQre1z0SIQdAjwzgRnslXFxHzBoLqf7E4OSovLUgUipd8xwCUGkKhnyn1cyP2bNx+gwQhwMPLLZ2PnABxOwIHIAzaAFgKsaLzaDs7xOSHix2Ft0qIvtGdHN41JwfFpQXh5d2VkDjizYRGyYydHaUUA542w7/fMHTdjc64DSPmkPkj7cSEy/ErVULUTWEZe9ecKtz/FAkRc3Z7JWRihAJGPpRX16KHjYMHB+6o+tD6jssBrgbbyTmXH3OZWghJ7T5nxu/yiB+Jf8m44hIqvnAVHZbo+B2lUKIZJgsrhZCDQ4917FpRgIfswiZUxtV8RAnTZFKsDYI31wayr7lKCTEOnlRqvVT3exQMcqvuyvEu1PXFwHXhnHDYBMZ7PIrE7/tRJYQWwoVsTq3ra6uoMAo8dImQgZ4WFaEhBY3rBmjIJC40cXUltFAGMTuiYsRtMBAnOkml21uU3VwrvOA4dKW8JPxA5PQp2srXZMwkGmjtGhkDpqqhc20UFXjUCpDBBlP378qyDIX9r+nwJZ7woI01YI1zkYjkIaNzMBT1r7SozWeDaKhoaSffTR64h0RmGf+v0LJNTBC3h41CIGwIiLmQuWge2QLpicKuH3dB3pIcGJsBflP/5b7vUy7S8XaCoFBY4YqB0+lQh8JYfDVMjUAdMxuIK25UvIxXNe+x4qCu/bYP4kQLlh4rZhLXWeRIxZgBOM0omkawqCghl12T1uDEhjU2GM7GsIQDg7Gi5l0OqC6KzsN+eou8CgDWN1V5lyZEG2H3k4wLiJwL6/Aqm5FSAMvYjA0GhKJuW1aKgoOdfJk0mDXIq/tO+yHsVHuF6I6BJviHgAq3qD9Ky0YKkhvm6KXYlql2SSnEdFT2qZrWgxpWyNwHtr1W0vpyMTVPJhoX3RsukReRdSMFXRnjCQwn9nJS2Jkf+ycQ2VM9/AKUFeUWIADMOOhLISJAhqa1gc5GUNdTrRR4b4+ryBJjsVixpwSIiWftH/HEmNmAC+khUM7T2KonBZ8aKpou8VYKmXTwyhiXorEKZI136iWKZgoIZSqwhwpeNfJ+MtosKaCeFCIAbCY6GjyIFNJKkXMIaW5Uox4iYgUHYJH5aViPn7gHOR98XGdekUqXgk33804KEeSN3VQphC06baww8u1xJ25j07sN56Yh6BiB73mLrGa1qYsWxngaUyBLKQS6rNGT4jSxBSlF/VnyN98sjLhdrHDIJr0eHlFXLMbh8q3S8cfKPBVAFEZVkzZBXYGnpvmiVeC/ZfS9b5RmnVacg3GpVTqQO9CPGbgUyHByhdjviMghFuhJEdfehoXAE+1LxgoZJiHp3VK6tQ13hwlpyrerEp4vOPlopdjKFdlnpTgZde3XSVFguQ7KJ87pzKbcjBwHXK3H5AyLYGCXefOm18tGixbcFynkd4QTM+AfyG5NqZHCKDZpmpJk0ky/buBsFIequtlyO4nsfAzzcl2bQH+iipackbZShK15PwO22wQMbmfrAei35lBMVHZClVtkAZO1CqFYVrL9WIEX3XhupbCeTyB17W33HaTDls3hrvO0WgXrnUJpqr4p9xLAIT2YPSXIku7RZZAXpQgMm6ikMDYiCOTmxRJAs3Z8v4ThDO2yWW2xB3vXkOEl9nmkcN6QAv9ZxU0lvI9OImK4O46A06aH4K6kZoNbyO79Psjjzfc3ucwW3o0V+HZ7/QhZLEqVwg2rTSsTvC0dd8P3FZyukxACiy/67xu3lBlkbAdHjZgKNBNL565TJTMBvjlfcyv1nX5XuGm77SxCKFEtos5NyOpN0YP84/QlrAZZVzAAAE3vk5yckTmE7yrPq5opw+1KNhwsooP8HIr8ugqPiHNGdr6wCDv0LMstF13fXW/NNJVTK1HNPDc1dSp55EKgqobtpiKX839wqpfSb1e2BqaXZQwwQYBVza65XX8q8OpVU5Fgd0PHHWbG4rfRCoDhCAJG153LvykNRL5V3RagTOkeeYovIcXBZpytgiLYu96Jgb+2cLz8MQvh2eX1zhhKwyxMhwpyNn4kKOvFHgBu0xNW7esEu75dQoAIZvIU2M0Q8CVWbq6w5PJNrzJqaxpPHUOgcm+sx3kkDjNVb1w8cUZLjgt7SRHJXfJyxy4jCNsl3EpZcdwV23fcn5JoVeSqEjqcnsKcpc8ibUC9ll9WiCLHcboKSL2AzR7fTZAqp2XtcZZrrKcWmcGydrFnJt3V0aw8x1VVdd+muslpC0oWv91RhwOu/mRZAxc+XCDKcEjT7E5w1V3yaeco7RDi/ooDhqFyPJ/Yjbq0NOGY4Bs0W7eEHsN8HwRJ6wGlwswfr6Ikayus00TpnQimRBQFNPVqo8s8Lwytdf+kxNj+uZrxYvVtvKbTotSV59PbFKFYqrxagrunOB8oI3L7vym/7GC1Xq+Cxh7clIC6YMJ4e77Y1vq56q4mXUqFhlO/16A+d1VsFVXW6JCU2+50HyTU71fLdunTno1BxI51Mpm6Rt6HLvsIQXGV2iE5+AeqSKXKMyYXVqfr8gBifPStLM8zyz/iu9JBBKfS2L9gFH/JfiFW1zcFlUeqRlZR7I2imIDCHRCSRy+UfcKb57YoWyak87coh+qinhLDeXRFnl71MO83wSZCFtwVaXrzqPylw2ns/FjHGVl0L6CmGJyA1eDhyVD4isu/wQfOcMbDg4vS4XOT1oeVMNHyUogsoNzfgoCNpI7nVwTfBX9AClHzyMcxboQgZOz5t9FThsvAhu9mHuzmIaXEA/XaPZTHCSGg/HB5/ilJgkIhSfrJiLm8FEkWnxjn/DJlClzvsEtFeNrG1qW8LFOGsfxIWp2vntkJnzyo8tNS7H2IUbOyCAaeonRPf0sXDsIg7urvp2eWPyxFluJ+cADseL7OFXYe05tNYOhQaDUGNPUk2qwsIkUG7uwbIkwOXpaXZbnOwzhVb4bD5sy7/Q2jWEKKRJ07m0VnKiB3K9Y9kLk2rGfPqczC/FKEd9sfzwGxf/p8+jDnl2L8+ahpfEWI2aUozJcmyD/BvFJMPZn+k8wqRaFMC/8Lc0ox8fmoX2VOKb4T+GdjRinir1QD8zGfFK9sPvwU80kx8Qmv32U2KcL/3D3mk+LJh4I+BUDTiWaSwvvJREpL+wnmUeJHjQJ/4SfLuV9YgJvAN6R4/kDDR/iCFPbnl+on8QUpnn486kN8QYrnz/l/hi9I8coxl0/weSkePAX/PT4vRfCVxfoJfF6K8jcLrG9Ikf9oAvmCFD9aa35FCm0VWgothZZCS6Gl0FL8rhQQvMH9T+v9j6WAh7P1OuHHf579glKAj/9A+vfQUnRoKTq0FB1aig4tRYeWokNL0aGl6NBSdGgpOrQUHVqKDi1Fh5aiQ0vRoaXo0FJ0aCk6tBQdC+6k/29SZPidFfpRVP/xoEaj0Wg0Go1Go9FoNBqNRqPRaDQajUaj0XyKf7tAuzRwI6U8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data:image/png;base64,iVBORw0KGgoAAAANSUhEUgAAAQoAAAC9CAMAAAB8rcOCAAAAb1BMVEX///9Pgb1JfbuqvttLf7xDern3+vw9drhKfry7yuJBebk+d7g5dLfY4e+cs9Y3c7fJ1uiSrdJ4m8nm7PSjudkpbbOJp8/g5/JvlcZVhL63yOBhjMLH1Oft8ffa4u/R3Ox1mciFo81okcReisGww94e9USaAAALpklEQVR4nO2dC7OiIBiGFUEUSDJvaZpZ/f/fuKDpsUKz0mpneGZ2222T5OW7cfGsYWg0Go1Go9FoNBqNRqPRaDQajUaj0Wg0Go1Go9FoNBqNRqPRaDQajUajxi6tasd4xDk9xufVt2/nReyVG3p+7HlhVgavteAeMKMYYyYQL5TRTT7zXS5OkVUwYgQ1UBzRrbV/tg2fUcrY1svWQRAk68w/ciEM9exJl++z0I/9MFtN+/gy2OcTJwgIBTjn8hejCADCiPeEcdg+Jxj5Ny5RxpQS7j28ODtGAvHV8uVkFc92YR6KmFEhAzfjc54Utm0XQen6O46FOHxbTmxljQhO3ctf7GS/T9rBzUxKwWjQECpGvMpW9ZcnboyjqHrNQ9/C9iMECN+4dwNR+ogBwHeT/ESYBGqESKwtFmYlLEz4WFK/lVEUjRjGOYq26+aPRaNfWUVjFyxDRgnA8DzgnustF2LEj5s5UlY17Z0wgOYFCHB6lu/aG0YPA5fa2+gkbSawtibBBO68+m/bKP2ol9hbBgjozLo8x4ft7nioQre1z0SIQdAjwzgRnslXFxHzBoLqf7E4OSovLUgUipd8xwCUGkKhnyn1cyP2bNx+gwQhwMPLLZ2PnABxOwIHIAzaAFgKsaLzaDs7xOSHix2Ft0qIvtGdHN41JwfFpQXh5d2VkDjizYRGyYydHaUUA542w7/fMHTdjc64DSPmkPkj7cSEy/ErVULUTWEZe9ecKtz/FAkRc3Z7JWRihAJGPpRX16KHjYMHB+6o+tD6jssBrgbbyTmXH3OZWghJ7T5nxu/yiB+Jf8m44hIqvnAVHZbo+B2lUKIZJgsrhZCDQ4917FpRgIfswiZUxtV8RAnTZFKsDYI31wayr7lKCTEOnlRqvVT3exQMcqvuyvEu1PXFwHXhnHDYBMZ7PIrE7/tRJYQWwoVsTq3ra6uoMAo8dImQgZ4WFaEhBY3rBmjIJC40cXUltFAGMTuiYsRtMBAnOkml21uU3VwrvOA4dKW8JPxA5PQp2srXZMwkGmjtGhkDpqqhc20UFXjUCpDBBlP378qyDIX9r+nwJZ7woI01YI1zkYjkIaNzMBT1r7SozWeDaKhoaSffTR64h0RmGf+v0LJNTBC3h41CIGwIiLmQuWge2QLpicKuH3dB3pIcGJsBflP/5b7vUy7S8XaCoFBY4YqB0+lQh8JYfDVMjUAdMxuIK25UvIxXNe+x4qCu/bYP4kQLlh4rZhLXWeRIxZgBOM0omkawqCghl12T1uDEhjU2GM7GsIQDg7Gi5l0OqC6KzsN+eou8CgDWN1V5lyZEG2H3k4wLiJwL6/Aqm5FSAMvYjA0GhKJuW1aKgoOdfJk0mDXIq/tO+yHsVHuF6I6BJviHgAq3qD9Ky0YKkhvm6KXYlql2SSnEdFT2qZrWgxpWyNwHtr1W0vpyMTVPJhoX3RsukReRdSMFXRnjCQwn9nJS2Jkf+ycQ2VM9/AKUFeUWIADMOOhLISJAhqa1gc5GUNdTrRR4b4+ryBJjsVixpwSIiWftH/HEmNmAC+khUM7T2KonBZ8aKpou8VYKmXTwyhiXorEKZI136iWKZgoIZSqwhwpeNfJ+MtosKaCeFCIAbCY6GjyIFNJKkXMIaW5Uox4iYgUHYJH5aViPn7gHOR98XGdekUqXgk33804KEeSN3VQphC06baww8u1xJ25j07sN56Yh6BiB73mLrGa1qYsWxngaUyBLKQS6rNGT4jSxBSlF/VnyN98sjLhdrHDIJr0eHlFXLMbh8q3S8cfKPBVAFEZVkzZBXYGnpvmiVeC/ZfS9b5RmnVacg3GpVTqQO9CPGbgUyHByhdjviMghFuhJEdfehoXAE+1LxgoZJiHp3VK6tQ13hwlpyrerEp4vOPlopdjKFdlnpTgZde3XSVFguQ7KJ87pzKbcjBwHXK3H5AyLYGCXefOm18tGixbcFynkd4QTM+AfyG5NqZHCKDZpmpJk0ky/buBsFIequtlyO4nsfAzzcl2bQH+iipackbZShK15PwO22wQMbmfrAei35lBMVHZClVtkAZO1CqFYVrL9WIEX3XhupbCeTyB17W33HaTDls3hrvO0WgXrnUJpqr4p9xLAIT2YPSXIku7RZZAXpQgMm6ikMDYiCOTmxRJAs3Z8v4ThDO2yWW2xB3vXkOEl9nmkcN6QAv9ZxU0lvI9OImK4O46A06aH4K6kZoNbyO79Psjjzfc3ucwW3o0V+HZ7/QhZLEqVwg2rTSsTvC0dd8P3FZyukxACiy/67xu3lBlkbAdHjZgKNBNL565TJTMBvjlfcyv1nX5XuGm77SxCKFEtos5NyOpN0YP84/QlrAZZVzAAAE3vk5yckTmE7yrPq5opw+1KNhwsooP8HIr8ugqPiHNGdr6wCDv0LMstF13fXW/NNJVTK1HNPDc1dSp55EKgqobtpiKX839wqpfSb1e2BqaXZQwwQYBVza65XX8q8OpVU5Fgd0PHHWbG4rfRCoDhCAJG153LvykNRL5V3RagTOkeeYovIcXBZpytgiLYu96Jgb+2cLz8MQvh2eX1zhhKwyxMhwpyNn4kKOvFHgBu0xNW7esEu75dQoAIZvIU2M0Q8CVWbq6w5PJNrzJqaxpPHUOgcm+sx3kkDjNVb1w8cUZLjgt7SRHJXfJyxy4jCNsl3EpZcdwV23fcn5JoVeSqEjqcnsKcpc8ibUC9ll9WiCLHcboKSL2AzR7fTZAqp2XtcZZrrKcWmcGydrFnJt3V0aw8x1VVdd+muslpC0oWv91RhwOu/mRZAxc+XCDKcEjT7E5w1V3yaeco7RDi/ooDhqFyPJ/Yjbq0NOGY4Bs0W7eEHsN8HwRJ6wGlwswfr6Ikayus00TpnQimRBQFNPVqo8s8Lwytdf+kxNj+uZrxYvVtvKbTotSV59PbFKFYqrxagrunOB8oI3L7vym/7GC1Xq+Cxh7clIC6YMJ4e77Y1vq56q4mXUqFhlO/16A+d1VsFVXW6JCU2+50HyTU71fLdunTno1BxI51Mpm6Rt6HLvsIQXGV2iE5+AeqSKXKMyYXVqfr8gBifPStLM8zyz/iu9JBBKfS2L9gFH/JfiFW1zcFlUeqRlZR7I2imIDCHRCSRy+UfcKb57YoWyak87coh+qinhLDeXRFnl71MO83wSZCFtwVaXrzqPylw2ns/FjHGVl0L6CmGJyA1eDhyVD4isu/wQfOcMbDg4vS4XOT1oeVMNHyUogsoNzfgoCNpI7nVwTfBX9AClHzyMcxboQgZOz5t9FThsvAhu9mHuzmIaXEA/XaPZTHCSGg/HB5/ilJgkIhSfrJiLm8FEkWnxjn/DJlClzvsEtFeNrG1qW8LFOGsfxIWp2vntkJnzyo8tNS7H2IUbOyCAaeonRPf0sXDsIg7urvp2eWPyxFluJ+cADseL7OFXYe05tNYOhQaDUGNPUk2qwsIkUG7uwbIkwOXpaXZbnOwzhVb4bD5sy7/Q2jWEKKRJ07m0VnKiB3K9Y9kLk2rGfPqczC/FKEd9sfzwGxf/p8+jDnl2L8+ahpfEWI2aUozJcmyD/BvFJMPZn+k8wqRaFMC/8Lc0ox8fmoX2VOKb4T+GdjRinir1QD8zGfFK9sPvwU80kx8Qmv32U2KcL/3D3mk+LJh4I+BUDTiWaSwvvJREpL+wnmUeJHjQJ/4SfLuV9YgJvAN6R4/kDDR/iCFPbnl+on8QUpnn486kN8QYrnz/l/hi9I8coxl0/weSkePAX/PT4vRfCVxfoJfF6K8jcLrG9Ikf9oAvmCFD9aa35FCm0VWgothZZCS6Gl0FL8rhQQvMH9T+v9j6WAh7P1OuHHf579glKAj/9A+vfQUnRoKTq0FB1aig4tRYeWokNL0aGl6NBSdGgpOrQUHVqKDi1Fh5aiQ0vRoaXo0FJ0aCk6tBQdC+6k/29SZPidFfpRVP/xoEaj0Wg0Go1Go9FoNBqNRqPRaDQajUaj0XyKf7tAuzRwI6U8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data:image/png;base64,iVBORw0KGgoAAAANSUhEUgAAAQoAAAC9CAMAAAB8rcOCAAAAb1BMVEX///9Pgb1JfbuqvttLf7xDern3+vw9drhKfry7yuJBebk+d7g5dLfY4e+cs9Y3c7fJ1uiSrdJ4m8nm7PSjudkpbbOJp8/g5/JvlcZVhL63yOBhjMLH1Oft8ffa4u/R3Ox1mciFo81okcReisGww94e9USaAAALpklEQVR4nO2dC7OiIBiGFUEUSDJvaZpZ/f/fuKDpsUKz0mpneGZ2222T5OW7cfGsYWg0Go1Go9FoNBqNRqPRaDQajUaj0Wg0Go1Go9FoNBqNRqPRaDQajUajxi6tasd4xDk9xufVt2/nReyVG3p+7HlhVgavteAeMKMYYyYQL5TRTT7zXS5OkVUwYgQ1UBzRrbV/tg2fUcrY1svWQRAk68w/ciEM9exJl++z0I/9MFtN+/gy2OcTJwgIBTjn8hejCADCiPeEcdg+Jxj5Ny5RxpQS7j28ODtGAvHV8uVkFc92YR6KmFEhAzfjc54Utm0XQen6O46FOHxbTmxljQhO3ctf7GS/T9rBzUxKwWjQECpGvMpW9ZcnboyjqHrNQ9/C9iMECN+4dwNR+ogBwHeT/ESYBGqESKwtFmYlLEz4WFK/lVEUjRjGOYq26+aPRaNfWUVjFyxDRgnA8DzgnustF2LEj5s5UlY17Z0wgOYFCHB6lu/aG0YPA5fa2+gkbSawtibBBO68+m/bKP2ol9hbBgjozLo8x4ft7nioQre1z0SIQdAjwzgRnslXFxHzBoLqf7E4OSovLUgUipd8xwCUGkKhnyn1cyP2bNx+gwQhwMPLLZ2PnABxOwIHIAzaAFgKsaLzaDs7xOSHix2Ft0qIvtGdHN41JwfFpQXh5d2VkDjizYRGyYydHaUUA542w7/fMHTdjc64DSPmkPkj7cSEy/ErVULUTWEZe9ecKtz/FAkRc3Z7JWRihAJGPpRX16KHjYMHB+6o+tD6jssBrgbbyTmXH3OZWghJ7T5nxu/yiB+Jf8m44hIqvnAVHZbo+B2lUKIZJgsrhZCDQ4917FpRgIfswiZUxtV8RAnTZFKsDYI31wayr7lKCTEOnlRqvVT3exQMcqvuyvEu1PXFwHXhnHDYBMZ7PIrE7/tRJYQWwoVsTq3ra6uoMAo8dImQgZ4WFaEhBY3rBmjIJC40cXUltFAGMTuiYsRtMBAnOkml21uU3VwrvOA4dKW8JPxA5PQp2srXZMwkGmjtGhkDpqqhc20UFXjUCpDBBlP378qyDIX9r+nwJZ7woI01YI1zkYjkIaNzMBT1r7SozWeDaKhoaSffTR64h0RmGf+v0LJNTBC3h41CIGwIiLmQuWge2QLpicKuH3dB3pIcGJsBflP/5b7vUy7S8XaCoFBY4YqB0+lQh8JYfDVMjUAdMxuIK25UvIxXNe+x4qCu/bYP4kQLlh4rZhLXWeRIxZgBOM0omkawqCghl12T1uDEhjU2GM7GsIQDg7Gi5l0OqC6KzsN+eou8CgDWN1V5lyZEG2H3k4wLiJwL6/Aqm5FSAMvYjA0GhKJuW1aKgoOdfJk0mDXIq/tO+yHsVHuF6I6BJviHgAq3qD9Ky0YKkhvm6KXYlql2SSnEdFT2qZrWgxpWyNwHtr1W0vpyMTVPJhoX3RsukReRdSMFXRnjCQwn9nJS2Jkf+ycQ2VM9/AKUFeUWIADMOOhLISJAhqa1gc5GUNdTrRR4b4+ryBJjsVixpwSIiWftH/HEmNmAC+khUM7T2KonBZ8aKpou8VYKmXTwyhiXorEKZI136iWKZgoIZSqwhwpeNfJ+MtosKaCeFCIAbCY6GjyIFNJKkXMIaW5Uox4iYgUHYJH5aViPn7gHOR98XGdekUqXgk33804KEeSN3VQphC06baww8u1xJ25j07sN56Yh6BiB73mLrGa1qYsWxngaUyBLKQS6rNGT4jSxBSlF/VnyN98sjLhdrHDIJr0eHlFXLMbh8q3S8cfKPBVAFEZVkzZBXYGnpvmiVeC/ZfS9b5RmnVacg3GpVTqQO9CPGbgUyHByhdjviMghFuhJEdfehoXAE+1LxgoZJiHp3VK6tQ13hwlpyrerEp4vOPlopdjKFdlnpTgZde3XSVFguQ7KJ87pzKbcjBwHXK3H5AyLYGCXefOm18tGixbcFynkd4QTM+AfyG5NqZHCKDZpmpJk0ky/buBsFIequtlyO4nsfAzzcl2bQH+iipackbZShK15PwO22wQMbmfrAei35lBMVHZClVtkAZO1CqFYVrL9WIEX3XhupbCeTyB17W33HaTDls3hrvO0WgXrnUJpqr4p9xLAIT2YPSXIku7RZZAXpQgMm6ikMDYiCOTmxRJAs3Z8v4ThDO2yWW2xB3vXkOEl9nmkcN6QAv9ZxU0lvI9OImK4O46A06aH4K6kZoNbyO79Psjjzfc3ucwW3o0V+HZ7/QhZLEqVwg2rTSsTvC0dd8P3FZyukxACiy/67xu3lBlkbAdHjZgKNBNL565TJTMBvjlfcyv1nX5XuGm77SxCKFEtos5NyOpN0YP84/QlrAZZVzAAAE3vk5yckTmE7yrPq5opw+1KNhwsooP8HIr8ugqPiHNGdr6wCDv0LMstF13fXW/NNJVTK1HNPDc1dSp55EKgqobtpiKX839wqpfSb1e2BqaXZQwwQYBVza65XX8q8OpVU5Fgd0PHHWbG4rfRCoDhCAJG153LvykNRL5V3RagTOkeeYovIcXBZpytgiLYu96Jgb+2cLz8MQvh2eX1zhhKwyxMhwpyNn4kKOvFHgBu0xNW7esEu75dQoAIZvIU2M0Q8CVWbq6w5PJNrzJqaxpPHUOgcm+sx3kkDjNVb1w8cUZLjgt7SRHJXfJyxy4jCNsl3EpZcdwV23fcn5JoVeSqEjqcnsKcpc8ibUC9ll9WiCLHcboKSL2AzR7fTZAqp2XtcZZrrKcWmcGydrFnJt3V0aw8x1VVdd+muslpC0oWv91RhwOu/mRZAxc+XCDKcEjT7E5w1V3yaeco7RDi/ooDhqFyPJ/Yjbq0NOGY4Bs0W7eEHsN8HwRJ6wGlwswfr6Ikayus00TpnQimRBQFNPVqo8s8Lwytdf+kxNj+uZrxYvVtvKbTotSV59PbFKFYqrxagrunOB8oI3L7vym/7GC1Xq+Cxh7clIC6YMJ4e77Y1vq56q4mXUqFhlO/16A+d1VsFVXW6JCU2+50HyTU71fLdunTno1BxI51Mpm6Rt6HLvsIQXGV2iE5+AeqSKXKMyYXVqfr8gBifPStLM8zyz/iu9JBBKfS2L9gFH/JfiFW1zcFlUeqRlZR7I2imIDCHRCSRy+UfcKb57YoWyak87coh+qinhLDeXRFnl71MO83wSZCFtwVaXrzqPylw2ns/FjHGVl0L6CmGJyA1eDhyVD4isu/wQfOcMbDg4vS4XOT1oeVMNHyUogsoNzfgoCNpI7nVwTfBX9AClHzyMcxboQgZOz5t9FThsvAhu9mHuzmIaXEA/XaPZTHCSGg/HB5/ilJgkIhSfrJiLm8FEkWnxjn/DJlClzvsEtFeNrG1qW8LFOGsfxIWp2vntkJnzyo8tNS7H2IUbOyCAaeonRPf0sXDsIg7urvp2eWPyxFluJ+cADseL7OFXYe05tNYOhQaDUGNPUk2qwsIkUG7uwbIkwOXpaXZbnOwzhVb4bD5sy7/Q2jWEKKRJ07m0VnKiB3K9Y9kLk2rGfPqczC/FKEd9sfzwGxf/p8+jDnl2L8+ahpfEWI2aUozJcmyD/BvFJMPZn+k8wqRaFMC/8Lc0ox8fmoX2VOKb4T+GdjRinir1QD8zGfFK9sPvwU80kx8Qmv32U2KcL/3D3mk+LJh4I+BUDTiWaSwvvJREpL+wnmUeJHjQJ/4SfLuV9YgJvAN6R4/kDDR/iCFPbnl+on8QUpnn486kN8QYrnz/l/hi9I8coxl0/weSkePAX/PT4vRfCVxfoJfF6K8jcLrG9Ikf9oAvmCFD9aa35FCm0VWgothZZCS6Gl0FL8rhQQvMH9T+v9j6WAh7P1OuHHf579glKAj/9A+vfQUnRoKTq0FB1aig4tRYeWokNL0aGl6NBSdGgpOrQUHVqKDi1Fh5aiQ0vRoaXo0FJ0aCk6tBQdC+6k/29SZPidFfpRVP/xoEaj0Wg0Go1Go9FoNBqNRqPRaDQajUaj0XyKf7tAuzRwI6U8AAAAAElFTkSuQmCC"/>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41383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429AF-D33C-DA42-9582-3CCD23B346FA}"/>
              </a:ext>
            </a:extLst>
          </p:cNvPr>
          <p:cNvSpPr>
            <a:spLocks noGrp="1"/>
          </p:cNvSpPr>
          <p:nvPr>
            <p:ph type="title"/>
          </p:nvPr>
        </p:nvSpPr>
        <p:spPr>
          <a:xfrm>
            <a:off x="381000" y="273846"/>
            <a:ext cx="2362200" cy="1688304"/>
          </a:xfrm>
        </p:spPr>
        <p:txBody>
          <a:bodyPr>
            <a:normAutofit/>
          </a:bodyPr>
          <a:lstStyle/>
          <a:p>
            <a:r>
              <a:rPr lang="en-US" sz="3200" dirty="0"/>
              <a:t>What is intelligence?</a:t>
            </a:r>
          </a:p>
        </p:txBody>
      </p:sp>
      <p:pic>
        <p:nvPicPr>
          <p:cNvPr id="3" name="Picture 2" descr="https://upload.wikimedia.org/wikipedia/commons/6/6b/Somatosensory_cortex_of_a_mouse_brain_slice_-_GFP_expressed_-_20x_magnification.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048000" y="4840"/>
            <a:ext cx="6095999" cy="4571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388060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A3BE3-149B-3548-AD8E-1B5DBE5897D0}"/>
              </a:ext>
            </a:extLst>
          </p:cNvPr>
          <p:cNvSpPr>
            <a:spLocks noGrp="1"/>
          </p:cNvSpPr>
          <p:nvPr>
            <p:ph type="title"/>
          </p:nvPr>
        </p:nvSpPr>
        <p:spPr/>
        <p:txBody>
          <a:bodyPr>
            <a:normAutofit/>
          </a:bodyPr>
          <a:lstStyle/>
          <a:p>
            <a:r>
              <a:rPr lang="en-US" dirty="0"/>
              <a:t>AI and customer experience</a:t>
            </a:r>
          </a:p>
        </p:txBody>
      </p:sp>
      <p:sp>
        <p:nvSpPr>
          <p:cNvPr id="3" name="Content Placeholder 2">
            <a:extLst>
              <a:ext uri="{FF2B5EF4-FFF2-40B4-BE49-F238E27FC236}">
                <a16:creationId xmlns:a16="http://schemas.microsoft.com/office/drawing/2014/main" id="{19113455-031B-5C42-85C7-7F7655EC6562}"/>
              </a:ext>
            </a:extLst>
          </p:cNvPr>
          <p:cNvSpPr>
            <a:spLocks noGrp="1"/>
          </p:cNvSpPr>
          <p:nvPr>
            <p:ph idx="1"/>
          </p:nvPr>
        </p:nvSpPr>
        <p:spPr>
          <a:xfrm>
            <a:off x="628650" y="1123950"/>
            <a:ext cx="7886700" cy="3508773"/>
          </a:xfrm>
        </p:spPr>
        <p:txBody>
          <a:bodyPr>
            <a:noAutofit/>
          </a:bodyPr>
          <a:lstStyle/>
          <a:p>
            <a:r>
              <a:rPr lang="en-US" sz="2000" dirty="0"/>
              <a:t>How can mobile site content, platforms, and </a:t>
            </a:r>
            <a:r>
              <a:rPr lang="en-US" sz="2000" dirty="0" err="1"/>
              <a:t>Siri</a:t>
            </a:r>
            <a:r>
              <a:rPr lang="en-US" sz="2000" dirty="0"/>
              <a:t> questions work together to present a desired experience? </a:t>
            </a:r>
          </a:p>
          <a:p>
            <a:r>
              <a:rPr lang="en-US" sz="2000" dirty="0"/>
              <a:t>Starbucks is doing this now. </a:t>
            </a:r>
          </a:p>
          <a:p>
            <a:r>
              <a:rPr lang="en-US" sz="2000" dirty="0"/>
              <a:t>Create digital experiences, not apps.</a:t>
            </a:r>
          </a:p>
          <a:p>
            <a:r>
              <a:rPr lang="en-US" sz="2000" dirty="0"/>
              <a:t>Design still matters.</a:t>
            </a:r>
          </a:p>
          <a:p>
            <a:r>
              <a:rPr lang="en-US" sz="2000" dirty="0"/>
              <a:t>A common question is, “How do you build a </a:t>
            </a:r>
            <a:r>
              <a:rPr lang="en-US" sz="2000" dirty="0" err="1"/>
              <a:t>chatbot</a:t>
            </a:r>
            <a:r>
              <a:rPr lang="en-US" sz="2000" dirty="0"/>
              <a:t>?” The correct answer is, “Why?”</a:t>
            </a:r>
          </a:p>
        </p:txBody>
      </p:sp>
    </p:spTree>
    <p:extLst>
      <p:ext uri="{BB962C8B-B14F-4D97-AF65-F5344CB8AC3E}">
        <p14:creationId xmlns:p14="http://schemas.microsoft.com/office/powerpoint/2010/main" val="31827626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A3BE3-149B-3548-AD8E-1B5DBE5897D0}"/>
              </a:ext>
            </a:extLst>
          </p:cNvPr>
          <p:cNvSpPr>
            <a:spLocks noGrp="1"/>
          </p:cNvSpPr>
          <p:nvPr>
            <p:ph type="title"/>
          </p:nvPr>
        </p:nvSpPr>
        <p:spPr/>
        <p:txBody>
          <a:bodyPr>
            <a:normAutofit/>
          </a:bodyPr>
          <a:lstStyle/>
          <a:p>
            <a:r>
              <a:rPr lang="en-US" dirty="0"/>
              <a:t>AI and customer experience</a:t>
            </a:r>
          </a:p>
        </p:txBody>
      </p:sp>
      <p:sp>
        <p:nvSpPr>
          <p:cNvPr id="3" name="Content Placeholder 2">
            <a:extLst>
              <a:ext uri="{FF2B5EF4-FFF2-40B4-BE49-F238E27FC236}">
                <a16:creationId xmlns:a16="http://schemas.microsoft.com/office/drawing/2014/main" id="{19113455-031B-5C42-85C7-7F7655EC6562}"/>
              </a:ext>
            </a:extLst>
          </p:cNvPr>
          <p:cNvSpPr>
            <a:spLocks noGrp="1"/>
          </p:cNvSpPr>
          <p:nvPr>
            <p:ph idx="1"/>
          </p:nvPr>
        </p:nvSpPr>
        <p:spPr>
          <a:xfrm>
            <a:off x="628650" y="1123950"/>
            <a:ext cx="7886700" cy="3508773"/>
          </a:xfrm>
        </p:spPr>
        <p:txBody>
          <a:bodyPr>
            <a:noAutofit/>
          </a:bodyPr>
          <a:lstStyle/>
          <a:p>
            <a:r>
              <a:rPr lang="en-US" sz="2000" dirty="0"/>
              <a:t>Got a customer who wants to tie their e-commerce to a </a:t>
            </a:r>
            <a:r>
              <a:rPr lang="en-US" sz="2000" dirty="0" err="1"/>
              <a:t>chatbot</a:t>
            </a:r>
            <a:r>
              <a:rPr lang="en-US" sz="2000" dirty="0"/>
              <a:t>? Slow down! </a:t>
            </a:r>
          </a:p>
          <a:p>
            <a:r>
              <a:rPr lang="en-US" sz="2000" dirty="0"/>
              <a:t>Intelligence bonds channel experiences. </a:t>
            </a:r>
          </a:p>
          <a:p>
            <a:r>
              <a:rPr lang="en-US" sz="2000" dirty="0"/>
              <a:t>It can be a bad idea to just throw AI out there. </a:t>
            </a:r>
          </a:p>
          <a:p>
            <a:r>
              <a:rPr lang="en-US" sz="2000" dirty="0"/>
              <a:t>It’s no longer about platforms devices languages or sites. </a:t>
            </a:r>
          </a:p>
          <a:p>
            <a:r>
              <a:rPr lang="en-US" sz="2000" dirty="0">
                <a:solidFill>
                  <a:srgbClr val="AF1775"/>
                </a:solidFill>
              </a:rPr>
              <a:t>Intent</a:t>
            </a:r>
            <a:r>
              <a:rPr lang="en-US" sz="2000" dirty="0"/>
              <a:t> is the tie that binds. </a:t>
            </a:r>
          </a:p>
        </p:txBody>
      </p:sp>
    </p:spTree>
    <p:extLst>
      <p:ext uri="{BB962C8B-B14F-4D97-AF65-F5344CB8AC3E}">
        <p14:creationId xmlns:p14="http://schemas.microsoft.com/office/powerpoint/2010/main" val="86030967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A3BE3-149B-3548-AD8E-1B5DBE5897D0}"/>
              </a:ext>
            </a:extLst>
          </p:cNvPr>
          <p:cNvSpPr>
            <a:spLocks noGrp="1"/>
          </p:cNvSpPr>
          <p:nvPr>
            <p:ph type="title"/>
          </p:nvPr>
        </p:nvSpPr>
        <p:spPr>
          <a:xfrm>
            <a:off x="628650" y="57150"/>
            <a:ext cx="7886700" cy="869154"/>
          </a:xfrm>
        </p:spPr>
        <p:txBody>
          <a:bodyPr>
            <a:normAutofit/>
          </a:bodyPr>
          <a:lstStyle/>
          <a:p>
            <a:r>
              <a:rPr lang="en-US" dirty="0"/>
              <a:t>AI and Customer Experience</a:t>
            </a:r>
          </a:p>
        </p:txBody>
      </p:sp>
      <p:sp>
        <p:nvSpPr>
          <p:cNvPr id="3" name="Content Placeholder 2">
            <a:extLst>
              <a:ext uri="{FF2B5EF4-FFF2-40B4-BE49-F238E27FC236}">
                <a16:creationId xmlns:a16="http://schemas.microsoft.com/office/drawing/2014/main" id="{19113455-031B-5C42-85C7-7F7655EC6562}"/>
              </a:ext>
            </a:extLst>
          </p:cNvPr>
          <p:cNvSpPr>
            <a:spLocks noGrp="1"/>
          </p:cNvSpPr>
          <p:nvPr>
            <p:ph idx="1"/>
          </p:nvPr>
        </p:nvSpPr>
        <p:spPr>
          <a:xfrm>
            <a:off x="628650" y="907253"/>
            <a:ext cx="7886700" cy="3508773"/>
          </a:xfrm>
        </p:spPr>
        <p:txBody>
          <a:bodyPr>
            <a:noAutofit/>
          </a:bodyPr>
          <a:lstStyle/>
          <a:p>
            <a:r>
              <a:rPr lang="en-US" sz="2000" dirty="0"/>
              <a:t>AI is improving fast but there is a lot more work to be done </a:t>
            </a:r>
          </a:p>
          <a:p>
            <a:r>
              <a:rPr lang="en-US" sz="2000" dirty="0"/>
              <a:t>It’s about more than technology – how do we as humans and society make decisions?</a:t>
            </a:r>
          </a:p>
          <a:p>
            <a:r>
              <a:rPr lang="en-US" sz="2000" dirty="0"/>
              <a:t>What we call AI is not about replicating the human mind</a:t>
            </a:r>
          </a:p>
          <a:p>
            <a:r>
              <a:rPr lang="en-US" sz="2000" dirty="0"/>
              <a:t>Context matters, and humans are still far better at understanding a myriad little details, intentions, and context</a:t>
            </a:r>
          </a:p>
          <a:p>
            <a:r>
              <a:rPr lang="en-US" sz="2000" dirty="0"/>
              <a:t>Computation can help us understand things that we may not see or may not understand. </a:t>
            </a:r>
          </a:p>
          <a:p>
            <a:r>
              <a:rPr lang="en-US" sz="2000" dirty="0"/>
              <a:t>AI is about expanding and amplifying our own mental abilities.</a:t>
            </a:r>
          </a:p>
          <a:p>
            <a:r>
              <a:rPr lang="en-US" sz="2000" dirty="0"/>
              <a:t>Cognitive systems amplify human cognition. The IBM team thinks of Watson as “augmented intelligence,” not “artificial intelligence.”</a:t>
            </a:r>
          </a:p>
        </p:txBody>
      </p:sp>
    </p:spTree>
    <p:extLst>
      <p:ext uri="{BB962C8B-B14F-4D97-AF65-F5344CB8AC3E}">
        <p14:creationId xmlns:p14="http://schemas.microsoft.com/office/powerpoint/2010/main" val="384389271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A3BE3-149B-3548-AD8E-1B5DBE5897D0}"/>
              </a:ext>
            </a:extLst>
          </p:cNvPr>
          <p:cNvSpPr>
            <a:spLocks noGrp="1"/>
          </p:cNvSpPr>
          <p:nvPr>
            <p:ph type="title"/>
          </p:nvPr>
        </p:nvSpPr>
        <p:spPr>
          <a:xfrm>
            <a:off x="628650" y="57150"/>
            <a:ext cx="7886700" cy="869154"/>
          </a:xfrm>
        </p:spPr>
        <p:txBody>
          <a:bodyPr>
            <a:normAutofit/>
          </a:bodyPr>
          <a:lstStyle/>
          <a:p>
            <a:r>
              <a:rPr lang="en-US" dirty="0"/>
              <a:t>AI and Customer Experience</a:t>
            </a:r>
          </a:p>
        </p:txBody>
      </p:sp>
      <p:sp>
        <p:nvSpPr>
          <p:cNvPr id="7" name="Content Placeholder 2">
            <a:extLst>
              <a:ext uri="{FF2B5EF4-FFF2-40B4-BE49-F238E27FC236}">
                <a16:creationId xmlns:a16="http://schemas.microsoft.com/office/drawing/2014/main" id="{19113455-031B-5C42-85C7-7F7655EC6562}"/>
              </a:ext>
            </a:extLst>
          </p:cNvPr>
          <p:cNvSpPr>
            <a:spLocks noGrp="1"/>
          </p:cNvSpPr>
          <p:nvPr>
            <p:ph idx="1"/>
          </p:nvPr>
        </p:nvSpPr>
        <p:spPr>
          <a:xfrm>
            <a:off x="628650" y="907253"/>
            <a:ext cx="7886700" cy="3508773"/>
          </a:xfrm>
        </p:spPr>
        <p:txBody>
          <a:bodyPr>
            <a:noAutofit/>
          </a:bodyPr>
          <a:lstStyle/>
          <a:p>
            <a:r>
              <a:rPr lang="en-US" sz="2000" dirty="0"/>
              <a:t>AI is improving fast but there is a lot more work to be done </a:t>
            </a:r>
          </a:p>
          <a:p>
            <a:r>
              <a:rPr lang="en-US" sz="2000" dirty="0"/>
              <a:t>It’s about more than technology – how do we as humans and society make decisions?</a:t>
            </a:r>
          </a:p>
          <a:p>
            <a:r>
              <a:rPr lang="en-US" sz="2000" dirty="0"/>
              <a:t>What we call AI is not about replicating the human mind</a:t>
            </a:r>
          </a:p>
          <a:p>
            <a:r>
              <a:rPr lang="en-US" sz="2000" dirty="0"/>
              <a:t>Context matters, and humans are still far better at understanding a myriad little details, intentions, and context</a:t>
            </a:r>
          </a:p>
          <a:p>
            <a:r>
              <a:rPr lang="en-US" sz="2000" dirty="0"/>
              <a:t>Computation can help us understand things that we may not see or may not understand. </a:t>
            </a:r>
          </a:p>
          <a:p>
            <a:r>
              <a:rPr lang="en-US" sz="2000" dirty="0"/>
              <a:t>AI is about expanding and amplifying our own mental abilities.</a:t>
            </a:r>
          </a:p>
          <a:p>
            <a:r>
              <a:rPr lang="en-US" sz="2000" dirty="0"/>
              <a:t>Cognitive systems amplify human cognition. The IBM team thinks of Watson as “augmented intelligence,” not “artificial intelligence.”</a:t>
            </a:r>
          </a:p>
        </p:txBody>
      </p:sp>
    </p:spTree>
    <p:extLst>
      <p:ext uri="{BB962C8B-B14F-4D97-AF65-F5344CB8AC3E}">
        <p14:creationId xmlns:p14="http://schemas.microsoft.com/office/powerpoint/2010/main" val="25308915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ile:CERN Server 03.jpg"/>
          <p:cNvPicPr>
            <a:picLocks noChangeAspect="1" noChangeArrowheads="1"/>
          </p:cNvPicPr>
          <p:nvPr/>
        </p:nvPicPr>
        <p:blipFill rotWithShape="1">
          <a:blip r:embed="rId3">
            <a:extLst>
              <a:ext uri="{28A0092B-C50C-407E-A947-70E740481C1C}">
                <a14:useLocalDpi xmlns:a14="http://schemas.microsoft.com/office/drawing/2010/main" val="0"/>
              </a:ext>
            </a:extLst>
          </a:blip>
          <a:srcRect t="25883" b="-780"/>
          <a:stretch/>
        </p:blipFill>
        <p:spPr bwMode="auto">
          <a:xfrm>
            <a:off x="-19422" y="0"/>
            <a:ext cx="9163422" cy="4572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6430" y="3074988"/>
            <a:ext cx="9190430" cy="142875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5429AF-D33C-DA42-9582-3CCD23B346FA}"/>
              </a:ext>
            </a:extLst>
          </p:cNvPr>
          <p:cNvSpPr>
            <a:spLocks noGrp="1"/>
          </p:cNvSpPr>
          <p:nvPr>
            <p:ph type="title"/>
          </p:nvPr>
        </p:nvSpPr>
        <p:spPr>
          <a:xfrm>
            <a:off x="628650" y="3348835"/>
            <a:ext cx="7886700" cy="869154"/>
          </a:xfrm>
        </p:spPr>
        <p:txBody>
          <a:bodyPr>
            <a:noAutofit/>
          </a:bodyPr>
          <a:lstStyle/>
          <a:p>
            <a:pPr algn="ctr"/>
            <a:r>
              <a:rPr lang="fr-FR" sz="3200" dirty="0">
                <a:solidFill>
                  <a:srgbClr val="AF1775"/>
                </a:solidFill>
              </a:rPr>
              <a:t>Part 6: Machine Intelligence &amp; </a:t>
            </a:r>
            <a:r>
              <a:rPr lang="fr-FR" sz="3200" dirty="0" err="1">
                <a:solidFill>
                  <a:srgbClr val="AF1775"/>
                </a:solidFill>
              </a:rPr>
              <a:t>Cybersecurity</a:t>
            </a:r>
            <a:endParaRPr lang="en-US" sz="3200" dirty="0">
              <a:solidFill>
                <a:srgbClr val="AF1775"/>
              </a:solidFill>
            </a:endParaRPr>
          </a:p>
        </p:txBody>
      </p:sp>
    </p:spTree>
    <p:extLst>
      <p:ext uri="{BB962C8B-B14F-4D97-AF65-F5344CB8AC3E}">
        <p14:creationId xmlns:p14="http://schemas.microsoft.com/office/powerpoint/2010/main" val="139634382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0BA3C-0325-4ADC-961C-B0D2C3FDE752}"/>
              </a:ext>
            </a:extLst>
          </p:cNvPr>
          <p:cNvSpPr>
            <a:spLocks noGrp="1"/>
          </p:cNvSpPr>
          <p:nvPr>
            <p:ph type="title"/>
          </p:nvPr>
        </p:nvSpPr>
        <p:spPr/>
        <p:txBody>
          <a:bodyPr/>
          <a:lstStyle/>
          <a:p>
            <a:r>
              <a:rPr lang="en-US" dirty="0"/>
              <a:t>How can ML help with security</a:t>
            </a:r>
          </a:p>
        </p:txBody>
      </p:sp>
      <p:sp>
        <p:nvSpPr>
          <p:cNvPr id="3" name="Content Placeholder 2">
            <a:extLst>
              <a:ext uri="{FF2B5EF4-FFF2-40B4-BE49-F238E27FC236}">
                <a16:creationId xmlns:a16="http://schemas.microsoft.com/office/drawing/2014/main" id="{E8ECBDBE-374A-4224-9AA1-620C873CDC2C}"/>
              </a:ext>
            </a:extLst>
          </p:cNvPr>
          <p:cNvSpPr>
            <a:spLocks noGrp="1"/>
          </p:cNvSpPr>
          <p:nvPr>
            <p:ph idx="1"/>
          </p:nvPr>
        </p:nvSpPr>
        <p:spPr/>
        <p:txBody>
          <a:bodyPr>
            <a:normAutofit/>
          </a:bodyPr>
          <a:lstStyle/>
          <a:p>
            <a:r>
              <a:rPr lang="en-US" sz="2400" dirty="0"/>
              <a:t>Fully automated systems are fast, but error prone</a:t>
            </a:r>
          </a:p>
          <a:p>
            <a:r>
              <a:rPr lang="en-US" sz="2400" dirty="0"/>
              <a:t>Augmented / hybrid / extended intelligence gaining the most traction</a:t>
            </a:r>
          </a:p>
          <a:p>
            <a:r>
              <a:rPr lang="en-US" sz="2400" dirty="0"/>
              <a:t>Most ML systems use row-based data, most threats are best represented as a graph</a:t>
            </a:r>
          </a:p>
        </p:txBody>
      </p:sp>
    </p:spTree>
    <p:extLst>
      <p:ext uri="{BB962C8B-B14F-4D97-AF65-F5344CB8AC3E}">
        <p14:creationId xmlns:p14="http://schemas.microsoft.com/office/powerpoint/2010/main" val="2772152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16A83-16C9-4BA4-9C29-3E0568339C76}"/>
              </a:ext>
            </a:extLst>
          </p:cNvPr>
          <p:cNvSpPr>
            <a:spLocks noGrp="1"/>
          </p:cNvSpPr>
          <p:nvPr>
            <p:ph type="title"/>
          </p:nvPr>
        </p:nvSpPr>
        <p:spPr>
          <a:xfrm>
            <a:off x="628650" y="-19050"/>
            <a:ext cx="7886700" cy="869154"/>
          </a:xfrm>
        </p:spPr>
        <p:txBody>
          <a:bodyPr/>
          <a:lstStyle/>
          <a:p>
            <a:r>
              <a:rPr lang="en-US" dirty="0"/>
              <a:t>AI in Security – how and what?</a:t>
            </a:r>
          </a:p>
        </p:txBody>
      </p:sp>
      <p:sp>
        <p:nvSpPr>
          <p:cNvPr id="4" name="Content Placeholder 2">
            <a:extLst>
              <a:ext uri="{FF2B5EF4-FFF2-40B4-BE49-F238E27FC236}">
                <a16:creationId xmlns:a16="http://schemas.microsoft.com/office/drawing/2014/main" id="{6F01CA8B-73ED-4E65-9452-8ADA11352F6B}"/>
              </a:ext>
            </a:extLst>
          </p:cNvPr>
          <p:cNvSpPr>
            <a:spLocks noGrp="1"/>
          </p:cNvSpPr>
          <p:nvPr>
            <p:ph idx="1"/>
          </p:nvPr>
        </p:nvSpPr>
        <p:spPr>
          <a:xfrm>
            <a:off x="628650" y="850104"/>
            <a:ext cx="8286750" cy="3702846"/>
          </a:xfrm>
        </p:spPr>
        <p:txBody>
          <a:bodyPr>
            <a:normAutofit/>
          </a:bodyPr>
          <a:lstStyle/>
          <a:p>
            <a:pPr marL="0" indent="0">
              <a:buNone/>
            </a:pPr>
            <a:r>
              <a:rPr lang="en-US" sz="2600" dirty="0">
                <a:solidFill>
                  <a:srgbClr val="C00000"/>
                </a:solidFill>
              </a:rPr>
              <a:t>FOUR QUESTIONS </a:t>
            </a:r>
            <a:r>
              <a:rPr lang="en-US" sz="2600" dirty="0"/>
              <a:t>to start the process:</a:t>
            </a:r>
          </a:p>
          <a:p>
            <a:pPr lvl="1">
              <a:spcBef>
                <a:spcPts val="1800"/>
              </a:spcBef>
            </a:pPr>
            <a:r>
              <a:rPr lang="en-US" sz="2000" dirty="0"/>
              <a:t>Where in IT operations is there already high automation?</a:t>
            </a:r>
          </a:p>
          <a:p>
            <a:pPr lvl="1">
              <a:spcBef>
                <a:spcPts val="1800"/>
              </a:spcBef>
            </a:pPr>
            <a:r>
              <a:rPr lang="en-US" sz="2000" dirty="0"/>
              <a:t>Where in a </a:t>
            </a:r>
            <a:r>
              <a:rPr lang="en-US" sz="2000" dirty="0" err="1"/>
              <a:t>DevOps</a:t>
            </a:r>
            <a:r>
              <a:rPr lang="en-US" sz="2000" dirty="0"/>
              <a:t>-style or CI/CD pipeline for application development or IT services is work already heavily automated? </a:t>
            </a:r>
          </a:p>
          <a:p>
            <a:pPr lvl="1">
              <a:spcBef>
                <a:spcPts val="1800"/>
              </a:spcBef>
            </a:pPr>
            <a:r>
              <a:rPr lang="en-US" sz="2000" dirty="0"/>
              <a:t>Where is high-volume, high noise-to-signal machine data being produced?</a:t>
            </a:r>
          </a:p>
          <a:p>
            <a:pPr lvl="1">
              <a:spcBef>
                <a:spcPts val="1800"/>
              </a:spcBef>
            </a:pPr>
            <a:r>
              <a:rPr lang="en-US" sz="2000" dirty="0"/>
              <a:t>What is the structure of that type of data?</a:t>
            </a:r>
          </a:p>
        </p:txBody>
      </p:sp>
    </p:spTree>
    <p:extLst>
      <p:ext uri="{BB962C8B-B14F-4D97-AF65-F5344CB8AC3E}">
        <p14:creationId xmlns:p14="http://schemas.microsoft.com/office/powerpoint/2010/main" val="159101211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16A83-16C9-4BA4-9C29-3E0568339C76}"/>
              </a:ext>
            </a:extLst>
          </p:cNvPr>
          <p:cNvSpPr>
            <a:spLocks noGrp="1"/>
          </p:cNvSpPr>
          <p:nvPr>
            <p:ph type="title"/>
          </p:nvPr>
        </p:nvSpPr>
        <p:spPr>
          <a:xfrm>
            <a:off x="628650" y="666750"/>
            <a:ext cx="7886700" cy="869154"/>
          </a:xfrm>
        </p:spPr>
        <p:txBody>
          <a:bodyPr/>
          <a:lstStyle/>
          <a:p>
            <a:r>
              <a:rPr lang="en-US" dirty="0"/>
              <a:t>Before we proceed: Class exercise</a:t>
            </a:r>
          </a:p>
        </p:txBody>
      </p:sp>
      <p:sp>
        <p:nvSpPr>
          <p:cNvPr id="4" name="Content Placeholder 2">
            <a:extLst>
              <a:ext uri="{FF2B5EF4-FFF2-40B4-BE49-F238E27FC236}">
                <a16:creationId xmlns:a16="http://schemas.microsoft.com/office/drawing/2014/main" id="{6F01CA8B-73ED-4E65-9452-8ADA11352F6B}"/>
              </a:ext>
            </a:extLst>
          </p:cNvPr>
          <p:cNvSpPr>
            <a:spLocks noGrp="1"/>
          </p:cNvSpPr>
          <p:nvPr>
            <p:ph idx="1"/>
          </p:nvPr>
        </p:nvSpPr>
        <p:spPr>
          <a:xfrm>
            <a:off x="628650" y="1535904"/>
            <a:ext cx="8286750" cy="2788446"/>
          </a:xfrm>
        </p:spPr>
        <p:txBody>
          <a:bodyPr>
            <a:normAutofit/>
          </a:bodyPr>
          <a:lstStyle/>
          <a:p>
            <a:pPr marL="457200" lvl="1" indent="0">
              <a:spcBef>
                <a:spcPts val="1800"/>
              </a:spcBef>
              <a:buNone/>
            </a:pPr>
            <a:r>
              <a:rPr lang="en-US" sz="2400" b="0" dirty="0"/>
              <a:t>Let’s begin describing a user story for a security-related application using AI. </a:t>
            </a:r>
          </a:p>
          <a:p>
            <a:pPr marL="457200" lvl="1" indent="0">
              <a:spcBef>
                <a:spcPts val="1800"/>
              </a:spcBef>
              <a:buNone/>
            </a:pPr>
            <a:r>
              <a:rPr lang="en-US" sz="2400" b="0" dirty="0"/>
              <a:t>Remembering the previous “Scoring data for AI consumption” exercise, start with the </a:t>
            </a:r>
            <a:r>
              <a:rPr lang="en-US" sz="2400" dirty="0">
                <a:solidFill>
                  <a:srgbClr val="C00000"/>
                </a:solidFill>
              </a:rPr>
              <a:t>FOUR QUESTIONS </a:t>
            </a:r>
            <a:r>
              <a:rPr lang="en-US" sz="2400" b="0" dirty="0"/>
              <a:t>in the previous slide. </a:t>
            </a:r>
          </a:p>
        </p:txBody>
      </p:sp>
    </p:spTree>
    <p:extLst>
      <p:ext uri="{BB962C8B-B14F-4D97-AF65-F5344CB8AC3E}">
        <p14:creationId xmlns:p14="http://schemas.microsoft.com/office/powerpoint/2010/main" val="369782223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16A83-16C9-4BA4-9C29-3E0568339C76}"/>
              </a:ext>
            </a:extLst>
          </p:cNvPr>
          <p:cNvSpPr>
            <a:spLocks noGrp="1"/>
          </p:cNvSpPr>
          <p:nvPr>
            <p:ph type="title"/>
          </p:nvPr>
        </p:nvSpPr>
        <p:spPr>
          <a:xfrm>
            <a:off x="628650" y="666750"/>
            <a:ext cx="7886700" cy="869154"/>
          </a:xfrm>
        </p:spPr>
        <p:txBody>
          <a:bodyPr/>
          <a:lstStyle/>
          <a:p>
            <a:r>
              <a:rPr lang="en-US" dirty="0"/>
              <a:t>Before we proceed: Class exercise</a:t>
            </a:r>
          </a:p>
        </p:txBody>
      </p:sp>
      <p:sp>
        <p:nvSpPr>
          <p:cNvPr id="4" name="Content Placeholder 2">
            <a:extLst>
              <a:ext uri="{FF2B5EF4-FFF2-40B4-BE49-F238E27FC236}">
                <a16:creationId xmlns:a16="http://schemas.microsoft.com/office/drawing/2014/main" id="{6F01CA8B-73ED-4E65-9452-8ADA11352F6B}"/>
              </a:ext>
            </a:extLst>
          </p:cNvPr>
          <p:cNvSpPr>
            <a:spLocks noGrp="1"/>
          </p:cNvSpPr>
          <p:nvPr>
            <p:ph idx="1"/>
          </p:nvPr>
        </p:nvSpPr>
        <p:spPr>
          <a:xfrm>
            <a:off x="628650" y="1535904"/>
            <a:ext cx="8286750" cy="2788446"/>
          </a:xfrm>
        </p:spPr>
        <p:txBody>
          <a:bodyPr>
            <a:normAutofit/>
          </a:bodyPr>
          <a:lstStyle/>
          <a:p>
            <a:pPr marL="457200" lvl="1" indent="0">
              <a:spcBef>
                <a:spcPts val="1800"/>
              </a:spcBef>
              <a:buNone/>
            </a:pPr>
            <a:r>
              <a:rPr lang="en-US" sz="2400" b="0" dirty="0"/>
              <a:t>Let’s begin describing a user story for a security-related application using AI. </a:t>
            </a:r>
          </a:p>
          <a:p>
            <a:pPr marL="457200" lvl="1" indent="0">
              <a:spcBef>
                <a:spcPts val="1800"/>
              </a:spcBef>
              <a:buNone/>
            </a:pPr>
            <a:r>
              <a:rPr lang="en-US" sz="2400" b="0" dirty="0"/>
              <a:t>Remembering the previous “Scoring data for AI consumption” exercise, start with the </a:t>
            </a:r>
            <a:r>
              <a:rPr lang="en-US" sz="2400" dirty="0">
                <a:solidFill>
                  <a:srgbClr val="C00000"/>
                </a:solidFill>
              </a:rPr>
              <a:t>FOUR QUESTIONS </a:t>
            </a:r>
            <a:r>
              <a:rPr lang="en-US" sz="2400" b="0" dirty="0"/>
              <a:t>in the previous slide. </a:t>
            </a:r>
          </a:p>
        </p:txBody>
      </p:sp>
    </p:spTree>
    <p:extLst>
      <p:ext uri="{BB962C8B-B14F-4D97-AF65-F5344CB8AC3E}">
        <p14:creationId xmlns:p14="http://schemas.microsoft.com/office/powerpoint/2010/main" val="42902647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16A83-16C9-4BA4-9C29-3E0568339C76}"/>
              </a:ext>
            </a:extLst>
          </p:cNvPr>
          <p:cNvSpPr>
            <a:spLocks noGrp="1"/>
          </p:cNvSpPr>
          <p:nvPr>
            <p:ph type="title"/>
          </p:nvPr>
        </p:nvSpPr>
        <p:spPr>
          <a:xfrm>
            <a:off x="628650" y="285750"/>
            <a:ext cx="7886700" cy="869154"/>
          </a:xfrm>
        </p:spPr>
        <p:txBody>
          <a:bodyPr/>
          <a:lstStyle/>
          <a:p>
            <a:r>
              <a:rPr lang="en-US" dirty="0"/>
              <a:t>Class exercise (continued)</a:t>
            </a:r>
          </a:p>
        </p:txBody>
      </p:sp>
      <p:sp>
        <p:nvSpPr>
          <p:cNvPr id="4" name="Content Placeholder 2">
            <a:extLst>
              <a:ext uri="{FF2B5EF4-FFF2-40B4-BE49-F238E27FC236}">
                <a16:creationId xmlns:a16="http://schemas.microsoft.com/office/drawing/2014/main" id="{6F01CA8B-73ED-4E65-9452-8ADA11352F6B}"/>
              </a:ext>
            </a:extLst>
          </p:cNvPr>
          <p:cNvSpPr>
            <a:spLocks noGrp="1"/>
          </p:cNvSpPr>
          <p:nvPr>
            <p:ph idx="1"/>
          </p:nvPr>
        </p:nvSpPr>
        <p:spPr>
          <a:xfrm>
            <a:off x="628650" y="1154904"/>
            <a:ext cx="8286750" cy="2788446"/>
          </a:xfrm>
        </p:spPr>
        <p:txBody>
          <a:bodyPr>
            <a:normAutofit/>
          </a:bodyPr>
          <a:lstStyle/>
          <a:p>
            <a:pPr marL="457200" lvl="1" indent="0">
              <a:spcBef>
                <a:spcPts val="1800"/>
              </a:spcBef>
              <a:buNone/>
            </a:pPr>
            <a:r>
              <a:rPr lang="en-US" sz="2400" b="0" dirty="0"/>
              <a:t>Now let’s grade the three components of an AI use case in the same style demonstrated in the earlier healthcare example. This time we’re thinking about security.</a:t>
            </a:r>
          </a:p>
          <a:p>
            <a:pPr lvl="2">
              <a:spcBef>
                <a:spcPts val="600"/>
              </a:spcBef>
            </a:pPr>
            <a:r>
              <a:rPr lang="en-US" sz="2000" b="1" dirty="0"/>
              <a:t>Quantity of data</a:t>
            </a:r>
          </a:p>
          <a:p>
            <a:pPr lvl="2">
              <a:spcBef>
                <a:spcPts val="600"/>
              </a:spcBef>
            </a:pPr>
            <a:r>
              <a:rPr lang="en-US" sz="2000" b="1" dirty="0"/>
              <a:t>Quality of data</a:t>
            </a:r>
          </a:p>
          <a:p>
            <a:pPr lvl="2">
              <a:spcBef>
                <a:spcPts val="600"/>
              </a:spcBef>
            </a:pPr>
            <a:r>
              <a:rPr lang="en-US" sz="2000" b="1" dirty="0"/>
              <a:t>Machine learning models available</a:t>
            </a:r>
          </a:p>
          <a:p>
            <a:pPr lvl="2">
              <a:spcBef>
                <a:spcPts val="600"/>
              </a:spcBef>
            </a:pPr>
            <a:endParaRPr lang="en-US" sz="2000" b="1" dirty="0"/>
          </a:p>
        </p:txBody>
      </p:sp>
      <p:grpSp>
        <p:nvGrpSpPr>
          <p:cNvPr id="3" name="Group 2"/>
          <p:cNvGrpSpPr/>
          <p:nvPr/>
        </p:nvGrpSpPr>
        <p:grpSpPr>
          <a:xfrm>
            <a:off x="2743200" y="3638550"/>
            <a:ext cx="3445381" cy="369332"/>
            <a:chOff x="2895600" y="3867150"/>
            <a:chExt cx="3445381" cy="369332"/>
          </a:xfrm>
        </p:grpSpPr>
        <p:sp>
          <p:nvSpPr>
            <p:cNvPr id="6" name="TextBox 5"/>
            <p:cNvSpPr txBox="1"/>
            <p:nvPr/>
          </p:nvSpPr>
          <p:spPr>
            <a:xfrm>
              <a:off x="2895600" y="3867150"/>
              <a:ext cx="717631" cy="369332"/>
            </a:xfrm>
            <a:prstGeom prst="rect">
              <a:avLst/>
            </a:prstGeom>
            <a:solidFill>
              <a:srgbClr val="92D050"/>
            </a:solidFill>
            <a:ln w="19050">
              <a:solidFill>
                <a:schemeClr val="bg1">
                  <a:lumMod val="65000"/>
                </a:schemeClr>
              </a:solidFill>
            </a:ln>
          </p:spPr>
          <p:txBody>
            <a:bodyPr wrap="square" rtlCol="0">
              <a:spAutoFit/>
            </a:bodyPr>
            <a:lstStyle/>
            <a:p>
              <a:pPr algn="ctr"/>
              <a:r>
                <a:rPr lang="en-US" b="1" dirty="0">
                  <a:latin typeface="+mj-lt"/>
                </a:rPr>
                <a:t>A</a:t>
              </a:r>
            </a:p>
          </p:txBody>
        </p:sp>
        <p:sp>
          <p:nvSpPr>
            <p:cNvPr id="7" name="TextBox 6"/>
            <p:cNvSpPr txBox="1"/>
            <p:nvPr/>
          </p:nvSpPr>
          <p:spPr>
            <a:xfrm>
              <a:off x="3802275" y="3867150"/>
              <a:ext cx="717631" cy="369332"/>
            </a:xfrm>
            <a:prstGeom prst="rect">
              <a:avLst/>
            </a:prstGeom>
            <a:solidFill>
              <a:srgbClr val="FFFF00"/>
            </a:solidFill>
            <a:ln w="19050">
              <a:solidFill>
                <a:schemeClr val="bg1">
                  <a:lumMod val="65000"/>
                </a:schemeClr>
              </a:solidFill>
            </a:ln>
          </p:spPr>
          <p:txBody>
            <a:bodyPr wrap="square" rtlCol="0">
              <a:spAutoFit/>
            </a:bodyPr>
            <a:lstStyle/>
            <a:p>
              <a:pPr algn="ctr"/>
              <a:r>
                <a:rPr lang="en-US" b="1" dirty="0">
                  <a:latin typeface="+mj-lt"/>
                </a:rPr>
                <a:t>B</a:t>
              </a:r>
            </a:p>
          </p:txBody>
        </p:sp>
        <p:sp>
          <p:nvSpPr>
            <p:cNvPr id="10" name="TextBox 9"/>
            <p:cNvSpPr txBox="1"/>
            <p:nvPr/>
          </p:nvSpPr>
          <p:spPr>
            <a:xfrm>
              <a:off x="4716675" y="3867150"/>
              <a:ext cx="717631" cy="369332"/>
            </a:xfrm>
            <a:prstGeom prst="rect">
              <a:avLst/>
            </a:prstGeom>
            <a:solidFill>
              <a:srgbClr val="FFC000"/>
            </a:solidFill>
            <a:ln w="19050">
              <a:solidFill>
                <a:schemeClr val="bg1">
                  <a:lumMod val="65000"/>
                </a:schemeClr>
              </a:solidFill>
            </a:ln>
          </p:spPr>
          <p:txBody>
            <a:bodyPr wrap="square" rtlCol="0">
              <a:spAutoFit/>
            </a:bodyPr>
            <a:lstStyle/>
            <a:p>
              <a:pPr algn="ctr"/>
              <a:r>
                <a:rPr lang="en-US" b="1" dirty="0">
                  <a:latin typeface="+mj-lt"/>
                </a:rPr>
                <a:t>C</a:t>
              </a:r>
            </a:p>
          </p:txBody>
        </p:sp>
        <p:sp>
          <p:nvSpPr>
            <p:cNvPr id="11" name="TextBox 10"/>
            <p:cNvSpPr txBox="1"/>
            <p:nvPr/>
          </p:nvSpPr>
          <p:spPr>
            <a:xfrm>
              <a:off x="5623350" y="3867150"/>
              <a:ext cx="717631" cy="369332"/>
            </a:xfrm>
            <a:prstGeom prst="rect">
              <a:avLst/>
            </a:prstGeom>
            <a:solidFill>
              <a:srgbClr val="FF9999"/>
            </a:solidFill>
            <a:ln w="19050">
              <a:solidFill>
                <a:schemeClr val="bg1">
                  <a:lumMod val="65000"/>
                </a:schemeClr>
              </a:solidFill>
            </a:ln>
          </p:spPr>
          <p:txBody>
            <a:bodyPr wrap="square" rtlCol="0">
              <a:spAutoFit/>
            </a:bodyPr>
            <a:lstStyle/>
            <a:p>
              <a:pPr algn="ctr"/>
              <a:r>
                <a:rPr lang="en-US" b="1" dirty="0">
                  <a:latin typeface="+mj-lt"/>
                </a:rPr>
                <a:t>D</a:t>
              </a:r>
            </a:p>
          </p:txBody>
        </p:sp>
      </p:grpSp>
    </p:spTree>
    <p:extLst>
      <p:ext uri="{BB962C8B-B14F-4D97-AF65-F5344CB8AC3E}">
        <p14:creationId xmlns:p14="http://schemas.microsoft.com/office/powerpoint/2010/main" val="1129393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71550"/>
            <a:ext cx="8686800" cy="3810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5429AF-D33C-DA42-9582-3CCD23B346FA}"/>
              </a:ext>
            </a:extLst>
          </p:cNvPr>
          <p:cNvSpPr>
            <a:spLocks noGrp="1"/>
          </p:cNvSpPr>
          <p:nvPr>
            <p:ph type="title"/>
          </p:nvPr>
        </p:nvSpPr>
        <p:spPr>
          <a:xfrm>
            <a:off x="342900" y="121447"/>
            <a:ext cx="7886700" cy="869154"/>
          </a:xfrm>
        </p:spPr>
        <p:txBody>
          <a:bodyPr>
            <a:normAutofit/>
          </a:bodyPr>
          <a:lstStyle/>
          <a:p>
            <a:r>
              <a:rPr lang="en-US" sz="3200" dirty="0"/>
              <a:t>AI: Working Definitions</a:t>
            </a:r>
          </a:p>
        </p:txBody>
      </p:sp>
      <p:sp>
        <p:nvSpPr>
          <p:cNvPr id="3" name="Content Placeholder 2">
            <a:extLst>
              <a:ext uri="{FF2B5EF4-FFF2-40B4-BE49-F238E27FC236}">
                <a16:creationId xmlns:a16="http://schemas.microsoft.com/office/drawing/2014/main" id="{1E30E937-C06D-7849-8A46-588BB895500A}"/>
              </a:ext>
            </a:extLst>
          </p:cNvPr>
          <p:cNvSpPr>
            <a:spLocks noGrp="1"/>
          </p:cNvSpPr>
          <p:nvPr>
            <p:ph idx="1"/>
          </p:nvPr>
        </p:nvSpPr>
        <p:spPr>
          <a:xfrm>
            <a:off x="342900" y="990601"/>
            <a:ext cx="7753350" cy="3105149"/>
          </a:xfrm>
        </p:spPr>
        <p:txBody>
          <a:bodyPr>
            <a:normAutofit/>
          </a:bodyPr>
          <a:lstStyle/>
          <a:p>
            <a:r>
              <a:rPr lang="en-US" sz="2000" dirty="0"/>
              <a:t>AI</a:t>
            </a:r>
          </a:p>
          <a:p>
            <a:r>
              <a:rPr lang="en-US" sz="2000" b="0" dirty="0"/>
              <a:t>Machine Learning</a:t>
            </a:r>
          </a:p>
          <a:p>
            <a:r>
              <a:rPr lang="en-US" sz="2000" b="0" dirty="0"/>
              <a:t>Deep Learning</a:t>
            </a:r>
          </a:p>
          <a:p>
            <a:r>
              <a:rPr lang="en-US" sz="2000" b="0" dirty="0"/>
              <a:t>Data Science</a:t>
            </a:r>
          </a:p>
          <a:p>
            <a:r>
              <a:rPr lang="en-US" sz="2000" b="0" dirty="0"/>
              <a:t>Data Model</a:t>
            </a:r>
          </a:p>
          <a:p>
            <a:r>
              <a:rPr lang="en-US" sz="2000" b="0" dirty="0"/>
              <a:t>Big Data</a:t>
            </a:r>
          </a:p>
          <a:p>
            <a:endParaRPr lang="en-US" sz="4000" dirty="0"/>
          </a:p>
        </p:txBody>
      </p:sp>
    </p:spTree>
    <p:extLst>
      <p:ext uri="{BB962C8B-B14F-4D97-AF65-F5344CB8AC3E}">
        <p14:creationId xmlns:p14="http://schemas.microsoft.com/office/powerpoint/2010/main" val="325300761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DBA4C-5EEA-455F-B224-4D8D310B42F9}"/>
              </a:ext>
            </a:extLst>
          </p:cNvPr>
          <p:cNvSpPr>
            <a:spLocks noGrp="1"/>
          </p:cNvSpPr>
          <p:nvPr>
            <p:ph type="title"/>
          </p:nvPr>
        </p:nvSpPr>
        <p:spPr/>
        <p:txBody>
          <a:bodyPr/>
          <a:lstStyle/>
          <a:p>
            <a:r>
              <a:rPr lang="en-US" dirty="0"/>
              <a:t>Graph Data for Cybersecurity</a:t>
            </a:r>
          </a:p>
        </p:txBody>
      </p:sp>
      <p:pic>
        <p:nvPicPr>
          <p:cNvPr id="4098" name="Picture 2" descr="https://www.paterva.com/web7/img/pop/classic_2.JPG">
            <a:extLst>
              <a:ext uri="{FF2B5EF4-FFF2-40B4-BE49-F238E27FC236}">
                <a16:creationId xmlns:a16="http://schemas.microsoft.com/office/drawing/2014/main" id="{E53689A1-3C8E-45B2-A3F2-A2004E19BEA9}"/>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2400" y="1657351"/>
            <a:ext cx="4419600" cy="23893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656125D-6A54-4AF7-AEB8-15F04B99C567}"/>
              </a:ext>
            </a:extLst>
          </p:cNvPr>
          <p:cNvSpPr txBox="1"/>
          <p:nvPr/>
        </p:nvSpPr>
        <p:spPr>
          <a:xfrm>
            <a:off x="762000" y="1200150"/>
            <a:ext cx="3352800" cy="381000"/>
          </a:xfrm>
          <a:prstGeom prst="rect">
            <a:avLst/>
          </a:prstGeom>
          <a:noFill/>
        </p:spPr>
        <p:txBody>
          <a:bodyPr wrap="square" rtlCol="0">
            <a:spAutoFit/>
          </a:bodyPr>
          <a:lstStyle/>
          <a:p>
            <a:pPr algn="ctr"/>
            <a:r>
              <a:rPr lang="en-US" dirty="0" err="1"/>
              <a:t>Maltego</a:t>
            </a:r>
            <a:endParaRPr lang="en-US" dirty="0"/>
          </a:p>
        </p:txBody>
      </p:sp>
      <p:pic>
        <p:nvPicPr>
          <p:cNvPr id="4100" name="Picture 4" descr="Briefcase_Laptop_Screen.png">
            <a:extLst>
              <a:ext uri="{FF2B5EF4-FFF2-40B4-BE49-F238E27FC236}">
                <a16:creationId xmlns:a16="http://schemas.microsoft.com/office/drawing/2014/main" id="{163638E6-35BC-429B-88D2-C57070886229}"/>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620768" y="1645482"/>
            <a:ext cx="4433885" cy="24717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EE80CBA-9094-41F4-8413-69AFC8F6E0B6}"/>
              </a:ext>
            </a:extLst>
          </p:cNvPr>
          <p:cNvSpPr txBox="1"/>
          <p:nvPr/>
        </p:nvSpPr>
        <p:spPr>
          <a:xfrm>
            <a:off x="5486400" y="1200150"/>
            <a:ext cx="2743200" cy="381000"/>
          </a:xfrm>
          <a:prstGeom prst="rect">
            <a:avLst/>
          </a:prstGeom>
          <a:noFill/>
        </p:spPr>
        <p:txBody>
          <a:bodyPr wrap="square" rtlCol="0">
            <a:spAutoFit/>
          </a:bodyPr>
          <a:lstStyle/>
          <a:p>
            <a:pPr algn="ctr"/>
            <a:r>
              <a:rPr lang="en-US" dirty="0" err="1"/>
              <a:t>Graphistry</a:t>
            </a:r>
            <a:endParaRPr lang="en-US" dirty="0"/>
          </a:p>
        </p:txBody>
      </p:sp>
    </p:spTree>
    <p:extLst>
      <p:ext uri="{BB962C8B-B14F-4D97-AF65-F5344CB8AC3E}">
        <p14:creationId xmlns:p14="http://schemas.microsoft.com/office/powerpoint/2010/main" val="309500662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0BA3C-0325-4ADC-961C-B0D2C3FDE752}"/>
              </a:ext>
            </a:extLst>
          </p:cNvPr>
          <p:cNvSpPr>
            <a:spLocks noGrp="1"/>
          </p:cNvSpPr>
          <p:nvPr>
            <p:ph type="title"/>
          </p:nvPr>
        </p:nvSpPr>
        <p:spPr/>
        <p:txBody>
          <a:bodyPr/>
          <a:lstStyle/>
          <a:p>
            <a:r>
              <a:rPr lang="en-US" dirty="0"/>
              <a:t>How are attackers leveraging ML and AI</a:t>
            </a:r>
          </a:p>
        </p:txBody>
      </p:sp>
      <p:sp>
        <p:nvSpPr>
          <p:cNvPr id="3" name="Content Placeholder 2">
            <a:extLst>
              <a:ext uri="{FF2B5EF4-FFF2-40B4-BE49-F238E27FC236}">
                <a16:creationId xmlns:a16="http://schemas.microsoft.com/office/drawing/2014/main" id="{E8ECBDBE-374A-4224-9AA1-620C873CDC2C}"/>
              </a:ext>
            </a:extLst>
          </p:cNvPr>
          <p:cNvSpPr>
            <a:spLocks noGrp="1"/>
          </p:cNvSpPr>
          <p:nvPr>
            <p:ph idx="1"/>
          </p:nvPr>
        </p:nvSpPr>
        <p:spPr/>
        <p:txBody>
          <a:bodyPr/>
          <a:lstStyle/>
          <a:p>
            <a:r>
              <a:rPr lang="en-US" dirty="0"/>
              <a:t>AI as the tool</a:t>
            </a:r>
          </a:p>
          <a:p>
            <a:pPr lvl="1"/>
            <a:r>
              <a:rPr lang="en-US" dirty="0"/>
              <a:t>Identifying vulnerabilities</a:t>
            </a:r>
          </a:p>
          <a:p>
            <a:pPr lvl="1"/>
            <a:r>
              <a:rPr lang="en-US" dirty="0"/>
              <a:t>Automated attack escalation</a:t>
            </a:r>
          </a:p>
          <a:p>
            <a:r>
              <a:rPr lang="en-US" dirty="0"/>
              <a:t>AI as the target</a:t>
            </a:r>
          </a:p>
          <a:p>
            <a:pPr lvl="1"/>
            <a:r>
              <a:rPr lang="en-US" dirty="0"/>
              <a:t>Reverse engineering the algorithm to steal IP</a:t>
            </a:r>
          </a:p>
          <a:p>
            <a:pPr lvl="1"/>
            <a:r>
              <a:rPr lang="en-US" dirty="0"/>
              <a:t>Adversarial input</a:t>
            </a:r>
          </a:p>
        </p:txBody>
      </p:sp>
    </p:spTree>
    <p:extLst>
      <p:ext uri="{BB962C8B-B14F-4D97-AF65-F5344CB8AC3E}">
        <p14:creationId xmlns:p14="http://schemas.microsoft.com/office/powerpoint/2010/main" val="39991017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46564-9A12-4641-ABB0-7CD3E6749EFD}"/>
              </a:ext>
            </a:extLst>
          </p:cNvPr>
          <p:cNvSpPr>
            <a:spLocks noGrp="1"/>
          </p:cNvSpPr>
          <p:nvPr>
            <p:ph type="title"/>
          </p:nvPr>
        </p:nvSpPr>
        <p:spPr/>
        <p:txBody>
          <a:bodyPr/>
          <a:lstStyle/>
          <a:p>
            <a:r>
              <a:rPr lang="en-US" dirty="0"/>
              <a:t>Adversarial Input</a:t>
            </a:r>
          </a:p>
        </p:txBody>
      </p:sp>
      <p:pic>
        <p:nvPicPr>
          <p:cNvPr id="4" name="Picture 2" descr="https://openai.com/content/images/2017/02/adversarial_img_1.png">
            <a:extLst>
              <a:ext uri="{FF2B5EF4-FFF2-40B4-BE49-F238E27FC236}">
                <a16:creationId xmlns:a16="http://schemas.microsoft.com/office/drawing/2014/main" id="{258E6328-44F6-4A32-9920-CD3643E4BD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504950"/>
            <a:ext cx="6664824" cy="2524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331713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0BA3C-0325-4ADC-961C-B0D2C3FDE752}"/>
              </a:ext>
            </a:extLst>
          </p:cNvPr>
          <p:cNvSpPr>
            <a:spLocks noGrp="1"/>
          </p:cNvSpPr>
          <p:nvPr>
            <p:ph type="title"/>
          </p:nvPr>
        </p:nvSpPr>
        <p:spPr/>
        <p:txBody>
          <a:bodyPr/>
          <a:lstStyle/>
          <a:p>
            <a:r>
              <a:rPr lang="en-US" dirty="0"/>
              <a:t>Automated application monitoring</a:t>
            </a:r>
          </a:p>
        </p:txBody>
      </p:sp>
      <p:sp>
        <p:nvSpPr>
          <p:cNvPr id="3" name="Content Placeholder 2">
            <a:extLst>
              <a:ext uri="{FF2B5EF4-FFF2-40B4-BE49-F238E27FC236}">
                <a16:creationId xmlns:a16="http://schemas.microsoft.com/office/drawing/2014/main" id="{E8ECBDBE-374A-4224-9AA1-620C873CDC2C}"/>
              </a:ext>
            </a:extLst>
          </p:cNvPr>
          <p:cNvSpPr>
            <a:spLocks noGrp="1"/>
          </p:cNvSpPr>
          <p:nvPr>
            <p:ph idx="1"/>
          </p:nvPr>
        </p:nvSpPr>
        <p:spPr/>
        <p:txBody>
          <a:bodyPr/>
          <a:lstStyle/>
          <a:p>
            <a:r>
              <a:rPr lang="en-US" dirty="0"/>
              <a:t>Subset of the “anomaly detection” problem</a:t>
            </a:r>
          </a:p>
          <a:p>
            <a:r>
              <a:rPr lang="en-US" dirty="0"/>
              <a:t>You might need a separate model for each type of application</a:t>
            </a:r>
          </a:p>
        </p:txBody>
      </p:sp>
    </p:spTree>
    <p:extLst>
      <p:ext uri="{BB962C8B-B14F-4D97-AF65-F5344CB8AC3E}">
        <p14:creationId xmlns:p14="http://schemas.microsoft.com/office/powerpoint/2010/main" val="152691944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0BA3C-0325-4ADC-961C-B0D2C3FDE752}"/>
              </a:ext>
            </a:extLst>
          </p:cNvPr>
          <p:cNvSpPr>
            <a:spLocks noGrp="1"/>
          </p:cNvSpPr>
          <p:nvPr>
            <p:ph type="title"/>
          </p:nvPr>
        </p:nvSpPr>
        <p:spPr/>
        <p:txBody>
          <a:bodyPr/>
          <a:lstStyle/>
          <a:p>
            <a:r>
              <a:rPr lang="en-US" dirty="0"/>
              <a:t>Identifying Vulnerabilities</a:t>
            </a:r>
          </a:p>
        </p:txBody>
      </p:sp>
      <p:sp>
        <p:nvSpPr>
          <p:cNvPr id="3" name="Content Placeholder 2">
            <a:extLst>
              <a:ext uri="{FF2B5EF4-FFF2-40B4-BE49-F238E27FC236}">
                <a16:creationId xmlns:a16="http://schemas.microsoft.com/office/drawing/2014/main" id="{E8ECBDBE-374A-4224-9AA1-620C873CDC2C}"/>
              </a:ext>
            </a:extLst>
          </p:cNvPr>
          <p:cNvSpPr>
            <a:spLocks noGrp="1"/>
          </p:cNvSpPr>
          <p:nvPr>
            <p:ph idx="1"/>
          </p:nvPr>
        </p:nvSpPr>
        <p:spPr/>
        <p:txBody>
          <a:bodyPr/>
          <a:lstStyle/>
          <a:p>
            <a:r>
              <a:rPr lang="en-US" dirty="0"/>
              <a:t>Too many systems and too many ports to test everything with </a:t>
            </a:r>
            <a:r>
              <a:rPr lang="en-US" dirty="0" err="1"/>
              <a:t>nmap</a:t>
            </a:r>
            <a:endParaRPr lang="en-US" dirty="0"/>
          </a:p>
          <a:p>
            <a:r>
              <a:rPr lang="en-US" dirty="0"/>
              <a:t>Prioritize, learn, reprioritize</a:t>
            </a:r>
          </a:p>
          <a:p>
            <a:endParaRPr lang="en-US" dirty="0"/>
          </a:p>
        </p:txBody>
      </p:sp>
    </p:spTree>
    <p:extLst>
      <p:ext uri="{BB962C8B-B14F-4D97-AF65-F5344CB8AC3E}">
        <p14:creationId xmlns:p14="http://schemas.microsoft.com/office/powerpoint/2010/main" val="386270420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0BA3C-0325-4ADC-961C-B0D2C3FDE752}"/>
              </a:ext>
            </a:extLst>
          </p:cNvPr>
          <p:cNvSpPr>
            <a:spLocks noGrp="1"/>
          </p:cNvSpPr>
          <p:nvPr>
            <p:ph type="title"/>
          </p:nvPr>
        </p:nvSpPr>
        <p:spPr/>
        <p:txBody>
          <a:bodyPr/>
          <a:lstStyle/>
          <a:p>
            <a:r>
              <a:rPr lang="en-US" dirty="0"/>
              <a:t>Automated Red Team</a:t>
            </a:r>
          </a:p>
        </p:txBody>
      </p:sp>
      <p:sp>
        <p:nvSpPr>
          <p:cNvPr id="3" name="Content Placeholder 2">
            <a:extLst>
              <a:ext uri="{FF2B5EF4-FFF2-40B4-BE49-F238E27FC236}">
                <a16:creationId xmlns:a16="http://schemas.microsoft.com/office/drawing/2014/main" id="{E8ECBDBE-374A-4224-9AA1-620C873CDC2C}"/>
              </a:ext>
            </a:extLst>
          </p:cNvPr>
          <p:cNvSpPr>
            <a:spLocks noGrp="1"/>
          </p:cNvSpPr>
          <p:nvPr>
            <p:ph idx="1"/>
          </p:nvPr>
        </p:nvSpPr>
        <p:spPr/>
        <p:txBody>
          <a:bodyPr/>
          <a:lstStyle/>
          <a:p>
            <a:r>
              <a:rPr lang="en-US" dirty="0"/>
              <a:t>You want generative models: “If I was an attacker in this situation what is the chance I would do X”</a:t>
            </a:r>
          </a:p>
          <a:p>
            <a:endParaRPr lang="en-US" dirty="0"/>
          </a:p>
          <a:p>
            <a:r>
              <a:rPr lang="en-US" dirty="0"/>
              <a:t>Sandboxing is hard to get right.</a:t>
            </a:r>
          </a:p>
        </p:txBody>
      </p:sp>
      <p:pic>
        <p:nvPicPr>
          <p:cNvPr id="2050" name="Picture 2" descr="Terminator head">
            <a:extLst>
              <a:ext uri="{FF2B5EF4-FFF2-40B4-BE49-F238E27FC236}">
                <a16:creationId xmlns:a16="http://schemas.microsoft.com/office/drawing/2014/main" id="{5A6BB284-D97B-458A-A278-8E25F20A8606}"/>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619930" y="2647950"/>
            <a:ext cx="2038295" cy="1351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3328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0BA3C-0325-4ADC-961C-B0D2C3FDE752}"/>
              </a:ext>
            </a:extLst>
          </p:cNvPr>
          <p:cNvSpPr>
            <a:spLocks noGrp="1"/>
          </p:cNvSpPr>
          <p:nvPr>
            <p:ph type="title"/>
          </p:nvPr>
        </p:nvSpPr>
        <p:spPr>
          <a:xfrm>
            <a:off x="419100" y="273847"/>
            <a:ext cx="7886700" cy="869154"/>
          </a:xfrm>
        </p:spPr>
        <p:txBody>
          <a:bodyPr>
            <a:normAutofit/>
          </a:bodyPr>
          <a:lstStyle/>
          <a:p>
            <a:r>
              <a:rPr lang="en-US" sz="3200" dirty="0"/>
              <a:t>Modeling previous breaches</a:t>
            </a:r>
          </a:p>
        </p:txBody>
      </p:sp>
      <p:sp>
        <p:nvSpPr>
          <p:cNvPr id="3" name="Content Placeholder 2">
            <a:extLst>
              <a:ext uri="{FF2B5EF4-FFF2-40B4-BE49-F238E27FC236}">
                <a16:creationId xmlns:a16="http://schemas.microsoft.com/office/drawing/2014/main" id="{E8ECBDBE-374A-4224-9AA1-620C873CDC2C}"/>
              </a:ext>
            </a:extLst>
          </p:cNvPr>
          <p:cNvSpPr>
            <a:spLocks noGrp="1"/>
          </p:cNvSpPr>
          <p:nvPr>
            <p:ph idx="1"/>
          </p:nvPr>
        </p:nvSpPr>
        <p:spPr>
          <a:xfrm>
            <a:off x="419100" y="1143001"/>
            <a:ext cx="4838700" cy="3489722"/>
          </a:xfrm>
        </p:spPr>
        <p:txBody>
          <a:bodyPr>
            <a:normAutofit/>
          </a:bodyPr>
          <a:lstStyle/>
          <a:p>
            <a:pPr marL="0" indent="0">
              <a:buNone/>
            </a:pPr>
            <a:r>
              <a:rPr lang="en-US" sz="2800" dirty="0"/>
              <a:t>“It has been said critically that there is a tendency in many armies to spend the peace time studying how to fight the last war.”</a:t>
            </a:r>
          </a:p>
          <a:p>
            <a:pPr marL="0" indent="0">
              <a:buNone/>
            </a:pPr>
            <a:endParaRPr lang="en-US" sz="2800" b="0" dirty="0"/>
          </a:p>
          <a:p>
            <a:pPr marL="457200" lvl="1" indent="0">
              <a:buNone/>
            </a:pPr>
            <a:r>
              <a:rPr lang="en-US" sz="2400" b="0" i="1" dirty="0"/>
              <a:t>- Lt. Col. J. L. Schley, 1929</a:t>
            </a:r>
            <a:endParaRPr lang="en-US" sz="2400" i="1" dirty="0"/>
          </a:p>
        </p:txBody>
      </p:sp>
      <p:pic>
        <p:nvPicPr>
          <p:cNvPr id="4" name="Picture 2" descr="Image result for colonel jl schl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3759" y="361950"/>
            <a:ext cx="3147031" cy="3962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56422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0BA3C-0325-4ADC-961C-B0D2C3FDE752}"/>
              </a:ext>
            </a:extLst>
          </p:cNvPr>
          <p:cNvSpPr>
            <a:spLocks noGrp="1"/>
          </p:cNvSpPr>
          <p:nvPr>
            <p:ph type="title"/>
          </p:nvPr>
        </p:nvSpPr>
        <p:spPr/>
        <p:txBody>
          <a:bodyPr/>
          <a:lstStyle/>
          <a:p>
            <a:r>
              <a:rPr lang="en-US" dirty="0"/>
              <a:t>Automating Incident Response</a:t>
            </a:r>
          </a:p>
        </p:txBody>
      </p:sp>
      <p:sp>
        <p:nvSpPr>
          <p:cNvPr id="3" name="Content Placeholder 2">
            <a:extLst>
              <a:ext uri="{FF2B5EF4-FFF2-40B4-BE49-F238E27FC236}">
                <a16:creationId xmlns:a16="http://schemas.microsoft.com/office/drawing/2014/main" id="{E8ECBDBE-374A-4224-9AA1-620C873CDC2C}"/>
              </a:ext>
            </a:extLst>
          </p:cNvPr>
          <p:cNvSpPr>
            <a:spLocks noGrp="1"/>
          </p:cNvSpPr>
          <p:nvPr>
            <p:ph idx="1"/>
          </p:nvPr>
        </p:nvSpPr>
        <p:spPr/>
        <p:txBody>
          <a:bodyPr/>
          <a:lstStyle/>
          <a:p>
            <a:r>
              <a:rPr lang="en-US" dirty="0"/>
              <a:t>Alerting vs automated action</a:t>
            </a:r>
          </a:p>
          <a:p>
            <a:r>
              <a:rPr lang="en-US" dirty="0"/>
              <a:t>Need to be very careful with the algorithm’s reward function</a:t>
            </a:r>
          </a:p>
          <a:p>
            <a:pPr lvl="1"/>
            <a:r>
              <a:rPr lang="en-US" dirty="0"/>
              <a:t>No network traffic = no attack traffic</a:t>
            </a:r>
          </a:p>
        </p:txBody>
      </p:sp>
    </p:spTree>
    <p:extLst>
      <p:ext uri="{BB962C8B-B14F-4D97-AF65-F5344CB8AC3E}">
        <p14:creationId xmlns:p14="http://schemas.microsoft.com/office/powerpoint/2010/main" val="360383211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0BA3C-0325-4ADC-961C-B0D2C3FDE752}"/>
              </a:ext>
            </a:extLst>
          </p:cNvPr>
          <p:cNvSpPr>
            <a:spLocks noGrp="1"/>
          </p:cNvSpPr>
          <p:nvPr>
            <p:ph type="title"/>
          </p:nvPr>
        </p:nvSpPr>
        <p:spPr/>
        <p:txBody>
          <a:bodyPr/>
          <a:lstStyle/>
          <a:p>
            <a:r>
              <a:rPr lang="en-US" dirty="0"/>
              <a:t>Detection of APTs</a:t>
            </a:r>
          </a:p>
        </p:txBody>
      </p:sp>
      <p:sp>
        <p:nvSpPr>
          <p:cNvPr id="3" name="Content Placeholder 2">
            <a:extLst>
              <a:ext uri="{FF2B5EF4-FFF2-40B4-BE49-F238E27FC236}">
                <a16:creationId xmlns:a16="http://schemas.microsoft.com/office/drawing/2014/main" id="{E8ECBDBE-374A-4224-9AA1-620C873CDC2C}"/>
              </a:ext>
            </a:extLst>
          </p:cNvPr>
          <p:cNvSpPr>
            <a:spLocks noGrp="1"/>
          </p:cNvSpPr>
          <p:nvPr>
            <p:ph idx="1"/>
          </p:nvPr>
        </p:nvSpPr>
        <p:spPr/>
        <p:txBody>
          <a:bodyPr/>
          <a:lstStyle/>
          <a:p>
            <a:r>
              <a:rPr lang="en-US" dirty="0"/>
              <a:t>Need global scale data beyond one organization</a:t>
            </a:r>
          </a:p>
          <a:p>
            <a:r>
              <a:rPr lang="en-US" dirty="0"/>
              <a:t>Can help build better models because more variance across APTs than within a single APT</a:t>
            </a:r>
          </a:p>
        </p:txBody>
      </p:sp>
    </p:spTree>
    <p:extLst>
      <p:ext uri="{BB962C8B-B14F-4D97-AF65-F5344CB8AC3E}">
        <p14:creationId xmlns:p14="http://schemas.microsoft.com/office/powerpoint/2010/main" val="155677407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0BA3C-0325-4ADC-961C-B0D2C3FDE752}"/>
              </a:ext>
            </a:extLst>
          </p:cNvPr>
          <p:cNvSpPr>
            <a:spLocks noGrp="1"/>
          </p:cNvSpPr>
          <p:nvPr>
            <p:ph type="title"/>
          </p:nvPr>
        </p:nvSpPr>
        <p:spPr/>
        <p:txBody>
          <a:bodyPr>
            <a:normAutofit fontScale="90000"/>
          </a:bodyPr>
          <a:lstStyle/>
          <a:p>
            <a:r>
              <a:rPr lang="en-US" dirty="0"/>
              <a:t>Using Natural Language Processing (NLP)</a:t>
            </a:r>
          </a:p>
        </p:txBody>
      </p:sp>
      <p:sp>
        <p:nvSpPr>
          <p:cNvPr id="3" name="Content Placeholder 2">
            <a:extLst>
              <a:ext uri="{FF2B5EF4-FFF2-40B4-BE49-F238E27FC236}">
                <a16:creationId xmlns:a16="http://schemas.microsoft.com/office/drawing/2014/main" id="{E8ECBDBE-374A-4224-9AA1-620C873CDC2C}"/>
              </a:ext>
            </a:extLst>
          </p:cNvPr>
          <p:cNvSpPr>
            <a:spLocks noGrp="1"/>
          </p:cNvSpPr>
          <p:nvPr>
            <p:ph idx="1"/>
          </p:nvPr>
        </p:nvSpPr>
        <p:spPr/>
        <p:txBody>
          <a:bodyPr/>
          <a:lstStyle/>
          <a:p>
            <a:r>
              <a:rPr lang="en-US" dirty="0"/>
              <a:t>Near-hit domain names</a:t>
            </a:r>
          </a:p>
          <a:p>
            <a:pPr lvl="1"/>
            <a:r>
              <a:rPr lang="en-US" b="0" dirty="0"/>
              <a:t>www-ebay.com, weightloss4tmz[.]com</a:t>
            </a:r>
          </a:p>
          <a:p>
            <a:r>
              <a:rPr lang="en-US" dirty="0"/>
              <a:t>Phishing email detection</a:t>
            </a:r>
          </a:p>
          <a:p>
            <a:r>
              <a:rPr lang="en-US" dirty="0"/>
              <a:t>Bleeding edge: hacker message board monitoring</a:t>
            </a:r>
          </a:p>
        </p:txBody>
      </p:sp>
    </p:spTree>
    <p:extLst>
      <p:ext uri="{BB962C8B-B14F-4D97-AF65-F5344CB8AC3E}">
        <p14:creationId xmlns:p14="http://schemas.microsoft.com/office/powerpoint/2010/main" val="2655138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429AF-D33C-DA42-9582-3CCD23B346FA}"/>
              </a:ext>
            </a:extLst>
          </p:cNvPr>
          <p:cNvSpPr>
            <a:spLocks noGrp="1"/>
          </p:cNvSpPr>
          <p:nvPr>
            <p:ph type="title"/>
          </p:nvPr>
        </p:nvSpPr>
        <p:spPr/>
        <p:txBody>
          <a:bodyPr/>
          <a:lstStyle/>
          <a:p>
            <a:r>
              <a:rPr lang="en-US" dirty="0"/>
              <a:t>Artificial Intelligence - Definition</a:t>
            </a:r>
          </a:p>
        </p:txBody>
      </p:sp>
      <p:sp>
        <p:nvSpPr>
          <p:cNvPr id="3" name="Content Placeholder 2">
            <a:extLst>
              <a:ext uri="{FF2B5EF4-FFF2-40B4-BE49-F238E27FC236}">
                <a16:creationId xmlns:a16="http://schemas.microsoft.com/office/drawing/2014/main" id="{1E30E937-C06D-7849-8A46-588BB895500A}"/>
              </a:ext>
            </a:extLst>
          </p:cNvPr>
          <p:cNvSpPr>
            <a:spLocks noGrp="1"/>
          </p:cNvSpPr>
          <p:nvPr>
            <p:ph idx="1"/>
          </p:nvPr>
        </p:nvSpPr>
        <p:spPr>
          <a:xfrm>
            <a:off x="628650" y="1143001"/>
            <a:ext cx="7753350" cy="3105149"/>
          </a:xfrm>
        </p:spPr>
        <p:txBody>
          <a:bodyPr>
            <a:normAutofit/>
          </a:bodyPr>
          <a:lstStyle/>
          <a:p>
            <a:pPr marL="0" indent="0">
              <a:buNone/>
            </a:pPr>
            <a:r>
              <a:rPr lang="en-US" sz="2000" b="0" dirty="0"/>
              <a:t>An intelligent agent that perceives its environment and makes decisions to maximize chances of achieving its goal.</a:t>
            </a:r>
          </a:p>
          <a:p>
            <a:pPr marL="0" indent="0">
              <a:buNone/>
            </a:pPr>
            <a:endParaRPr lang="en-US" sz="2000" b="0" dirty="0"/>
          </a:p>
          <a:p>
            <a:pPr marL="0" indent="0">
              <a:buNone/>
            </a:pPr>
            <a:r>
              <a:rPr lang="en-US" sz="2000" dirty="0"/>
              <a:t>3 Types of AI:</a:t>
            </a:r>
          </a:p>
          <a:p>
            <a:pPr marL="0" indent="0">
              <a:buNone/>
            </a:pPr>
            <a:endParaRPr lang="en-US" sz="2000" b="0" dirty="0"/>
          </a:p>
          <a:p>
            <a:pPr lvl="1"/>
            <a:r>
              <a:rPr lang="en-US" sz="2000" b="0" dirty="0"/>
              <a:t>Artificial Narrow Intelligence</a:t>
            </a:r>
          </a:p>
          <a:p>
            <a:pPr lvl="1"/>
            <a:r>
              <a:rPr lang="en-US" sz="2000" b="0" dirty="0"/>
              <a:t>Artificial General Intelligence (strong AGI)</a:t>
            </a:r>
          </a:p>
          <a:p>
            <a:pPr lvl="1"/>
            <a:r>
              <a:rPr lang="en-US" sz="2000" b="0" dirty="0"/>
              <a:t>Artificial Super Intelligence</a:t>
            </a:r>
          </a:p>
          <a:p>
            <a:endParaRPr lang="en-US" sz="4000" dirty="0"/>
          </a:p>
        </p:txBody>
      </p:sp>
    </p:spTree>
    <p:extLst>
      <p:ext uri="{BB962C8B-B14F-4D97-AF65-F5344CB8AC3E}">
        <p14:creationId xmlns:p14="http://schemas.microsoft.com/office/powerpoint/2010/main" val="305916938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0BA3C-0325-4ADC-961C-B0D2C3FDE752}"/>
              </a:ext>
            </a:extLst>
          </p:cNvPr>
          <p:cNvSpPr>
            <a:spLocks noGrp="1"/>
          </p:cNvSpPr>
          <p:nvPr>
            <p:ph type="title"/>
          </p:nvPr>
        </p:nvSpPr>
        <p:spPr/>
        <p:txBody>
          <a:bodyPr/>
          <a:lstStyle/>
          <a:p>
            <a:r>
              <a:rPr lang="en-US" dirty="0"/>
              <a:t>Fraud Detection</a:t>
            </a:r>
          </a:p>
        </p:txBody>
      </p:sp>
      <p:sp>
        <p:nvSpPr>
          <p:cNvPr id="3" name="Content Placeholder 2">
            <a:extLst>
              <a:ext uri="{FF2B5EF4-FFF2-40B4-BE49-F238E27FC236}">
                <a16:creationId xmlns:a16="http://schemas.microsoft.com/office/drawing/2014/main" id="{E8ECBDBE-374A-4224-9AA1-620C873CDC2C}"/>
              </a:ext>
            </a:extLst>
          </p:cNvPr>
          <p:cNvSpPr>
            <a:spLocks noGrp="1"/>
          </p:cNvSpPr>
          <p:nvPr>
            <p:ph idx="1"/>
          </p:nvPr>
        </p:nvSpPr>
        <p:spPr/>
        <p:txBody>
          <a:bodyPr/>
          <a:lstStyle/>
          <a:p>
            <a:r>
              <a:rPr lang="en-US" dirty="0"/>
              <a:t>Incorporating timeseries data often breaks independence assumptions</a:t>
            </a:r>
          </a:p>
          <a:p>
            <a:pPr lvl="1"/>
            <a:r>
              <a:rPr lang="en-US" dirty="0"/>
              <a:t>Fewer assumptions = more expensive and slower projects</a:t>
            </a:r>
          </a:p>
          <a:p>
            <a:r>
              <a:rPr lang="en-US" dirty="0"/>
              <a:t>Secondary benefit of better understanding customer habits.</a:t>
            </a:r>
          </a:p>
        </p:txBody>
      </p:sp>
    </p:spTree>
    <p:extLst>
      <p:ext uri="{BB962C8B-B14F-4D97-AF65-F5344CB8AC3E}">
        <p14:creationId xmlns:p14="http://schemas.microsoft.com/office/powerpoint/2010/main" val="15094211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0BA3C-0325-4ADC-961C-B0D2C3FDE752}"/>
              </a:ext>
            </a:extLst>
          </p:cNvPr>
          <p:cNvSpPr>
            <a:spLocks noGrp="1"/>
          </p:cNvSpPr>
          <p:nvPr>
            <p:ph type="title"/>
          </p:nvPr>
        </p:nvSpPr>
        <p:spPr/>
        <p:txBody>
          <a:bodyPr/>
          <a:lstStyle/>
          <a:p>
            <a:r>
              <a:rPr lang="en-US" dirty="0"/>
              <a:t>Reducing compliance cost</a:t>
            </a:r>
          </a:p>
        </p:txBody>
      </p:sp>
      <p:sp>
        <p:nvSpPr>
          <p:cNvPr id="3" name="Content Placeholder 2">
            <a:extLst>
              <a:ext uri="{FF2B5EF4-FFF2-40B4-BE49-F238E27FC236}">
                <a16:creationId xmlns:a16="http://schemas.microsoft.com/office/drawing/2014/main" id="{E8ECBDBE-374A-4224-9AA1-620C873CDC2C}"/>
              </a:ext>
            </a:extLst>
          </p:cNvPr>
          <p:cNvSpPr>
            <a:spLocks noGrp="1"/>
          </p:cNvSpPr>
          <p:nvPr>
            <p:ph idx="1"/>
          </p:nvPr>
        </p:nvSpPr>
        <p:spPr/>
        <p:txBody>
          <a:bodyPr/>
          <a:lstStyle/>
          <a:p>
            <a:r>
              <a:rPr lang="en-US" dirty="0"/>
              <a:t>Dimension reduction techniques also partially anonymize data</a:t>
            </a:r>
          </a:p>
          <a:p>
            <a:r>
              <a:rPr lang="en-US" dirty="0"/>
              <a:t>Can you train on aggregate data?</a:t>
            </a:r>
          </a:p>
          <a:p>
            <a:r>
              <a:rPr lang="en-US" dirty="0"/>
              <a:t>Remember generative models for testing</a:t>
            </a:r>
          </a:p>
        </p:txBody>
      </p:sp>
    </p:spTree>
    <p:extLst>
      <p:ext uri="{BB962C8B-B14F-4D97-AF65-F5344CB8AC3E}">
        <p14:creationId xmlns:p14="http://schemas.microsoft.com/office/powerpoint/2010/main" val="165005598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0BA3C-0325-4ADC-961C-B0D2C3FDE752}"/>
              </a:ext>
            </a:extLst>
          </p:cNvPr>
          <p:cNvSpPr>
            <a:spLocks noGrp="1"/>
          </p:cNvSpPr>
          <p:nvPr>
            <p:ph type="title"/>
          </p:nvPr>
        </p:nvSpPr>
        <p:spPr/>
        <p:txBody>
          <a:bodyPr>
            <a:normAutofit fontScale="90000"/>
          </a:bodyPr>
          <a:lstStyle/>
          <a:p>
            <a:r>
              <a:rPr lang="en-US" dirty="0"/>
              <a:t>Building trust in automated security decisions</a:t>
            </a:r>
          </a:p>
        </p:txBody>
      </p:sp>
      <p:sp>
        <p:nvSpPr>
          <p:cNvPr id="3" name="Content Placeholder 2">
            <a:extLst>
              <a:ext uri="{FF2B5EF4-FFF2-40B4-BE49-F238E27FC236}">
                <a16:creationId xmlns:a16="http://schemas.microsoft.com/office/drawing/2014/main" id="{E8ECBDBE-374A-4224-9AA1-620C873CDC2C}"/>
              </a:ext>
            </a:extLst>
          </p:cNvPr>
          <p:cNvSpPr>
            <a:spLocks noGrp="1"/>
          </p:cNvSpPr>
          <p:nvPr>
            <p:ph idx="1"/>
          </p:nvPr>
        </p:nvSpPr>
        <p:spPr/>
        <p:txBody>
          <a:bodyPr/>
          <a:lstStyle/>
          <a:p>
            <a:r>
              <a:rPr lang="en-US" dirty="0"/>
              <a:t>Always start with humans in the loop</a:t>
            </a:r>
          </a:p>
          <a:p>
            <a:r>
              <a:rPr lang="en-US" dirty="0"/>
              <a:t>Data provenance as a first-class feature</a:t>
            </a:r>
          </a:p>
          <a:p>
            <a:r>
              <a:rPr lang="en-US" dirty="0"/>
              <a:t>Great idea to hire outside experts to audit</a:t>
            </a:r>
          </a:p>
          <a:p>
            <a:r>
              <a:rPr lang="en-US" dirty="0"/>
              <a:t>Remember to visualize. A picture is worth 1000 words</a:t>
            </a:r>
          </a:p>
          <a:p>
            <a:endParaRPr lang="en-US" dirty="0"/>
          </a:p>
        </p:txBody>
      </p:sp>
    </p:spTree>
    <p:extLst>
      <p:ext uri="{BB962C8B-B14F-4D97-AF65-F5344CB8AC3E}">
        <p14:creationId xmlns:p14="http://schemas.microsoft.com/office/powerpoint/2010/main" val="144558553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mage result for team in conference room"/>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t="24706" b="9958"/>
          <a:stretch/>
        </p:blipFill>
        <p:spPr bwMode="auto">
          <a:xfrm>
            <a:off x="1" y="0"/>
            <a:ext cx="9144000" cy="448056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0" y="3074988"/>
            <a:ext cx="9144000" cy="142875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5429AF-D33C-DA42-9582-3CCD23B346FA}"/>
              </a:ext>
            </a:extLst>
          </p:cNvPr>
          <p:cNvSpPr>
            <a:spLocks noGrp="1"/>
          </p:cNvSpPr>
          <p:nvPr>
            <p:ph type="title"/>
          </p:nvPr>
        </p:nvSpPr>
        <p:spPr>
          <a:xfrm>
            <a:off x="628650" y="3348835"/>
            <a:ext cx="7886700" cy="869154"/>
          </a:xfrm>
        </p:spPr>
        <p:txBody>
          <a:bodyPr>
            <a:noAutofit/>
          </a:bodyPr>
          <a:lstStyle/>
          <a:p>
            <a:pPr algn="ctr"/>
            <a:r>
              <a:rPr lang="fr-FR" sz="3200" dirty="0">
                <a:solidFill>
                  <a:srgbClr val="AF1775"/>
                </a:solidFill>
              </a:rPr>
              <a:t>Part 7: </a:t>
            </a:r>
            <a:r>
              <a:rPr lang="fr-FR" sz="3200" dirty="0" err="1">
                <a:solidFill>
                  <a:srgbClr val="AF1775"/>
                </a:solidFill>
              </a:rPr>
              <a:t>Teaming</a:t>
            </a:r>
            <a:r>
              <a:rPr lang="fr-FR" sz="3200" dirty="0">
                <a:solidFill>
                  <a:srgbClr val="AF1775"/>
                </a:solidFill>
              </a:rPr>
              <a:t> and </a:t>
            </a:r>
            <a:r>
              <a:rPr lang="fr-FR" sz="3200" dirty="0" err="1">
                <a:solidFill>
                  <a:srgbClr val="AF1775"/>
                </a:solidFill>
              </a:rPr>
              <a:t>Internal</a:t>
            </a:r>
            <a:r>
              <a:rPr lang="fr-FR" sz="3200" dirty="0">
                <a:solidFill>
                  <a:srgbClr val="AF1775"/>
                </a:solidFill>
              </a:rPr>
              <a:t> </a:t>
            </a:r>
            <a:r>
              <a:rPr lang="fr-FR" sz="3200" dirty="0" err="1">
                <a:solidFill>
                  <a:srgbClr val="AF1775"/>
                </a:solidFill>
              </a:rPr>
              <a:t>Capabilities</a:t>
            </a:r>
            <a:endParaRPr lang="en-US" sz="3200" dirty="0">
              <a:solidFill>
                <a:srgbClr val="AF1775"/>
              </a:solidFill>
            </a:endParaRPr>
          </a:p>
        </p:txBody>
      </p:sp>
    </p:spTree>
    <p:extLst>
      <p:ext uri="{BB962C8B-B14F-4D97-AF65-F5344CB8AC3E}">
        <p14:creationId xmlns:p14="http://schemas.microsoft.com/office/powerpoint/2010/main" val="94756056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61950"/>
            <a:ext cx="3124200" cy="2057400"/>
          </a:xfrm>
        </p:spPr>
        <p:txBody>
          <a:bodyPr>
            <a:normAutofit fontScale="90000"/>
          </a:bodyPr>
          <a:lstStyle/>
          <a:p>
            <a:r>
              <a:rPr lang="en-US" dirty="0">
                <a:solidFill>
                  <a:srgbClr val="FF6700"/>
                </a:solidFill>
                <a:latin typeface="Calibri" panose="020F0502020204030204" pitchFamily="34" charset="0"/>
              </a:rPr>
              <a:t>Teaming and Internal Capabilities</a:t>
            </a:r>
            <a:br>
              <a:rPr lang="en-US" dirty="0">
                <a:solidFill>
                  <a:srgbClr val="FF6700"/>
                </a:solidFill>
                <a:latin typeface="Calibri" panose="020F0502020204030204" pitchFamily="34" charset="0"/>
              </a:rPr>
            </a:br>
            <a:br>
              <a:rPr lang="en-US" sz="2700" dirty="0">
                <a:solidFill>
                  <a:schemeClr val="tx1"/>
                </a:solidFill>
                <a:latin typeface="Calibri" panose="020F0502020204030204" pitchFamily="34" charset="0"/>
              </a:rPr>
            </a:br>
            <a:r>
              <a:rPr lang="en-US" sz="2700" dirty="0">
                <a:solidFill>
                  <a:schemeClr val="tx1"/>
                </a:solidFill>
                <a:latin typeface="Calibri" panose="020F0502020204030204" pitchFamily="34" charset="0"/>
              </a:rPr>
              <a:t>PART 1 – “Human Architecture”</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8052" t="-1" r="3" b="28681"/>
          <a:stretch/>
        </p:blipFill>
        <p:spPr>
          <a:xfrm>
            <a:off x="3383280" y="-12225"/>
            <a:ext cx="5760720" cy="4562085"/>
          </a:xfrm>
          <a:prstGeom prst="rect">
            <a:avLst/>
          </a:prstGeom>
        </p:spPr>
      </p:pic>
    </p:spTree>
    <p:extLst>
      <p:ext uri="{BB962C8B-B14F-4D97-AF65-F5344CB8AC3E}">
        <p14:creationId xmlns:p14="http://schemas.microsoft.com/office/powerpoint/2010/main" val="275250902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E2C0C911-935F-5140-92B1-B4118E1670B9}"/>
              </a:ext>
            </a:extLst>
          </p:cNvPr>
          <p:cNvSpPr>
            <a:spLocks noGrp="1"/>
          </p:cNvSpPr>
          <p:nvPr>
            <p:ph type="title"/>
          </p:nvPr>
        </p:nvSpPr>
        <p:spPr/>
        <p:txBody>
          <a:bodyPr/>
          <a:lstStyle/>
          <a:p>
            <a:r>
              <a:rPr lang="en-US" sz="3200" dirty="0">
                <a:solidFill>
                  <a:schemeClr val="accent3"/>
                </a:solidFill>
              </a:rPr>
              <a:t>Data analysis roles</a:t>
            </a:r>
          </a:p>
        </p:txBody>
      </p:sp>
      <p:sp>
        <p:nvSpPr>
          <p:cNvPr id="18" name="Text Placeholder 17">
            <a:extLst>
              <a:ext uri="{FF2B5EF4-FFF2-40B4-BE49-F238E27FC236}">
                <a16:creationId xmlns:a16="http://schemas.microsoft.com/office/drawing/2014/main" id="{9B58D7F2-1E13-A743-8187-4E5CE3761805}"/>
              </a:ext>
            </a:extLst>
          </p:cNvPr>
          <p:cNvSpPr>
            <a:spLocks noGrp="1"/>
          </p:cNvSpPr>
          <p:nvPr>
            <p:ph type="body" sz="quarter" idx="15"/>
          </p:nvPr>
        </p:nvSpPr>
        <p:spPr/>
        <p:txBody>
          <a:bodyPr/>
          <a:lstStyle/>
          <a:p>
            <a:pPr marL="353616" indent="-339329">
              <a:buClr>
                <a:schemeClr val="tx2"/>
              </a:buClr>
              <a:buFont typeface="Arial" panose="020B0604020202020204" pitchFamily="34" charset="0"/>
              <a:buChar char="•"/>
            </a:pPr>
            <a:r>
              <a:rPr lang="en-US" sz="1900" dirty="0">
                <a:solidFill>
                  <a:schemeClr val="tx1"/>
                </a:solidFill>
              </a:rPr>
              <a:t>Four categories of analytical people</a:t>
            </a:r>
          </a:p>
          <a:p>
            <a:pPr marL="353616" indent="-339329">
              <a:buClr>
                <a:schemeClr val="tx2"/>
              </a:buClr>
              <a:buFont typeface="Arial" panose="020B0604020202020204" pitchFamily="34" charset="0"/>
              <a:buChar char="•"/>
            </a:pPr>
            <a:r>
              <a:rPr lang="en-US" sz="1900" dirty="0">
                <a:solidFill>
                  <a:schemeClr val="tx1"/>
                </a:solidFill>
              </a:rPr>
              <a:t>Broad categories to “describe the challenges of managing analytical talent”</a:t>
            </a:r>
            <a:r>
              <a:rPr lang="en-US" sz="1900" baseline="30000" dirty="0">
                <a:solidFill>
                  <a:schemeClr val="tx1"/>
                </a:solidFill>
              </a:rPr>
              <a:t>1</a:t>
            </a:r>
          </a:p>
          <a:p>
            <a:pPr marL="354013" indent="-342900">
              <a:buClr>
                <a:schemeClr val="tx2"/>
              </a:buClr>
              <a:buFont typeface="Arial" panose="020B0604020202020204" pitchFamily="34" charset="0"/>
              <a:buChar char="•"/>
            </a:pPr>
            <a:endParaRPr lang="en-US" baseline="30000" dirty="0">
              <a:solidFill>
                <a:schemeClr val="tx1"/>
              </a:solidFill>
            </a:endParaRPr>
          </a:p>
          <a:p>
            <a:pPr marL="14287">
              <a:buClr>
                <a:schemeClr val="tx2"/>
              </a:buClr>
              <a:buNone/>
            </a:pPr>
            <a:r>
              <a:rPr lang="en-US" sz="1200" b="0" i="1" baseline="30000" dirty="0">
                <a:solidFill>
                  <a:schemeClr val="tx1"/>
                </a:solidFill>
              </a:rPr>
              <a:t>1</a:t>
            </a:r>
            <a:r>
              <a:rPr lang="en-US" sz="1200" b="0" i="1" dirty="0">
                <a:solidFill>
                  <a:schemeClr val="tx1"/>
                </a:solidFill>
              </a:rPr>
              <a:t> Analytics at Work: Smarter Decisions, Better Results by </a:t>
            </a:r>
            <a:r>
              <a:rPr lang="fr-FR" sz="1200" b="0" i="1" dirty="0">
                <a:solidFill>
                  <a:schemeClr val="tx1"/>
                </a:solidFill>
              </a:rPr>
              <a:t>Robert </a:t>
            </a:r>
            <a:r>
              <a:rPr lang="fr-FR" sz="1200" b="0" i="1" dirty="0" err="1">
                <a:solidFill>
                  <a:schemeClr val="tx1"/>
                </a:solidFill>
              </a:rPr>
              <a:t>Morison</a:t>
            </a:r>
            <a:r>
              <a:rPr lang="fr-FR" sz="1200" b="0" i="1" dirty="0">
                <a:solidFill>
                  <a:schemeClr val="tx1"/>
                </a:solidFill>
              </a:rPr>
              <a:t>; Jeanne Harris; Thomas Davenport, HBR </a:t>
            </a:r>
            <a:r>
              <a:rPr lang="fr-FR" sz="1200" b="0" i="1" dirty="0" err="1">
                <a:solidFill>
                  <a:schemeClr val="tx1"/>
                </a:solidFill>
              </a:rPr>
              <a:t>Press</a:t>
            </a:r>
            <a:r>
              <a:rPr lang="fr-FR" sz="1200" b="0" i="1" dirty="0">
                <a:solidFill>
                  <a:schemeClr val="tx1"/>
                </a:solidFill>
              </a:rPr>
              <a:t>, 2010 </a:t>
            </a:r>
            <a:endParaRPr lang="en-US" sz="1200" b="0" i="1" dirty="0">
              <a:solidFill>
                <a:schemeClr val="tx1"/>
              </a:solidFill>
            </a:endParaRPr>
          </a:p>
          <a:p>
            <a:endParaRPr lang="en-US" dirty="0">
              <a:solidFill>
                <a:schemeClr val="tx1"/>
              </a:solidFill>
            </a:endParaRPr>
          </a:p>
        </p:txBody>
      </p:sp>
      <p:grpSp>
        <p:nvGrpSpPr>
          <p:cNvPr id="6" name="Group 5">
            <a:extLst>
              <a:ext uri="{FF2B5EF4-FFF2-40B4-BE49-F238E27FC236}">
                <a16:creationId xmlns:a16="http://schemas.microsoft.com/office/drawing/2014/main" id="{CFD8C728-1176-D34E-A070-FE596B1FAF81}"/>
              </a:ext>
            </a:extLst>
          </p:cNvPr>
          <p:cNvGrpSpPr/>
          <p:nvPr/>
        </p:nvGrpSpPr>
        <p:grpSpPr>
          <a:xfrm>
            <a:off x="524291" y="1235042"/>
            <a:ext cx="2996946" cy="2756916"/>
            <a:chOff x="838200" y="1825625"/>
            <a:chExt cx="3995928" cy="3675888"/>
          </a:xfrm>
        </p:grpSpPr>
        <p:sp>
          <p:nvSpPr>
            <p:cNvPr id="8" name="Rectangle 7">
              <a:extLst>
                <a:ext uri="{FF2B5EF4-FFF2-40B4-BE49-F238E27FC236}">
                  <a16:creationId xmlns:a16="http://schemas.microsoft.com/office/drawing/2014/main" id="{D807C648-D058-1240-B1CA-71092CEE1687}"/>
                </a:ext>
              </a:extLst>
            </p:cNvPr>
            <p:cNvSpPr/>
            <p:nvPr/>
          </p:nvSpPr>
          <p:spPr>
            <a:xfrm>
              <a:off x="838200" y="1825625"/>
              <a:ext cx="3995928" cy="3675888"/>
            </a:xfrm>
            <a:prstGeom prst="rect">
              <a:avLst/>
            </a:prstGeom>
            <a:ln>
              <a:noFill/>
            </a:ln>
          </p:spPr>
        </p:sp>
        <p:sp>
          <p:nvSpPr>
            <p:cNvPr id="9" name="Rectangle 8">
              <a:extLst>
                <a:ext uri="{FF2B5EF4-FFF2-40B4-BE49-F238E27FC236}">
                  <a16:creationId xmlns:a16="http://schemas.microsoft.com/office/drawing/2014/main" id="{3D2B0B4C-4DAA-4B47-B310-7F5D4101971E}"/>
                </a:ext>
              </a:extLst>
            </p:cNvPr>
            <p:cNvSpPr/>
            <p:nvPr/>
          </p:nvSpPr>
          <p:spPr>
            <a:xfrm>
              <a:off x="838200" y="1874369"/>
              <a:ext cx="3995928" cy="818999"/>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73330" tIns="173330" rIns="173330" bIns="173330" numCol="1" spcCol="1270" anchor="ctr" anchorCtr="0">
              <a:noAutofit/>
            </a:bodyPr>
            <a:lstStyle/>
            <a:p>
              <a:pPr defTabSz="1166813">
                <a:lnSpc>
                  <a:spcPct val="90000"/>
                </a:lnSpc>
                <a:spcAft>
                  <a:spcPct val="35000"/>
                </a:spcAft>
              </a:pPr>
              <a:r>
                <a:rPr lang="en-US" sz="2400" dirty="0"/>
                <a:t>Champions</a:t>
              </a:r>
            </a:p>
          </p:txBody>
        </p:sp>
        <p:sp>
          <p:nvSpPr>
            <p:cNvPr id="10" name="Rectangle 9">
              <a:extLst>
                <a:ext uri="{FF2B5EF4-FFF2-40B4-BE49-F238E27FC236}">
                  <a16:creationId xmlns:a16="http://schemas.microsoft.com/office/drawing/2014/main" id="{75C47370-09BB-C84D-9C04-8E43BA1F31AC}"/>
                </a:ext>
              </a:extLst>
            </p:cNvPr>
            <p:cNvSpPr/>
            <p:nvPr/>
          </p:nvSpPr>
          <p:spPr>
            <a:xfrm>
              <a:off x="838200" y="2794169"/>
              <a:ext cx="3995928" cy="818999"/>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73330" tIns="173330" rIns="173330" bIns="173330" numCol="1" spcCol="1270" anchor="ctr" anchorCtr="0">
              <a:noAutofit/>
            </a:bodyPr>
            <a:lstStyle/>
            <a:p>
              <a:pPr defTabSz="1166813">
                <a:lnSpc>
                  <a:spcPct val="90000"/>
                </a:lnSpc>
                <a:spcAft>
                  <a:spcPct val="35000"/>
                </a:spcAft>
              </a:pPr>
              <a:r>
                <a:rPr lang="en-US" sz="2400"/>
                <a:t>Professionals</a:t>
              </a:r>
            </a:p>
          </p:txBody>
        </p:sp>
        <p:sp>
          <p:nvSpPr>
            <p:cNvPr id="11" name="Rectangle 10">
              <a:extLst>
                <a:ext uri="{FF2B5EF4-FFF2-40B4-BE49-F238E27FC236}">
                  <a16:creationId xmlns:a16="http://schemas.microsoft.com/office/drawing/2014/main" id="{0C09284D-5976-694E-9BBA-E5060CFA3523}"/>
                </a:ext>
              </a:extLst>
            </p:cNvPr>
            <p:cNvSpPr/>
            <p:nvPr/>
          </p:nvSpPr>
          <p:spPr>
            <a:xfrm>
              <a:off x="838200" y="3713969"/>
              <a:ext cx="3995928" cy="818999"/>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73330" tIns="173330" rIns="173330" bIns="173330" numCol="1" spcCol="1270" anchor="ctr" anchorCtr="0">
              <a:noAutofit/>
            </a:bodyPr>
            <a:lstStyle/>
            <a:p>
              <a:pPr defTabSz="1166813">
                <a:lnSpc>
                  <a:spcPct val="90000"/>
                </a:lnSpc>
                <a:spcAft>
                  <a:spcPct val="35000"/>
                </a:spcAft>
              </a:pPr>
              <a:r>
                <a:rPr lang="en-US" sz="2400"/>
                <a:t>Semiprofessionals</a:t>
              </a:r>
            </a:p>
          </p:txBody>
        </p:sp>
        <p:sp>
          <p:nvSpPr>
            <p:cNvPr id="12" name="Rectangle 11">
              <a:extLst>
                <a:ext uri="{FF2B5EF4-FFF2-40B4-BE49-F238E27FC236}">
                  <a16:creationId xmlns:a16="http://schemas.microsoft.com/office/drawing/2014/main" id="{120AC6C1-AC32-234A-AEB5-2E96783F09A1}"/>
                </a:ext>
              </a:extLst>
            </p:cNvPr>
            <p:cNvSpPr/>
            <p:nvPr/>
          </p:nvSpPr>
          <p:spPr>
            <a:xfrm>
              <a:off x="838200" y="4633768"/>
              <a:ext cx="3995928" cy="818999"/>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73330" tIns="173330" rIns="173330" bIns="173330" numCol="1" spcCol="1270" anchor="ctr" anchorCtr="0">
              <a:noAutofit/>
            </a:bodyPr>
            <a:lstStyle/>
            <a:p>
              <a:pPr defTabSz="1166813">
                <a:lnSpc>
                  <a:spcPct val="90000"/>
                </a:lnSpc>
                <a:spcAft>
                  <a:spcPct val="35000"/>
                </a:spcAft>
              </a:pPr>
              <a:r>
                <a:rPr lang="en-US" sz="2400" dirty="0"/>
                <a:t>Amateurs</a:t>
              </a:r>
            </a:p>
          </p:txBody>
        </p:sp>
      </p:grpSp>
    </p:spTree>
    <p:extLst>
      <p:ext uri="{BB962C8B-B14F-4D97-AF65-F5344CB8AC3E}">
        <p14:creationId xmlns:p14="http://schemas.microsoft.com/office/powerpoint/2010/main" val="2977593818"/>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Placeholder 29">
            <a:extLst>
              <a:ext uri="{FF2B5EF4-FFF2-40B4-BE49-F238E27FC236}">
                <a16:creationId xmlns:a16="http://schemas.microsoft.com/office/drawing/2014/main" id="{332BB4F3-897F-7D4C-A51F-E27D934DB734}"/>
              </a:ext>
            </a:extLst>
          </p:cNvPr>
          <p:cNvSpPr>
            <a:spLocks noGrp="1"/>
          </p:cNvSpPr>
          <p:nvPr>
            <p:ph type="body" sz="quarter" idx="15"/>
          </p:nvPr>
        </p:nvSpPr>
        <p:spPr>
          <a:xfrm>
            <a:off x="4267200" y="1197865"/>
            <a:ext cx="4467729" cy="3333647"/>
          </a:xfrm>
        </p:spPr>
        <p:txBody>
          <a:bodyPr/>
          <a:lstStyle/>
          <a:p>
            <a:pPr marL="351235" indent="-336947">
              <a:buClr>
                <a:schemeClr val="tx2"/>
              </a:buClr>
              <a:buFont typeface="Arial" panose="020B0604020202020204" pitchFamily="34" charset="0"/>
              <a:buChar char="•"/>
            </a:pPr>
            <a:r>
              <a:rPr lang="en-US" sz="1900" dirty="0">
                <a:solidFill>
                  <a:schemeClr val="tx1"/>
                </a:solidFill>
              </a:rPr>
              <a:t>Executive decision makers.</a:t>
            </a:r>
          </a:p>
          <a:p>
            <a:pPr marL="351235" indent="-336947">
              <a:buClr>
                <a:schemeClr val="tx2"/>
              </a:buClr>
              <a:buFont typeface="Arial" panose="020B0604020202020204" pitchFamily="34" charset="0"/>
              <a:buChar char="•"/>
            </a:pPr>
            <a:r>
              <a:rPr lang="en-US" sz="1900" dirty="0">
                <a:solidFill>
                  <a:schemeClr val="tx1"/>
                </a:solidFill>
              </a:rPr>
              <a:t>Rely on analytics to understand business process and decisions.</a:t>
            </a:r>
          </a:p>
          <a:p>
            <a:pPr marL="351235" indent="-336947">
              <a:buClr>
                <a:schemeClr val="tx2"/>
              </a:buClr>
              <a:buFont typeface="Arial" panose="020B0604020202020204" pitchFamily="34" charset="0"/>
              <a:buChar char="•"/>
            </a:pPr>
            <a:r>
              <a:rPr lang="en-US" sz="1900" dirty="0">
                <a:solidFill>
                  <a:schemeClr val="tx1"/>
                </a:solidFill>
              </a:rPr>
              <a:t>Support and advocate business initiatives aligning to metric-driven methods.</a:t>
            </a:r>
          </a:p>
          <a:p>
            <a:pPr marL="351235" indent="-336947">
              <a:buClr>
                <a:schemeClr val="tx2"/>
              </a:buClr>
              <a:buFont typeface="Arial" panose="020B0604020202020204" pitchFamily="34" charset="0"/>
              <a:buChar char="•"/>
            </a:pPr>
            <a:r>
              <a:rPr lang="en-US" sz="1900" dirty="0">
                <a:solidFill>
                  <a:schemeClr val="tx1"/>
                </a:solidFill>
              </a:rPr>
              <a:t>Advocate analytics across groups in the organization.</a:t>
            </a:r>
          </a:p>
          <a:p>
            <a:endParaRPr lang="en-US" dirty="0">
              <a:solidFill>
                <a:schemeClr val="tx1"/>
              </a:solidFill>
            </a:endParaRPr>
          </a:p>
        </p:txBody>
      </p:sp>
      <p:grpSp>
        <p:nvGrpSpPr>
          <p:cNvPr id="24" name="Group 23">
            <a:extLst>
              <a:ext uri="{FF2B5EF4-FFF2-40B4-BE49-F238E27FC236}">
                <a16:creationId xmlns:a16="http://schemas.microsoft.com/office/drawing/2014/main" id="{A6DA62E6-D633-C848-B7A4-D81A708FE304}"/>
              </a:ext>
            </a:extLst>
          </p:cNvPr>
          <p:cNvGrpSpPr/>
          <p:nvPr/>
        </p:nvGrpSpPr>
        <p:grpSpPr>
          <a:xfrm>
            <a:off x="524291" y="1235042"/>
            <a:ext cx="2996946" cy="2756916"/>
            <a:chOff x="838200" y="1825625"/>
            <a:chExt cx="3995928" cy="3675888"/>
          </a:xfrm>
        </p:grpSpPr>
        <p:sp>
          <p:nvSpPr>
            <p:cNvPr id="25" name="Rectangle 24">
              <a:extLst>
                <a:ext uri="{FF2B5EF4-FFF2-40B4-BE49-F238E27FC236}">
                  <a16:creationId xmlns:a16="http://schemas.microsoft.com/office/drawing/2014/main" id="{E4191C75-D0C8-A14C-AB04-92CA00ECD7A5}"/>
                </a:ext>
              </a:extLst>
            </p:cNvPr>
            <p:cNvSpPr/>
            <p:nvPr/>
          </p:nvSpPr>
          <p:spPr>
            <a:xfrm>
              <a:off x="838200" y="1825625"/>
              <a:ext cx="3995928" cy="3675888"/>
            </a:xfrm>
            <a:prstGeom prst="rect">
              <a:avLst/>
            </a:prstGeom>
            <a:ln>
              <a:noFill/>
            </a:ln>
          </p:spPr>
        </p:sp>
        <p:sp>
          <p:nvSpPr>
            <p:cNvPr id="26" name="Rectangle 25">
              <a:extLst>
                <a:ext uri="{FF2B5EF4-FFF2-40B4-BE49-F238E27FC236}">
                  <a16:creationId xmlns:a16="http://schemas.microsoft.com/office/drawing/2014/main" id="{F53732AB-0A50-1F4E-B3A2-121CA584FCD8}"/>
                </a:ext>
              </a:extLst>
            </p:cNvPr>
            <p:cNvSpPr/>
            <p:nvPr/>
          </p:nvSpPr>
          <p:spPr>
            <a:xfrm>
              <a:off x="838200" y="1874369"/>
              <a:ext cx="3995928" cy="818999"/>
            </a:xfrm>
            <a:prstGeom prst="rect">
              <a:avLst/>
            </a:prstGeom>
            <a:solidFill>
              <a:schemeClr val="accent3"/>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73330" tIns="173330" rIns="173330" bIns="173330" numCol="1" spcCol="1270" anchor="ctr" anchorCtr="0">
              <a:noAutofit/>
            </a:bodyPr>
            <a:lstStyle/>
            <a:p>
              <a:pPr defTabSz="1166813">
                <a:lnSpc>
                  <a:spcPct val="90000"/>
                </a:lnSpc>
                <a:spcAft>
                  <a:spcPct val="35000"/>
                </a:spcAft>
              </a:pPr>
              <a:r>
                <a:rPr lang="en-US" sz="2400" dirty="0"/>
                <a:t>Champions</a:t>
              </a:r>
            </a:p>
          </p:txBody>
        </p:sp>
        <p:sp>
          <p:nvSpPr>
            <p:cNvPr id="27" name="Rectangle 26">
              <a:extLst>
                <a:ext uri="{FF2B5EF4-FFF2-40B4-BE49-F238E27FC236}">
                  <a16:creationId xmlns:a16="http://schemas.microsoft.com/office/drawing/2014/main" id="{3151AD0B-301A-D044-BC00-0F190C941AAA}"/>
                </a:ext>
              </a:extLst>
            </p:cNvPr>
            <p:cNvSpPr/>
            <p:nvPr/>
          </p:nvSpPr>
          <p:spPr>
            <a:xfrm>
              <a:off x="838200" y="2794169"/>
              <a:ext cx="3995928" cy="818999"/>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73330" tIns="173330" rIns="173330" bIns="173330" numCol="1" spcCol="1270" anchor="ctr" anchorCtr="0">
              <a:noAutofit/>
            </a:bodyPr>
            <a:lstStyle/>
            <a:p>
              <a:pPr defTabSz="1166813">
                <a:lnSpc>
                  <a:spcPct val="90000"/>
                </a:lnSpc>
                <a:spcAft>
                  <a:spcPct val="35000"/>
                </a:spcAft>
              </a:pPr>
              <a:r>
                <a:rPr lang="en-US" sz="2400"/>
                <a:t>Professionals</a:t>
              </a:r>
            </a:p>
          </p:txBody>
        </p:sp>
        <p:sp>
          <p:nvSpPr>
            <p:cNvPr id="28" name="Rectangle 27">
              <a:extLst>
                <a:ext uri="{FF2B5EF4-FFF2-40B4-BE49-F238E27FC236}">
                  <a16:creationId xmlns:a16="http://schemas.microsoft.com/office/drawing/2014/main" id="{07A82320-5F06-1E46-8ECC-6C0F8E669F4F}"/>
                </a:ext>
              </a:extLst>
            </p:cNvPr>
            <p:cNvSpPr/>
            <p:nvPr/>
          </p:nvSpPr>
          <p:spPr>
            <a:xfrm>
              <a:off x="838200" y="3713969"/>
              <a:ext cx="3995928" cy="818999"/>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73330" tIns="173330" rIns="173330" bIns="173330" numCol="1" spcCol="1270" anchor="ctr" anchorCtr="0">
              <a:noAutofit/>
            </a:bodyPr>
            <a:lstStyle/>
            <a:p>
              <a:pPr defTabSz="1166813">
                <a:lnSpc>
                  <a:spcPct val="90000"/>
                </a:lnSpc>
                <a:spcAft>
                  <a:spcPct val="35000"/>
                </a:spcAft>
              </a:pPr>
              <a:r>
                <a:rPr lang="en-US" sz="2400"/>
                <a:t>Semiprofessionals</a:t>
              </a:r>
            </a:p>
          </p:txBody>
        </p:sp>
        <p:sp>
          <p:nvSpPr>
            <p:cNvPr id="29" name="Rectangle 28">
              <a:extLst>
                <a:ext uri="{FF2B5EF4-FFF2-40B4-BE49-F238E27FC236}">
                  <a16:creationId xmlns:a16="http://schemas.microsoft.com/office/drawing/2014/main" id="{868E5AB2-D4FE-584D-8EB4-00D6D9EB7993}"/>
                </a:ext>
              </a:extLst>
            </p:cNvPr>
            <p:cNvSpPr/>
            <p:nvPr/>
          </p:nvSpPr>
          <p:spPr>
            <a:xfrm>
              <a:off x="838200" y="4633768"/>
              <a:ext cx="3995928" cy="818999"/>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73330" tIns="173330" rIns="173330" bIns="173330" numCol="1" spcCol="1270" anchor="ctr" anchorCtr="0">
              <a:noAutofit/>
            </a:bodyPr>
            <a:lstStyle/>
            <a:p>
              <a:pPr defTabSz="1166813">
                <a:lnSpc>
                  <a:spcPct val="90000"/>
                </a:lnSpc>
                <a:spcAft>
                  <a:spcPct val="35000"/>
                </a:spcAft>
              </a:pPr>
              <a:r>
                <a:rPr lang="en-US" sz="2400" dirty="0"/>
                <a:t>Amateurs</a:t>
              </a:r>
            </a:p>
          </p:txBody>
        </p:sp>
      </p:grpSp>
      <p:sp>
        <p:nvSpPr>
          <p:cNvPr id="11" name="Title 1">
            <a:extLst>
              <a:ext uri="{FF2B5EF4-FFF2-40B4-BE49-F238E27FC236}">
                <a16:creationId xmlns:a16="http://schemas.microsoft.com/office/drawing/2014/main" id="{E2C0C911-935F-5140-92B1-B4118E1670B9}"/>
              </a:ext>
            </a:extLst>
          </p:cNvPr>
          <p:cNvSpPr>
            <a:spLocks noGrp="1"/>
          </p:cNvSpPr>
          <p:nvPr>
            <p:ph type="title"/>
          </p:nvPr>
        </p:nvSpPr>
        <p:spPr>
          <a:xfrm>
            <a:off x="499168" y="365761"/>
            <a:ext cx="8235761" cy="589837"/>
          </a:xfrm>
        </p:spPr>
        <p:txBody>
          <a:bodyPr/>
          <a:lstStyle/>
          <a:p>
            <a:r>
              <a:rPr lang="en-US" sz="3200" dirty="0">
                <a:solidFill>
                  <a:schemeClr val="accent3"/>
                </a:solidFill>
              </a:rPr>
              <a:t>Data analysis roles</a:t>
            </a:r>
          </a:p>
        </p:txBody>
      </p:sp>
    </p:spTree>
    <p:extLst>
      <p:ext uri="{BB962C8B-B14F-4D97-AF65-F5344CB8AC3E}">
        <p14:creationId xmlns:p14="http://schemas.microsoft.com/office/powerpoint/2010/main" val="2170362781"/>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BD2306E-4125-2749-BC72-94BA7F171E1C}"/>
              </a:ext>
            </a:extLst>
          </p:cNvPr>
          <p:cNvSpPr>
            <a:spLocks noGrp="1"/>
          </p:cNvSpPr>
          <p:nvPr>
            <p:ph type="body" sz="quarter" idx="15"/>
          </p:nvPr>
        </p:nvSpPr>
        <p:spPr>
          <a:xfrm>
            <a:off x="3886200" y="1197865"/>
            <a:ext cx="5029200" cy="3333647"/>
          </a:xfrm>
        </p:spPr>
        <p:txBody>
          <a:bodyPr/>
          <a:lstStyle/>
          <a:p>
            <a:pPr marL="351235" indent="-334566">
              <a:buClr>
                <a:schemeClr val="tx2"/>
              </a:buClr>
              <a:buFont typeface="Arial" panose="020B0604020202020204" pitchFamily="34" charset="0"/>
              <a:buChar char="•"/>
            </a:pPr>
            <a:r>
              <a:rPr lang="en-US" sz="1900" dirty="0">
                <a:solidFill>
                  <a:schemeClr val="tx1"/>
                </a:solidFill>
              </a:rPr>
              <a:t>Knowledgeable in advanced analytics methods techniques, statistics, machine learning, math.</a:t>
            </a:r>
          </a:p>
          <a:p>
            <a:pPr marL="351235" indent="-334566">
              <a:buClr>
                <a:schemeClr val="tx2"/>
              </a:buClr>
              <a:buFont typeface="Arial" panose="020B0604020202020204" pitchFamily="34" charset="0"/>
              <a:buChar char="•"/>
            </a:pPr>
            <a:r>
              <a:rPr lang="en-US" sz="1900" dirty="0">
                <a:solidFill>
                  <a:schemeClr val="tx1"/>
                </a:solidFill>
              </a:rPr>
              <a:t>Create the models and algorithms to be used in organization.</a:t>
            </a:r>
          </a:p>
          <a:p>
            <a:pPr marL="351235" indent="-334566">
              <a:buClr>
                <a:schemeClr val="tx2"/>
              </a:buClr>
              <a:buFont typeface="Arial" panose="020B0604020202020204" pitchFamily="34" charset="0"/>
              <a:buChar char="•"/>
            </a:pPr>
            <a:r>
              <a:rPr lang="en-US" sz="1900" dirty="0">
                <a:solidFill>
                  <a:schemeClr val="tx1"/>
                </a:solidFill>
              </a:rPr>
              <a:t>Typically hold advanced degrees and want to continue growing.</a:t>
            </a:r>
          </a:p>
          <a:p>
            <a:pPr marL="351235" indent="-334566">
              <a:buClr>
                <a:schemeClr val="tx2"/>
              </a:buClr>
              <a:buFont typeface="Arial" panose="020B0604020202020204" pitchFamily="34" charset="0"/>
              <a:buChar char="•"/>
            </a:pPr>
            <a:r>
              <a:rPr lang="en-US" sz="1900" dirty="0">
                <a:solidFill>
                  <a:schemeClr val="tx1"/>
                </a:solidFill>
              </a:rPr>
              <a:t>Develop best strategies for achieving goals.</a:t>
            </a:r>
          </a:p>
          <a:p>
            <a:endParaRPr lang="en-US" dirty="0">
              <a:solidFill>
                <a:schemeClr val="tx1"/>
              </a:solidFill>
            </a:endParaRPr>
          </a:p>
        </p:txBody>
      </p:sp>
      <p:grpSp>
        <p:nvGrpSpPr>
          <p:cNvPr id="7" name="Group 6">
            <a:extLst>
              <a:ext uri="{FF2B5EF4-FFF2-40B4-BE49-F238E27FC236}">
                <a16:creationId xmlns:a16="http://schemas.microsoft.com/office/drawing/2014/main" id="{389E90B5-C427-3644-BB30-D2D65723469A}"/>
              </a:ext>
            </a:extLst>
          </p:cNvPr>
          <p:cNvGrpSpPr/>
          <p:nvPr/>
        </p:nvGrpSpPr>
        <p:grpSpPr>
          <a:xfrm>
            <a:off x="524291" y="1235042"/>
            <a:ext cx="2996946" cy="2756916"/>
            <a:chOff x="838200" y="1825625"/>
            <a:chExt cx="3995928" cy="3675888"/>
          </a:xfrm>
        </p:grpSpPr>
        <p:sp>
          <p:nvSpPr>
            <p:cNvPr id="8" name="Rectangle 7">
              <a:extLst>
                <a:ext uri="{FF2B5EF4-FFF2-40B4-BE49-F238E27FC236}">
                  <a16:creationId xmlns:a16="http://schemas.microsoft.com/office/drawing/2014/main" id="{CB280AA6-7B36-8A48-9334-FF35C483FE59}"/>
                </a:ext>
              </a:extLst>
            </p:cNvPr>
            <p:cNvSpPr/>
            <p:nvPr/>
          </p:nvSpPr>
          <p:spPr>
            <a:xfrm>
              <a:off x="838200" y="1825625"/>
              <a:ext cx="3995928" cy="3675888"/>
            </a:xfrm>
            <a:prstGeom prst="rect">
              <a:avLst/>
            </a:prstGeom>
            <a:ln>
              <a:noFill/>
            </a:ln>
          </p:spPr>
        </p:sp>
        <p:sp>
          <p:nvSpPr>
            <p:cNvPr id="9" name="Rectangle 8">
              <a:extLst>
                <a:ext uri="{FF2B5EF4-FFF2-40B4-BE49-F238E27FC236}">
                  <a16:creationId xmlns:a16="http://schemas.microsoft.com/office/drawing/2014/main" id="{2874A6F1-D872-4944-81F3-631C9B341187}"/>
                </a:ext>
              </a:extLst>
            </p:cNvPr>
            <p:cNvSpPr/>
            <p:nvPr/>
          </p:nvSpPr>
          <p:spPr>
            <a:xfrm>
              <a:off x="838200" y="1874369"/>
              <a:ext cx="3995928" cy="818999"/>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73330" tIns="173330" rIns="173330" bIns="173330" numCol="1" spcCol="1270" anchor="ctr" anchorCtr="0">
              <a:noAutofit/>
            </a:bodyPr>
            <a:lstStyle/>
            <a:p>
              <a:pPr defTabSz="1166813">
                <a:lnSpc>
                  <a:spcPct val="90000"/>
                </a:lnSpc>
                <a:spcAft>
                  <a:spcPct val="35000"/>
                </a:spcAft>
              </a:pPr>
              <a:r>
                <a:rPr lang="en-US" sz="2400" dirty="0"/>
                <a:t>Champions</a:t>
              </a:r>
            </a:p>
          </p:txBody>
        </p:sp>
        <p:sp>
          <p:nvSpPr>
            <p:cNvPr id="10" name="Rectangle 9">
              <a:extLst>
                <a:ext uri="{FF2B5EF4-FFF2-40B4-BE49-F238E27FC236}">
                  <a16:creationId xmlns:a16="http://schemas.microsoft.com/office/drawing/2014/main" id="{7BCD7599-AE39-0644-9F1C-701FE57AEA94}"/>
                </a:ext>
              </a:extLst>
            </p:cNvPr>
            <p:cNvSpPr/>
            <p:nvPr/>
          </p:nvSpPr>
          <p:spPr>
            <a:xfrm>
              <a:off x="838200" y="2794169"/>
              <a:ext cx="3995928" cy="818999"/>
            </a:xfrm>
            <a:prstGeom prst="rect">
              <a:avLst/>
            </a:prstGeom>
            <a:solidFill>
              <a:schemeClr val="accent3"/>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73330" tIns="173330" rIns="173330" bIns="173330" numCol="1" spcCol="1270" anchor="ctr" anchorCtr="0">
              <a:noAutofit/>
            </a:bodyPr>
            <a:lstStyle/>
            <a:p>
              <a:pPr defTabSz="1166813">
                <a:lnSpc>
                  <a:spcPct val="90000"/>
                </a:lnSpc>
                <a:spcAft>
                  <a:spcPct val="35000"/>
                </a:spcAft>
              </a:pPr>
              <a:r>
                <a:rPr lang="en-US" sz="2400"/>
                <a:t>Professionals</a:t>
              </a:r>
            </a:p>
          </p:txBody>
        </p:sp>
        <p:sp>
          <p:nvSpPr>
            <p:cNvPr id="11" name="Rectangle 10">
              <a:extLst>
                <a:ext uri="{FF2B5EF4-FFF2-40B4-BE49-F238E27FC236}">
                  <a16:creationId xmlns:a16="http://schemas.microsoft.com/office/drawing/2014/main" id="{46A182B1-2522-CB46-B27A-1228EACFF162}"/>
                </a:ext>
              </a:extLst>
            </p:cNvPr>
            <p:cNvSpPr/>
            <p:nvPr/>
          </p:nvSpPr>
          <p:spPr>
            <a:xfrm>
              <a:off x="838200" y="3713969"/>
              <a:ext cx="3995928" cy="818999"/>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73330" tIns="173330" rIns="173330" bIns="173330" numCol="1" spcCol="1270" anchor="ctr" anchorCtr="0">
              <a:noAutofit/>
            </a:bodyPr>
            <a:lstStyle/>
            <a:p>
              <a:pPr defTabSz="1166813">
                <a:lnSpc>
                  <a:spcPct val="90000"/>
                </a:lnSpc>
                <a:spcAft>
                  <a:spcPct val="35000"/>
                </a:spcAft>
              </a:pPr>
              <a:r>
                <a:rPr lang="en-US" sz="2400" dirty="0"/>
                <a:t>Semiprofessionals</a:t>
              </a:r>
            </a:p>
          </p:txBody>
        </p:sp>
        <p:sp>
          <p:nvSpPr>
            <p:cNvPr id="12" name="Rectangle 11">
              <a:extLst>
                <a:ext uri="{FF2B5EF4-FFF2-40B4-BE49-F238E27FC236}">
                  <a16:creationId xmlns:a16="http://schemas.microsoft.com/office/drawing/2014/main" id="{48B0D7D5-0942-154A-8996-AC9CDA0E1E68}"/>
                </a:ext>
              </a:extLst>
            </p:cNvPr>
            <p:cNvSpPr/>
            <p:nvPr/>
          </p:nvSpPr>
          <p:spPr>
            <a:xfrm>
              <a:off x="838200" y="4633768"/>
              <a:ext cx="3995928" cy="818999"/>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73330" tIns="173330" rIns="173330" bIns="173330" numCol="1" spcCol="1270" anchor="ctr" anchorCtr="0">
              <a:noAutofit/>
            </a:bodyPr>
            <a:lstStyle/>
            <a:p>
              <a:pPr defTabSz="1166813">
                <a:lnSpc>
                  <a:spcPct val="90000"/>
                </a:lnSpc>
                <a:spcAft>
                  <a:spcPct val="35000"/>
                </a:spcAft>
              </a:pPr>
              <a:r>
                <a:rPr lang="en-US" sz="2400" dirty="0"/>
                <a:t>Amateurs</a:t>
              </a:r>
            </a:p>
          </p:txBody>
        </p:sp>
      </p:grpSp>
      <p:sp>
        <p:nvSpPr>
          <p:cNvPr id="13" name="Title 1">
            <a:extLst>
              <a:ext uri="{FF2B5EF4-FFF2-40B4-BE49-F238E27FC236}">
                <a16:creationId xmlns:a16="http://schemas.microsoft.com/office/drawing/2014/main" id="{E2C0C911-935F-5140-92B1-B4118E1670B9}"/>
              </a:ext>
            </a:extLst>
          </p:cNvPr>
          <p:cNvSpPr>
            <a:spLocks noGrp="1"/>
          </p:cNvSpPr>
          <p:nvPr>
            <p:ph type="title"/>
          </p:nvPr>
        </p:nvSpPr>
        <p:spPr>
          <a:xfrm>
            <a:off x="499168" y="365761"/>
            <a:ext cx="8235761" cy="589837"/>
          </a:xfrm>
        </p:spPr>
        <p:txBody>
          <a:bodyPr/>
          <a:lstStyle/>
          <a:p>
            <a:r>
              <a:rPr lang="en-US" sz="3200" dirty="0">
                <a:solidFill>
                  <a:schemeClr val="accent3"/>
                </a:solidFill>
              </a:rPr>
              <a:t>Data analysis roles</a:t>
            </a:r>
          </a:p>
        </p:txBody>
      </p:sp>
    </p:spTree>
    <p:extLst>
      <p:ext uri="{BB962C8B-B14F-4D97-AF65-F5344CB8AC3E}">
        <p14:creationId xmlns:p14="http://schemas.microsoft.com/office/powerpoint/2010/main" val="3542381710"/>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E3B28B6-DC26-6941-B993-A5087D5F2AF9}"/>
              </a:ext>
            </a:extLst>
          </p:cNvPr>
          <p:cNvSpPr>
            <a:spLocks noGrp="1"/>
          </p:cNvSpPr>
          <p:nvPr>
            <p:ph type="body" sz="quarter" idx="15"/>
          </p:nvPr>
        </p:nvSpPr>
        <p:spPr>
          <a:xfrm>
            <a:off x="4677674" y="1197865"/>
            <a:ext cx="4069080" cy="3333647"/>
          </a:xfrm>
        </p:spPr>
        <p:txBody>
          <a:bodyPr/>
          <a:lstStyle/>
          <a:p>
            <a:pPr marL="342900" indent="-342900">
              <a:buClr>
                <a:schemeClr val="tx2"/>
              </a:buClr>
              <a:buFont typeface="Arial" panose="020B0604020202020204" pitchFamily="34" charset="0"/>
              <a:buChar char="•"/>
            </a:pPr>
            <a:r>
              <a:rPr lang="en-US" sz="1900" dirty="0">
                <a:solidFill>
                  <a:schemeClr val="tx1"/>
                </a:solidFill>
              </a:rPr>
              <a:t>Can apply the models and algorithms.</a:t>
            </a:r>
          </a:p>
          <a:p>
            <a:pPr marL="342900" indent="-342900">
              <a:buClr>
                <a:schemeClr val="tx2"/>
              </a:buClr>
              <a:buFont typeface="Arial" panose="020B0604020202020204" pitchFamily="34" charset="0"/>
              <a:buChar char="•"/>
            </a:pPr>
            <a:r>
              <a:rPr lang="en-US" sz="1900" dirty="0">
                <a:solidFill>
                  <a:schemeClr val="tx1"/>
                </a:solidFill>
              </a:rPr>
              <a:t>Understand the business through its data and use.</a:t>
            </a:r>
          </a:p>
          <a:p>
            <a:pPr marL="342900" indent="-342900">
              <a:buClr>
                <a:schemeClr val="tx2"/>
              </a:buClr>
              <a:buFont typeface="Arial" panose="020B0604020202020204" pitchFamily="34" charset="0"/>
              <a:buChar char="•"/>
            </a:pPr>
            <a:r>
              <a:rPr lang="en-US" sz="1900" dirty="0">
                <a:solidFill>
                  <a:schemeClr val="tx1"/>
                </a:solidFill>
              </a:rPr>
              <a:t>Link analysis to business insights.</a:t>
            </a:r>
          </a:p>
          <a:p>
            <a:pPr marL="342900" indent="-342900">
              <a:buClr>
                <a:schemeClr val="tx2"/>
              </a:buClr>
              <a:buFont typeface="Arial" panose="020B0604020202020204" pitchFamily="34" charset="0"/>
              <a:buChar char="•"/>
            </a:pPr>
            <a:r>
              <a:rPr lang="en-US" sz="1900" dirty="0">
                <a:solidFill>
                  <a:schemeClr val="tx1"/>
                </a:solidFill>
              </a:rPr>
              <a:t>Skilled at analytical applications and  visualization tools.</a:t>
            </a:r>
          </a:p>
          <a:p>
            <a:endParaRPr lang="en-US" dirty="0">
              <a:solidFill>
                <a:schemeClr val="tx1"/>
              </a:solidFill>
            </a:endParaRPr>
          </a:p>
        </p:txBody>
      </p:sp>
      <p:grpSp>
        <p:nvGrpSpPr>
          <p:cNvPr id="7" name="Group 6">
            <a:extLst>
              <a:ext uri="{FF2B5EF4-FFF2-40B4-BE49-F238E27FC236}">
                <a16:creationId xmlns:a16="http://schemas.microsoft.com/office/drawing/2014/main" id="{FB082130-AC90-FD4C-A95E-807F09FE9BF4}"/>
              </a:ext>
            </a:extLst>
          </p:cNvPr>
          <p:cNvGrpSpPr/>
          <p:nvPr/>
        </p:nvGrpSpPr>
        <p:grpSpPr>
          <a:xfrm>
            <a:off x="524291" y="1235042"/>
            <a:ext cx="2996946" cy="2756916"/>
            <a:chOff x="838200" y="1825625"/>
            <a:chExt cx="3995928" cy="3675888"/>
          </a:xfrm>
        </p:grpSpPr>
        <p:sp>
          <p:nvSpPr>
            <p:cNvPr id="8" name="Rectangle 7">
              <a:extLst>
                <a:ext uri="{FF2B5EF4-FFF2-40B4-BE49-F238E27FC236}">
                  <a16:creationId xmlns:a16="http://schemas.microsoft.com/office/drawing/2014/main" id="{F3561EA1-9FF1-0546-99A6-926D63D0342E}"/>
                </a:ext>
              </a:extLst>
            </p:cNvPr>
            <p:cNvSpPr/>
            <p:nvPr/>
          </p:nvSpPr>
          <p:spPr>
            <a:xfrm>
              <a:off x="838200" y="1825625"/>
              <a:ext cx="3995928" cy="3675888"/>
            </a:xfrm>
            <a:prstGeom prst="rect">
              <a:avLst/>
            </a:prstGeom>
            <a:ln>
              <a:noFill/>
            </a:ln>
          </p:spPr>
        </p:sp>
        <p:sp>
          <p:nvSpPr>
            <p:cNvPr id="9" name="Rectangle 8">
              <a:extLst>
                <a:ext uri="{FF2B5EF4-FFF2-40B4-BE49-F238E27FC236}">
                  <a16:creationId xmlns:a16="http://schemas.microsoft.com/office/drawing/2014/main" id="{D1E76391-8C85-5247-8321-E8822F87E8B5}"/>
                </a:ext>
              </a:extLst>
            </p:cNvPr>
            <p:cNvSpPr/>
            <p:nvPr/>
          </p:nvSpPr>
          <p:spPr>
            <a:xfrm>
              <a:off x="838200" y="1874369"/>
              <a:ext cx="3995928" cy="818999"/>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73330" tIns="173330" rIns="173330" bIns="173330" numCol="1" spcCol="1270" anchor="ctr" anchorCtr="0">
              <a:noAutofit/>
            </a:bodyPr>
            <a:lstStyle/>
            <a:p>
              <a:pPr defTabSz="1166813">
                <a:lnSpc>
                  <a:spcPct val="90000"/>
                </a:lnSpc>
                <a:spcAft>
                  <a:spcPct val="35000"/>
                </a:spcAft>
              </a:pPr>
              <a:r>
                <a:rPr lang="en-US" sz="2400" dirty="0"/>
                <a:t>Champions</a:t>
              </a:r>
            </a:p>
          </p:txBody>
        </p:sp>
        <p:sp>
          <p:nvSpPr>
            <p:cNvPr id="10" name="Rectangle 9">
              <a:extLst>
                <a:ext uri="{FF2B5EF4-FFF2-40B4-BE49-F238E27FC236}">
                  <a16:creationId xmlns:a16="http://schemas.microsoft.com/office/drawing/2014/main" id="{E0ACC696-3C7F-6E4C-8A6F-0C890B22333F}"/>
                </a:ext>
              </a:extLst>
            </p:cNvPr>
            <p:cNvSpPr/>
            <p:nvPr/>
          </p:nvSpPr>
          <p:spPr>
            <a:xfrm>
              <a:off x="838200" y="2794169"/>
              <a:ext cx="3995928" cy="818999"/>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73330" tIns="173330" rIns="173330" bIns="173330" numCol="1" spcCol="1270" anchor="ctr" anchorCtr="0">
              <a:noAutofit/>
            </a:bodyPr>
            <a:lstStyle/>
            <a:p>
              <a:pPr defTabSz="1166813">
                <a:lnSpc>
                  <a:spcPct val="90000"/>
                </a:lnSpc>
                <a:spcAft>
                  <a:spcPct val="35000"/>
                </a:spcAft>
              </a:pPr>
              <a:r>
                <a:rPr lang="en-US" sz="2400"/>
                <a:t>Professionals</a:t>
              </a:r>
            </a:p>
          </p:txBody>
        </p:sp>
        <p:sp>
          <p:nvSpPr>
            <p:cNvPr id="11" name="Rectangle 10">
              <a:extLst>
                <a:ext uri="{FF2B5EF4-FFF2-40B4-BE49-F238E27FC236}">
                  <a16:creationId xmlns:a16="http://schemas.microsoft.com/office/drawing/2014/main" id="{23471E78-9B27-BA44-8B51-1FFDF7ED5014}"/>
                </a:ext>
              </a:extLst>
            </p:cNvPr>
            <p:cNvSpPr/>
            <p:nvPr/>
          </p:nvSpPr>
          <p:spPr>
            <a:xfrm>
              <a:off x="838200" y="3713969"/>
              <a:ext cx="3995928" cy="818999"/>
            </a:xfrm>
            <a:prstGeom prst="rect">
              <a:avLst/>
            </a:prstGeom>
            <a:solidFill>
              <a:schemeClr val="accent3"/>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73330" tIns="173330" rIns="173330" bIns="173330" numCol="1" spcCol="1270" anchor="ctr" anchorCtr="0">
              <a:noAutofit/>
            </a:bodyPr>
            <a:lstStyle/>
            <a:p>
              <a:pPr defTabSz="1166813">
                <a:lnSpc>
                  <a:spcPct val="90000"/>
                </a:lnSpc>
                <a:spcAft>
                  <a:spcPct val="35000"/>
                </a:spcAft>
              </a:pPr>
              <a:r>
                <a:rPr lang="en-US" sz="2400" dirty="0"/>
                <a:t>Semiprofessionals</a:t>
              </a:r>
            </a:p>
          </p:txBody>
        </p:sp>
        <p:sp>
          <p:nvSpPr>
            <p:cNvPr id="12" name="Rectangle 11">
              <a:extLst>
                <a:ext uri="{FF2B5EF4-FFF2-40B4-BE49-F238E27FC236}">
                  <a16:creationId xmlns:a16="http://schemas.microsoft.com/office/drawing/2014/main" id="{5EF180EF-6DDA-834F-A3A9-F5CE9E7AE5F9}"/>
                </a:ext>
              </a:extLst>
            </p:cNvPr>
            <p:cNvSpPr/>
            <p:nvPr/>
          </p:nvSpPr>
          <p:spPr>
            <a:xfrm>
              <a:off x="838200" y="4633768"/>
              <a:ext cx="3995928" cy="818999"/>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73330" tIns="173330" rIns="173330" bIns="173330" numCol="1" spcCol="1270" anchor="ctr" anchorCtr="0">
              <a:noAutofit/>
            </a:bodyPr>
            <a:lstStyle/>
            <a:p>
              <a:pPr defTabSz="1166813">
                <a:lnSpc>
                  <a:spcPct val="90000"/>
                </a:lnSpc>
                <a:spcAft>
                  <a:spcPct val="35000"/>
                </a:spcAft>
              </a:pPr>
              <a:r>
                <a:rPr lang="en-US" sz="2400" dirty="0"/>
                <a:t>Amateurs</a:t>
              </a:r>
            </a:p>
          </p:txBody>
        </p:sp>
      </p:grpSp>
      <p:sp>
        <p:nvSpPr>
          <p:cNvPr id="13" name="Title 1">
            <a:extLst>
              <a:ext uri="{FF2B5EF4-FFF2-40B4-BE49-F238E27FC236}">
                <a16:creationId xmlns:a16="http://schemas.microsoft.com/office/drawing/2014/main" id="{E2C0C911-935F-5140-92B1-B4118E1670B9}"/>
              </a:ext>
            </a:extLst>
          </p:cNvPr>
          <p:cNvSpPr>
            <a:spLocks noGrp="1"/>
          </p:cNvSpPr>
          <p:nvPr>
            <p:ph type="title"/>
          </p:nvPr>
        </p:nvSpPr>
        <p:spPr>
          <a:xfrm>
            <a:off x="499168" y="365761"/>
            <a:ext cx="8235761" cy="589837"/>
          </a:xfrm>
        </p:spPr>
        <p:txBody>
          <a:bodyPr/>
          <a:lstStyle/>
          <a:p>
            <a:r>
              <a:rPr lang="en-US" sz="3200" dirty="0">
                <a:solidFill>
                  <a:schemeClr val="accent3"/>
                </a:solidFill>
              </a:rPr>
              <a:t>Data analysis roles</a:t>
            </a:r>
          </a:p>
        </p:txBody>
      </p:sp>
    </p:spTree>
    <p:extLst>
      <p:ext uri="{BB962C8B-B14F-4D97-AF65-F5344CB8AC3E}">
        <p14:creationId xmlns:p14="http://schemas.microsoft.com/office/powerpoint/2010/main" val="3832309342"/>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0208C99-EF01-D242-A5F2-E7A2D2FD3AC6}"/>
              </a:ext>
            </a:extLst>
          </p:cNvPr>
          <p:cNvSpPr>
            <a:spLocks noGrp="1"/>
          </p:cNvSpPr>
          <p:nvPr>
            <p:ph type="body" sz="quarter" idx="15"/>
          </p:nvPr>
        </p:nvSpPr>
        <p:spPr>
          <a:xfrm>
            <a:off x="4677674" y="1197865"/>
            <a:ext cx="4069080" cy="3333647"/>
          </a:xfrm>
        </p:spPr>
        <p:txBody>
          <a:bodyPr/>
          <a:lstStyle/>
          <a:p>
            <a:pPr marL="342900" indent="-342900">
              <a:buClr>
                <a:schemeClr val="tx2"/>
              </a:buClr>
              <a:buFont typeface="Arial" panose="020B0604020202020204" pitchFamily="34" charset="0"/>
              <a:buChar char="•"/>
            </a:pPr>
            <a:r>
              <a:rPr lang="en-US" sz="1900" dirty="0">
                <a:solidFill>
                  <a:schemeClr val="tx1"/>
                </a:solidFill>
              </a:rPr>
              <a:t>Basic understanding in order to perform job tasks.</a:t>
            </a:r>
          </a:p>
          <a:p>
            <a:pPr marL="342900" indent="-342900">
              <a:buClr>
                <a:schemeClr val="tx2"/>
              </a:buClr>
              <a:buFont typeface="Arial" panose="020B0604020202020204" pitchFamily="34" charset="0"/>
              <a:buChar char="•"/>
            </a:pPr>
            <a:r>
              <a:rPr lang="en-US" sz="1900" dirty="0">
                <a:solidFill>
                  <a:schemeClr val="tx1"/>
                </a:solidFill>
              </a:rPr>
              <a:t>Consumers of analyses.</a:t>
            </a:r>
          </a:p>
          <a:p>
            <a:pPr marL="342900" indent="-342900">
              <a:buClr>
                <a:schemeClr val="tx2"/>
              </a:buClr>
              <a:buFont typeface="Arial" panose="020B0604020202020204" pitchFamily="34" charset="0"/>
              <a:buChar char="•"/>
            </a:pPr>
            <a:r>
              <a:rPr lang="en-US" sz="1900" dirty="0">
                <a:solidFill>
                  <a:schemeClr val="tx1"/>
                </a:solidFill>
              </a:rPr>
              <a:t>Can apply insights to their siloed job, and need support to gain greater picture.</a:t>
            </a:r>
          </a:p>
          <a:p>
            <a:pPr marL="342900" indent="-342900">
              <a:buClr>
                <a:schemeClr val="tx2"/>
              </a:buClr>
              <a:buFont typeface="Arial" panose="020B0604020202020204" pitchFamily="34" charset="0"/>
              <a:buChar char="•"/>
            </a:pPr>
            <a:r>
              <a:rPr lang="en-US" sz="1900" dirty="0">
                <a:solidFill>
                  <a:schemeClr val="tx1"/>
                </a:solidFill>
              </a:rPr>
              <a:t>Often report summaries, run the same analyses repeatedly. </a:t>
            </a:r>
          </a:p>
          <a:p>
            <a:endParaRPr lang="en-US" dirty="0">
              <a:solidFill>
                <a:schemeClr val="tx1"/>
              </a:solidFill>
            </a:endParaRPr>
          </a:p>
        </p:txBody>
      </p:sp>
      <p:grpSp>
        <p:nvGrpSpPr>
          <p:cNvPr id="7" name="Group 6">
            <a:extLst>
              <a:ext uri="{FF2B5EF4-FFF2-40B4-BE49-F238E27FC236}">
                <a16:creationId xmlns:a16="http://schemas.microsoft.com/office/drawing/2014/main" id="{D3C95483-4EB6-0F4B-BC6C-F9D38B551BE6}"/>
              </a:ext>
            </a:extLst>
          </p:cNvPr>
          <p:cNvGrpSpPr/>
          <p:nvPr/>
        </p:nvGrpSpPr>
        <p:grpSpPr>
          <a:xfrm>
            <a:off x="524291" y="1235042"/>
            <a:ext cx="2996946" cy="2756916"/>
            <a:chOff x="838200" y="1825625"/>
            <a:chExt cx="3995928" cy="3675888"/>
          </a:xfrm>
        </p:grpSpPr>
        <p:sp>
          <p:nvSpPr>
            <p:cNvPr id="8" name="Rectangle 7">
              <a:extLst>
                <a:ext uri="{FF2B5EF4-FFF2-40B4-BE49-F238E27FC236}">
                  <a16:creationId xmlns:a16="http://schemas.microsoft.com/office/drawing/2014/main" id="{FF467FE8-E70C-064A-93D6-8DDB779124B1}"/>
                </a:ext>
              </a:extLst>
            </p:cNvPr>
            <p:cNvSpPr/>
            <p:nvPr/>
          </p:nvSpPr>
          <p:spPr>
            <a:xfrm>
              <a:off x="838200" y="1825625"/>
              <a:ext cx="3995928" cy="3675888"/>
            </a:xfrm>
            <a:prstGeom prst="rect">
              <a:avLst/>
            </a:prstGeom>
            <a:ln>
              <a:noFill/>
            </a:ln>
          </p:spPr>
        </p:sp>
        <p:sp>
          <p:nvSpPr>
            <p:cNvPr id="9" name="Rectangle 8">
              <a:extLst>
                <a:ext uri="{FF2B5EF4-FFF2-40B4-BE49-F238E27FC236}">
                  <a16:creationId xmlns:a16="http://schemas.microsoft.com/office/drawing/2014/main" id="{726A2702-33AF-F041-B101-1471D399890C}"/>
                </a:ext>
              </a:extLst>
            </p:cNvPr>
            <p:cNvSpPr/>
            <p:nvPr/>
          </p:nvSpPr>
          <p:spPr>
            <a:xfrm>
              <a:off x="838200" y="1874369"/>
              <a:ext cx="3995928" cy="818999"/>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73330" tIns="173330" rIns="173330" bIns="173330" numCol="1" spcCol="1270" anchor="ctr" anchorCtr="0">
              <a:noAutofit/>
            </a:bodyPr>
            <a:lstStyle/>
            <a:p>
              <a:pPr defTabSz="1166813">
                <a:lnSpc>
                  <a:spcPct val="90000"/>
                </a:lnSpc>
                <a:spcAft>
                  <a:spcPct val="35000"/>
                </a:spcAft>
              </a:pPr>
              <a:r>
                <a:rPr lang="en-US" sz="2400" dirty="0"/>
                <a:t>Champions</a:t>
              </a:r>
            </a:p>
          </p:txBody>
        </p:sp>
        <p:sp>
          <p:nvSpPr>
            <p:cNvPr id="10" name="Rectangle 9">
              <a:extLst>
                <a:ext uri="{FF2B5EF4-FFF2-40B4-BE49-F238E27FC236}">
                  <a16:creationId xmlns:a16="http://schemas.microsoft.com/office/drawing/2014/main" id="{2AD490C3-3CA3-654B-8842-3EA8646799A7}"/>
                </a:ext>
              </a:extLst>
            </p:cNvPr>
            <p:cNvSpPr/>
            <p:nvPr/>
          </p:nvSpPr>
          <p:spPr>
            <a:xfrm>
              <a:off x="838200" y="2794169"/>
              <a:ext cx="3995928" cy="818999"/>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73330" tIns="173330" rIns="173330" bIns="173330" numCol="1" spcCol="1270" anchor="ctr" anchorCtr="0">
              <a:noAutofit/>
            </a:bodyPr>
            <a:lstStyle/>
            <a:p>
              <a:pPr defTabSz="1166813">
                <a:lnSpc>
                  <a:spcPct val="90000"/>
                </a:lnSpc>
                <a:spcAft>
                  <a:spcPct val="35000"/>
                </a:spcAft>
              </a:pPr>
              <a:r>
                <a:rPr lang="en-US" sz="2400"/>
                <a:t>Professionals</a:t>
              </a:r>
            </a:p>
          </p:txBody>
        </p:sp>
        <p:sp>
          <p:nvSpPr>
            <p:cNvPr id="11" name="Rectangle 10">
              <a:extLst>
                <a:ext uri="{FF2B5EF4-FFF2-40B4-BE49-F238E27FC236}">
                  <a16:creationId xmlns:a16="http://schemas.microsoft.com/office/drawing/2014/main" id="{A2FEC180-91BF-A145-81D3-BF9C92084A0D}"/>
                </a:ext>
              </a:extLst>
            </p:cNvPr>
            <p:cNvSpPr/>
            <p:nvPr/>
          </p:nvSpPr>
          <p:spPr>
            <a:xfrm>
              <a:off x="838200" y="3713969"/>
              <a:ext cx="3995928" cy="818999"/>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73330" tIns="173330" rIns="173330" bIns="173330" numCol="1" spcCol="1270" anchor="ctr" anchorCtr="0">
              <a:noAutofit/>
            </a:bodyPr>
            <a:lstStyle/>
            <a:p>
              <a:pPr defTabSz="1166813">
                <a:lnSpc>
                  <a:spcPct val="90000"/>
                </a:lnSpc>
                <a:spcAft>
                  <a:spcPct val="35000"/>
                </a:spcAft>
              </a:pPr>
              <a:r>
                <a:rPr lang="en-US" sz="2400" dirty="0"/>
                <a:t>Semiprofessionals</a:t>
              </a:r>
            </a:p>
          </p:txBody>
        </p:sp>
        <p:sp>
          <p:nvSpPr>
            <p:cNvPr id="12" name="Rectangle 11">
              <a:extLst>
                <a:ext uri="{FF2B5EF4-FFF2-40B4-BE49-F238E27FC236}">
                  <a16:creationId xmlns:a16="http://schemas.microsoft.com/office/drawing/2014/main" id="{928B14B7-72F9-044D-9D41-B9F80D09235A}"/>
                </a:ext>
              </a:extLst>
            </p:cNvPr>
            <p:cNvSpPr/>
            <p:nvPr/>
          </p:nvSpPr>
          <p:spPr>
            <a:xfrm>
              <a:off x="838200" y="4633768"/>
              <a:ext cx="3995928" cy="818999"/>
            </a:xfrm>
            <a:prstGeom prst="rect">
              <a:avLst/>
            </a:prstGeom>
            <a:solidFill>
              <a:schemeClr val="accent3"/>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73330" tIns="173330" rIns="173330" bIns="173330" numCol="1" spcCol="1270" anchor="ctr" anchorCtr="0">
              <a:noAutofit/>
            </a:bodyPr>
            <a:lstStyle/>
            <a:p>
              <a:pPr defTabSz="1166813">
                <a:lnSpc>
                  <a:spcPct val="90000"/>
                </a:lnSpc>
                <a:spcAft>
                  <a:spcPct val="35000"/>
                </a:spcAft>
              </a:pPr>
              <a:r>
                <a:rPr lang="en-US" sz="2400" dirty="0"/>
                <a:t>Amateurs</a:t>
              </a:r>
            </a:p>
          </p:txBody>
        </p:sp>
      </p:grpSp>
      <p:sp>
        <p:nvSpPr>
          <p:cNvPr id="13" name="Title 1">
            <a:extLst>
              <a:ext uri="{FF2B5EF4-FFF2-40B4-BE49-F238E27FC236}">
                <a16:creationId xmlns:a16="http://schemas.microsoft.com/office/drawing/2014/main" id="{E2C0C911-935F-5140-92B1-B4118E1670B9}"/>
              </a:ext>
            </a:extLst>
          </p:cNvPr>
          <p:cNvSpPr>
            <a:spLocks noGrp="1"/>
          </p:cNvSpPr>
          <p:nvPr>
            <p:ph type="title"/>
          </p:nvPr>
        </p:nvSpPr>
        <p:spPr>
          <a:xfrm>
            <a:off x="499168" y="365761"/>
            <a:ext cx="8235761" cy="589837"/>
          </a:xfrm>
        </p:spPr>
        <p:txBody>
          <a:bodyPr/>
          <a:lstStyle/>
          <a:p>
            <a:r>
              <a:rPr lang="en-US" sz="3200" dirty="0">
                <a:solidFill>
                  <a:schemeClr val="accent3"/>
                </a:solidFill>
              </a:rPr>
              <a:t>Data analysis roles</a:t>
            </a:r>
          </a:p>
        </p:txBody>
      </p:sp>
    </p:spTree>
    <p:extLst>
      <p:ext uri="{BB962C8B-B14F-4D97-AF65-F5344CB8AC3E}">
        <p14:creationId xmlns:p14="http://schemas.microsoft.com/office/powerpoint/2010/main" val="211983188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429AF-D33C-DA42-9582-3CCD23B346FA}"/>
              </a:ext>
            </a:extLst>
          </p:cNvPr>
          <p:cNvSpPr>
            <a:spLocks noGrp="1"/>
          </p:cNvSpPr>
          <p:nvPr>
            <p:ph type="title"/>
          </p:nvPr>
        </p:nvSpPr>
        <p:spPr/>
        <p:txBody>
          <a:bodyPr/>
          <a:lstStyle/>
          <a:p>
            <a:r>
              <a:rPr lang="en-US" dirty="0"/>
              <a:t>Artificial Intelligence - Definition</a:t>
            </a:r>
          </a:p>
        </p:txBody>
      </p:sp>
      <p:sp>
        <p:nvSpPr>
          <p:cNvPr id="3" name="Content Placeholder 2">
            <a:extLst>
              <a:ext uri="{FF2B5EF4-FFF2-40B4-BE49-F238E27FC236}">
                <a16:creationId xmlns:a16="http://schemas.microsoft.com/office/drawing/2014/main" id="{1E30E937-C06D-7849-8A46-588BB895500A}"/>
              </a:ext>
            </a:extLst>
          </p:cNvPr>
          <p:cNvSpPr>
            <a:spLocks noGrp="1"/>
          </p:cNvSpPr>
          <p:nvPr>
            <p:ph idx="1"/>
          </p:nvPr>
        </p:nvSpPr>
        <p:spPr>
          <a:xfrm>
            <a:off x="628650" y="1143001"/>
            <a:ext cx="7753350" cy="3105149"/>
          </a:xfrm>
        </p:spPr>
        <p:txBody>
          <a:bodyPr>
            <a:normAutofit/>
          </a:bodyPr>
          <a:lstStyle/>
          <a:p>
            <a:pPr marL="0" indent="0">
              <a:buNone/>
            </a:pPr>
            <a:r>
              <a:rPr lang="en-US" sz="2000" b="0" dirty="0"/>
              <a:t>An intelligent agent that perceives its environment and makes decisions to maximize chances of achieving it’s goal.</a:t>
            </a:r>
          </a:p>
          <a:p>
            <a:pPr marL="0" indent="0">
              <a:buNone/>
            </a:pPr>
            <a:endParaRPr lang="en-US" sz="2000" b="0" dirty="0"/>
          </a:p>
          <a:p>
            <a:pPr marL="0" indent="0">
              <a:buNone/>
            </a:pPr>
            <a:r>
              <a:rPr lang="en-US" sz="2000" dirty="0"/>
              <a:t>3 Types of AI:</a:t>
            </a:r>
          </a:p>
          <a:p>
            <a:pPr marL="0" indent="0">
              <a:buNone/>
            </a:pPr>
            <a:endParaRPr lang="en-US" sz="2000" b="0" dirty="0"/>
          </a:p>
          <a:p>
            <a:r>
              <a:rPr lang="en-US" sz="2000" b="0" dirty="0"/>
              <a:t>Artificial Narrow Intelligence</a:t>
            </a:r>
          </a:p>
          <a:p>
            <a:r>
              <a:rPr lang="en-US" sz="2000" b="0" dirty="0"/>
              <a:t>Artificial General Intelligence(strong AGI)</a:t>
            </a:r>
          </a:p>
          <a:p>
            <a:r>
              <a:rPr lang="en-US" sz="2000" b="0" dirty="0"/>
              <a:t>Artificial Super Intelligence</a:t>
            </a:r>
          </a:p>
          <a:p>
            <a:endParaRPr lang="en-US" sz="4000" dirty="0"/>
          </a:p>
        </p:txBody>
      </p:sp>
      <p:sp>
        <p:nvSpPr>
          <p:cNvPr id="4" name="Oval 3"/>
          <p:cNvSpPr/>
          <p:nvPr/>
        </p:nvSpPr>
        <p:spPr>
          <a:xfrm>
            <a:off x="381000" y="3028950"/>
            <a:ext cx="5943600" cy="8382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p:cNvSpPr txBox="1">
            <a:spLocks/>
          </p:cNvSpPr>
          <p:nvPr/>
        </p:nvSpPr>
        <p:spPr>
          <a:xfrm rot="20822327">
            <a:off x="5007075" y="1744669"/>
            <a:ext cx="3778049" cy="2270293"/>
          </a:xfrm>
          <a:prstGeom prst="rect">
            <a:avLst/>
          </a:prstGeom>
        </p:spPr>
        <p:txBody>
          <a:bodyPr>
            <a:noAutofit/>
          </a:bodyPr>
          <a:lstStyle>
            <a:lvl1pPr marL="342900" indent="-342900" algn="l" rtl="0" eaLnBrk="0" fontAlgn="base" hangingPunct="0">
              <a:spcBef>
                <a:spcPct val="20000"/>
              </a:spcBef>
              <a:spcAft>
                <a:spcPct val="0"/>
              </a:spcAft>
              <a:buChar char="•"/>
              <a:defRPr sz="3200" b="0" i="0">
                <a:solidFill>
                  <a:schemeClr val="tx1"/>
                </a:solidFill>
                <a:latin typeface="Myriad Pro"/>
                <a:ea typeface="ＭＳ Ｐゴシック" charset="0"/>
                <a:cs typeface="Myriad Pro"/>
              </a:defRPr>
            </a:lvl1pPr>
            <a:lvl2pPr marL="742950" indent="-285750" algn="l" rtl="0" eaLnBrk="0" fontAlgn="base" hangingPunct="0">
              <a:spcBef>
                <a:spcPct val="20000"/>
              </a:spcBef>
              <a:spcAft>
                <a:spcPct val="0"/>
              </a:spcAft>
              <a:buChar char="–"/>
              <a:defRPr sz="2800" b="0" i="0">
                <a:solidFill>
                  <a:schemeClr val="tx1"/>
                </a:solidFill>
                <a:latin typeface="Myriad Pro"/>
                <a:ea typeface="Arial" charset="0"/>
                <a:cs typeface="Myriad Pro"/>
              </a:defRPr>
            </a:lvl2pPr>
            <a:lvl3pPr marL="1143000" indent="-228600" algn="l" rtl="0" eaLnBrk="0" fontAlgn="base" hangingPunct="0">
              <a:spcBef>
                <a:spcPct val="20000"/>
              </a:spcBef>
              <a:spcAft>
                <a:spcPct val="0"/>
              </a:spcAft>
              <a:buChar char="•"/>
              <a:defRPr sz="2400" b="0" i="0">
                <a:solidFill>
                  <a:schemeClr val="tx1"/>
                </a:solidFill>
                <a:latin typeface="Myriad Pro"/>
                <a:ea typeface="Arial" charset="0"/>
                <a:cs typeface="Myriad Pro"/>
              </a:defRPr>
            </a:lvl3pPr>
            <a:lvl4pPr marL="16002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4pPr>
            <a:lvl5pPr marL="2057400" indent="-228600" algn="l" rtl="0" eaLnBrk="0" fontAlgn="base" hangingPunct="0">
              <a:spcBef>
                <a:spcPct val="20000"/>
              </a:spcBef>
              <a:spcAft>
                <a:spcPct val="0"/>
              </a:spcAft>
              <a:buChar char="»"/>
              <a:defRPr sz="2000" b="0" i="0">
                <a:solidFill>
                  <a:schemeClr val="tx1"/>
                </a:solidFill>
                <a:latin typeface="Myriad Pro"/>
                <a:ea typeface="Arial" charset="0"/>
                <a:cs typeface="Myriad Pro"/>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lgn="ctr">
              <a:buNone/>
            </a:pPr>
            <a:r>
              <a:rPr lang="en-US" b="1" dirty="0">
                <a:solidFill>
                  <a:srgbClr val="FF0000"/>
                </a:solidFill>
                <a:latin typeface="MV Boli" pitchFamily="2" charset="0"/>
                <a:cs typeface="MV Boli" pitchFamily="2" charset="0"/>
              </a:rPr>
              <a:t>Let’s get these out of the way first</a:t>
            </a:r>
          </a:p>
        </p:txBody>
      </p:sp>
    </p:spTree>
    <p:extLst>
      <p:ext uri="{BB962C8B-B14F-4D97-AF65-F5344CB8AC3E}">
        <p14:creationId xmlns:p14="http://schemas.microsoft.com/office/powerpoint/2010/main" val="319473374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D2EBF3BF-4F21-A949-AC6E-8B43334D2621}"/>
              </a:ext>
            </a:extLst>
          </p:cNvPr>
          <p:cNvSpPr>
            <a:spLocks noGrp="1"/>
          </p:cNvSpPr>
          <p:nvPr>
            <p:ph type="body" sz="quarter" idx="15"/>
          </p:nvPr>
        </p:nvSpPr>
        <p:spPr/>
        <p:txBody>
          <a:bodyPr/>
          <a:lstStyle/>
          <a:p>
            <a:pPr>
              <a:buNone/>
            </a:pPr>
            <a:r>
              <a:rPr lang="en-US" dirty="0">
                <a:solidFill>
                  <a:schemeClr val="tx1"/>
                </a:solidFill>
              </a:rPr>
              <a:t>A typical organization will have a variety of analysts and engineers that fall into the categories previously described. The next few slides will walk through a typical set.</a:t>
            </a:r>
          </a:p>
          <a:p>
            <a:endParaRPr lang="en-US" dirty="0">
              <a:solidFill>
                <a:schemeClr val="tx1"/>
              </a:solidFill>
            </a:endParaRPr>
          </a:p>
        </p:txBody>
      </p:sp>
      <p:grpSp>
        <p:nvGrpSpPr>
          <p:cNvPr id="3" name="Group 2">
            <a:extLst>
              <a:ext uri="{FF2B5EF4-FFF2-40B4-BE49-F238E27FC236}">
                <a16:creationId xmlns:a16="http://schemas.microsoft.com/office/drawing/2014/main" id="{8BF40F17-42AC-0C4A-82A8-CAF27019A21D}"/>
              </a:ext>
            </a:extLst>
          </p:cNvPr>
          <p:cNvGrpSpPr/>
          <p:nvPr/>
        </p:nvGrpSpPr>
        <p:grpSpPr>
          <a:xfrm>
            <a:off x="519941" y="1268445"/>
            <a:ext cx="3863216" cy="2902501"/>
            <a:chOff x="514350" y="1651503"/>
            <a:chExt cx="5261821" cy="3870001"/>
          </a:xfrm>
        </p:grpSpPr>
        <p:sp>
          <p:nvSpPr>
            <p:cNvPr id="6" name="Rectangle 5">
              <a:extLst>
                <a:ext uri="{FF2B5EF4-FFF2-40B4-BE49-F238E27FC236}">
                  <a16:creationId xmlns:a16="http://schemas.microsoft.com/office/drawing/2014/main" id="{7FF6CDCF-7CEE-E542-A6B5-421588A65603}"/>
                </a:ext>
              </a:extLst>
            </p:cNvPr>
            <p:cNvSpPr/>
            <p:nvPr/>
          </p:nvSpPr>
          <p:spPr>
            <a:xfrm>
              <a:off x="514350" y="1651503"/>
              <a:ext cx="5261821" cy="585000"/>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defTabSz="833438">
                <a:lnSpc>
                  <a:spcPct val="90000"/>
                </a:lnSpc>
                <a:spcAft>
                  <a:spcPct val="35000"/>
                </a:spcAft>
              </a:pPr>
              <a:r>
                <a:rPr lang="en-US" sz="1900" dirty="0"/>
                <a:t>Data engineers</a:t>
              </a:r>
            </a:p>
          </p:txBody>
        </p:sp>
        <p:sp>
          <p:nvSpPr>
            <p:cNvPr id="7" name="Rectangle 6">
              <a:extLst>
                <a:ext uri="{FF2B5EF4-FFF2-40B4-BE49-F238E27FC236}">
                  <a16:creationId xmlns:a16="http://schemas.microsoft.com/office/drawing/2014/main" id="{C06E85E9-1264-BC45-A8EE-E8E5F75726E2}"/>
                </a:ext>
              </a:extLst>
            </p:cNvPr>
            <p:cNvSpPr/>
            <p:nvPr/>
          </p:nvSpPr>
          <p:spPr>
            <a:xfrm>
              <a:off x="514350" y="2308503"/>
              <a:ext cx="5261821" cy="585000"/>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defTabSz="833438">
                <a:lnSpc>
                  <a:spcPct val="90000"/>
                </a:lnSpc>
                <a:spcAft>
                  <a:spcPct val="35000"/>
                </a:spcAft>
              </a:pPr>
              <a:r>
                <a:rPr lang="en-US" sz="1900" dirty="0"/>
                <a:t>Business analysts</a:t>
              </a:r>
            </a:p>
          </p:txBody>
        </p:sp>
        <p:sp>
          <p:nvSpPr>
            <p:cNvPr id="8" name="Rectangle 7">
              <a:extLst>
                <a:ext uri="{FF2B5EF4-FFF2-40B4-BE49-F238E27FC236}">
                  <a16:creationId xmlns:a16="http://schemas.microsoft.com/office/drawing/2014/main" id="{2276E064-31E9-204D-BBD6-70983B56B88F}"/>
                </a:ext>
              </a:extLst>
            </p:cNvPr>
            <p:cNvSpPr/>
            <p:nvPr/>
          </p:nvSpPr>
          <p:spPr>
            <a:xfrm>
              <a:off x="514350" y="2965504"/>
              <a:ext cx="5261821" cy="585000"/>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defTabSz="833438">
                <a:lnSpc>
                  <a:spcPct val="90000"/>
                </a:lnSpc>
                <a:spcAft>
                  <a:spcPct val="35000"/>
                </a:spcAft>
              </a:pPr>
              <a:r>
                <a:rPr lang="en-US" sz="1900" dirty="0"/>
                <a:t>Data scientists</a:t>
              </a:r>
            </a:p>
          </p:txBody>
        </p:sp>
        <p:sp>
          <p:nvSpPr>
            <p:cNvPr id="9" name="Rectangle 8">
              <a:extLst>
                <a:ext uri="{FF2B5EF4-FFF2-40B4-BE49-F238E27FC236}">
                  <a16:creationId xmlns:a16="http://schemas.microsoft.com/office/drawing/2014/main" id="{BDC92ADB-5515-DF4C-BD1E-519A5041E4CE}"/>
                </a:ext>
              </a:extLst>
            </p:cNvPr>
            <p:cNvSpPr/>
            <p:nvPr/>
          </p:nvSpPr>
          <p:spPr>
            <a:xfrm>
              <a:off x="514350" y="3622504"/>
              <a:ext cx="5261821" cy="585000"/>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defTabSz="833438">
                <a:lnSpc>
                  <a:spcPct val="90000"/>
                </a:lnSpc>
                <a:spcAft>
                  <a:spcPct val="35000"/>
                </a:spcAft>
              </a:pPr>
              <a:r>
                <a:rPr lang="en-US" sz="1900" dirty="0"/>
                <a:t>Statisticians</a:t>
              </a:r>
            </a:p>
          </p:txBody>
        </p:sp>
        <p:sp>
          <p:nvSpPr>
            <p:cNvPr id="10" name="Rectangle 9">
              <a:extLst>
                <a:ext uri="{FF2B5EF4-FFF2-40B4-BE49-F238E27FC236}">
                  <a16:creationId xmlns:a16="http://schemas.microsoft.com/office/drawing/2014/main" id="{CA5D7152-0179-F04F-A660-DB6D23880665}"/>
                </a:ext>
              </a:extLst>
            </p:cNvPr>
            <p:cNvSpPr/>
            <p:nvPr/>
          </p:nvSpPr>
          <p:spPr>
            <a:xfrm>
              <a:off x="514350" y="4279504"/>
              <a:ext cx="5261821" cy="585000"/>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defTabSz="833438">
                <a:lnSpc>
                  <a:spcPct val="90000"/>
                </a:lnSpc>
                <a:spcAft>
                  <a:spcPct val="35000"/>
                </a:spcAft>
              </a:pPr>
              <a:r>
                <a:rPr lang="en-US" sz="1900" dirty="0"/>
                <a:t>Accountants and financial analysts</a:t>
              </a:r>
            </a:p>
          </p:txBody>
        </p:sp>
        <p:sp>
          <p:nvSpPr>
            <p:cNvPr id="11" name="Rectangle 10">
              <a:extLst>
                <a:ext uri="{FF2B5EF4-FFF2-40B4-BE49-F238E27FC236}">
                  <a16:creationId xmlns:a16="http://schemas.microsoft.com/office/drawing/2014/main" id="{6E27FB72-776C-F946-B561-94431292677A}"/>
                </a:ext>
              </a:extLst>
            </p:cNvPr>
            <p:cNvSpPr/>
            <p:nvPr/>
          </p:nvSpPr>
          <p:spPr>
            <a:xfrm>
              <a:off x="514350" y="4936504"/>
              <a:ext cx="5261821" cy="585000"/>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defTabSz="833438">
                <a:lnSpc>
                  <a:spcPct val="90000"/>
                </a:lnSpc>
                <a:spcAft>
                  <a:spcPct val="35000"/>
                </a:spcAft>
              </a:pPr>
              <a:r>
                <a:rPr lang="en-US" sz="1900" dirty="0"/>
                <a:t>Data visualization specialists</a:t>
              </a:r>
            </a:p>
          </p:txBody>
        </p:sp>
      </p:grpSp>
      <p:sp>
        <p:nvSpPr>
          <p:cNvPr id="12" name="Title 1">
            <a:extLst>
              <a:ext uri="{FF2B5EF4-FFF2-40B4-BE49-F238E27FC236}">
                <a16:creationId xmlns:a16="http://schemas.microsoft.com/office/drawing/2014/main" id="{E2C0C911-935F-5140-92B1-B4118E1670B9}"/>
              </a:ext>
            </a:extLst>
          </p:cNvPr>
          <p:cNvSpPr>
            <a:spLocks noGrp="1"/>
          </p:cNvSpPr>
          <p:nvPr>
            <p:ph type="title"/>
          </p:nvPr>
        </p:nvSpPr>
        <p:spPr>
          <a:xfrm>
            <a:off x="499168" y="365761"/>
            <a:ext cx="8235761" cy="589837"/>
          </a:xfrm>
        </p:spPr>
        <p:txBody>
          <a:bodyPr/>
          <a:lstStyle/>
          <a:p>
            <a:r>
              <a:rPr lang="en-US" sz="3200" dirty="0">
                <a:solidFill>
                  <a:schemeClr val="accent3"/>
                </a:solidFill>
              </a:rPr>
              <a:t>Data analysis roles</a:t>
            </a:r>
          </a:p>
        </p:txBody>
      </p:sp>
    </p:spTree>
    <p:extLst>
      <p:ext uri="{BB962C8B-B14F-4D97-AF65-F5344CB8AC3E}">
        <p14:creationId xmlns:p14="http://schemas.microsoft.com/office/powerpoint/2010/main" val="1254891268"/>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475E3C91-C8FB-6C4C-AA2E-FA9DEFB2C9FE}"/>
              </a:ext>
            </a:extLst>
          </p:cNvPr>
          <p:cNvSpPr>
            <a:spLocks noGrp="1"/>
          </p:cNvSpPr>
          <p:nvPr>
            <p:ph type="body" sz="quarter" idx="15"/>
          </p:nvPr>
        </p:nvSpPr>
        <p:spPr/>
        <p:txBody>
          <a:bodyPr/>
          <a:lstStyle/>
          <a:p>
            <a:pPr marL="342900" indent="-342900">
              <a:spcBef>
                <a:spcPts val="500"/>
              </a:spcBef>
              <a:spcAft>
                <a:spcPts val="500"/>
              </a:spcAft>
              <a:buClr>
                <a:schemeClr val="tx2"/>
              </a:buClr>
              <a:buFont typeface="Arial" panose="020B0604020202020204" pitchFamily="34" charset="0"/>
              <a:buChar char="•"/>
            </a:pPr>
            <a:r>
              <a:rPr lang="en-US" dirty="0">
                <a:solidFill>
                  <a:schemeClr val="tx1"/>
                </a:solidFill>
              </a:rPr>
              <a:t>Wrangle the data:</a:t>
            </a:r>
          </a:p>
          <a:p>
            <a:pPr marL="644129" lvl="2" indent="-292894">
              <a:spcBef>
                <a:spcPts val="500"/>
              </a:spcBef>
              <a:spcAft>
                <a:spcPts val="500"/>
              </a:spcAft>
            </a:pPr>
            <a:r>
              <a:rPr lang="en-US" sz="1800" dirty="0">
                <a:solidFill>
                  <a:schemeClr val="tx1"/>
                </a:solidFill>
              </a:rPr>
              <a:t>Internal sources </a:t>
            </a:r>
          </a:p>
          <a:p>
            <a:pPr marL="644129" lvl="2" indent="-292894">
              <a:spcBef>
                <a:spcPts val="500"/>
              </a:spcBef>
              <a:spcAft>
                <a:spcPts val="500"/>
              </a:spcAft>
            </a:pPr>
            <a:r>
              <a:rPr lang="en-US" sz="1800" dirty="0">
                <a:solidFill>
                  <a:schemeClr val="tx1"/>
                </a:solidFill>
              </a:rPr>
              <a:t>External sources</a:t>
            </a:r>
            <a:endParaRPr lang="en-US" dirty="0">
              <a:solidFill>
                <a:schemeClr val="tx1"/>
              </a:solidFill>
            </a:endParaRPr>
          </a:p>
          <a:p>
            <a:pPr marL="342900" indent="-342900">
              <a:spcBef>
                <a:spcPts val="500"/>
              </a:spcBef>
              <a:spcAft>
                <a:spcPts val="500"/>
              </a:spcAft>
              <a:buClr>
                <a:schemeClr val="tx2"/>
              </a:buClr>
              <a:buFont typeface="Arial" panose="020B0604020202020204" pitchFamily="34" charset="0"/>
              <a:buChar char="•"/>
            </a:pPr>
            <a:r>
              <a:rPr lang="en-US" dirty="0">
                <a:solidFill>
                  <a:schemeClr val="tx1"/>
                </a:solidFill>
              </a:rPr>
              <a:t>Specialist in ETL:</a:t>
            </a:r>
          </a:p>
          <a:p>
            <a:pPr marL="644129" lvl="2" indent="-292894">
              <a:spcBef>
                <a:spcPts val="500"/>
              </a:spcBef>
              <a:spcAft>
                <a:spcPts val="500"/>
              </a:spcAft>
            </a:pPr>
            <a:r>
              <a:rPr lang="en-US" sz="1800" dirty="0">
                <a:solidFill>
                  <a:schemeClr val="tx1"/>
                </a:solidFill>
              </a:rPr>
              <a:t>Extract </a:t>
            </a:r>
          </a:p>
          <a:p>
            <a:pPr marL="644129" lvl="2" indent="-292894">
              <a:spcBef>
                <a:spcPts val="500"/>
              </a:spcBef>
              <a:spcAft>
                <a:spcPts val="500"/>
              </a:spcAft>
            </a:pPr>
            <a:r>
              <a:rPr lang="en-US" sz="1800" dirty="0">
                <a:solidFill>
                  <a:schemeClr val="tx1"/>
                </a:solidFill>
              </a:rPr>
              <a:t>Transform</a:t>
            </a:r>
          </a:p>
          <a:p>
            <a:pPr marL="644129" lvl="2" indent="-292894">
              <a:spcBef>
                <a:spcPts val="500"/>
              </a:spcBef>
              <a:spcAft>
                <a:spcPts val="500"/>
              </a:spcAft>
            </a:pPr>
            <a:r>
              <a:rPr lang="en-US" sz="1800" dirty="0">
                <a:solidFill>
                  <a:schemeClr val="tx1"/>
                </a:solidFill>
              </a:rPr>
              <a:t>Load</a:t>
            </a:r>
          </a:p>
          <a:p>
            <a:pPr marL="342900" indent="-342900">
              <a:spcBef>
                <a:spcPts val="500"/>
              </a:spcBef>
              <a:spcAft>
                <a:spcPts val="500"/>
              </a:spcAft>
              <a:buClr>
                <a:schemeClr val="tx2"/>
              </a:buClr>
              <a:buFont typeface="Arial" panose="020B0604020202020204" pitchFamily="34" charset="0"/>
              <a:buChar char="•"/>
            </a:pPr>
            <a:r>
              <a:rPr lang="en-US" dirty="0">
                <a:solidFill>
                  <a:schemeClr val="tx1"/>
                </a:solidFill>
              </a:rPr>
              <a:t>Get the data to the analysts</a:t>
            </a:r>
          </a:p>
          <a:p>
            <a:pPr>
              <a:spcBef>
                <a:spcPts val="500"/>
              </a:spcBef>
              <a:spcAft>
                <a:spcPts val="500"/>
              </a:spcAft>
            </a:pPr>
            <a:endParaRPr lang="en-US" dirty="0">
              <a:solidFill>
                <a:schemeClr val="tx1"/>
              </a:solidFill>
            </a:endParaRPr>
          </a:p>
        </p:txBody>
      </p:sp>
      <p:grpSp>
        <p:nvGrpSpPr>
          <p:cNvPr id="17" name="Group 16">
            <a:extLst>
              <a:ext uri="{FF2B5EF4-FFF2-40B4-BE49-F238E27FC236}">
                <a16:creationId xmlns:a16="http://schemas.microsoft.com/office/drawing/2014/main" id="{3CABC222-62BC-0E44-9EDC-CEB08C3B1100}"/>
              </a:ext>
            </a:extLst>
          </p:cNvPr>
          <p:cNvGrpSpPr/>
          <p:nvPr/>
        </p:nvGrpSpPr>
        <p:grpSpPr>
          <a:xfrm>
            <a:off x="519941" y="1268445"/>
            <a:ext cx="3863216" cy="2902501"/>
            <a:chOff x="514350" y="1651503"/>
            <a:chExt cx="5261821" cy="3870001"/>
          </a:xfrm>
        </p:grpSpPr>
        <p:sp>
          <p:nvSpPr>
            <p:cNvPr id="18" name="Rectangle 17">
              <a:extLst>
                <a:ext uri="{FF2B5EF4-FFF2-40B4-BE49-F238E27FC236}">
                  <a16:creationId xmlns:a16="http://schemas.microsoft.com/office/drawing/2014/main" id="{2CE6C766-80D1-8D4E-A866-00E6AB9EDA94}"/>
                </a:ext>
              </a:extLst>
            </p:cNvPr>
            <p:cNvSpPr/>
            <p:nvPr/>
          </p:nvSpPr>
          <p:spPr>
            <a:xfrm>
              <a:off x="514350" y="1651503"/>
              <a:ext cx="5261821" cy="585000"/>
            </a:xfrm>
            <a:prstGeom prst="rect">
              <a:avLst/>
            </a:prstGeom>
            <a:solidFill>
              <a:schemeClr val="accent3"/>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defTabSz="833438">
                <a:lnSpc>
                  <a:spcPct val="90000"/>
                </a:lnSpc>
                <a:spcAft>
                  <a:spcPct val="35000"/>
                </a:spcAft>
              </a:pPr>
              <a:r>
                <a:rPr lang="en-US" sz="1900" dirty="0"/>
                <a:t>Data engineers</a:t>
              </a:r>
            </a:p>
          </p:txBody>
        </p:sp>
        <p:sp>
          <p:nvSpPr>
            <p:cNvPr id="19" name="Rectangle 18">
              <a:extLst>
                <a:ext uri="{FF2B5EF4-FFF2-40B4-BE49-F238E27FC236}">
                  <a16:creationId xmlns:a16="http://schemas.microsoft.com/office/drawing/2014/main" id="{B5AD0D52-96CE-2441-93C2-1BB4ECCBDE83}"/>
                </a:ext>
              </a:extLst>
            </p:cNvPr>
            <p:cNvSpPr/>
            <p:nvPr/>
          </p:nvSpPr>
          <p:spPr>
            <a:xfrm>
              <a:off x="514350" y="2308503"/>
              <a:ext cx="5261821" cy="585000"/>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defTabSz="833438">
                <a:lnSpc>
                  <a:spcPct val="90000"/>
                </a:lnSpc>
                <a:spcAft>
                  <a:spcPct val="35000"/>
                </a:spcAft>
              </a:pPr>
              <a:r>
                <a:rPr lang="en-US" sz="1900" dirty="0"/>
                <a:t>Business analysts</a:t>
              </a:r>
            </a:p>
          </p:txBody>
        </p:sp>
        <p:sp>
          <p:nvSpPr>
            <p:cNvPr id="20" name="Rectangle 19">
              <a:extLst>
                <a:ext uri="{FF2B5EF4-FFF2-40B4-BE49-F238E27FC236}">
                  <a16:creationId xmlns:a16="http://schemas.microsoft.com/office/drawing/2014/main" id="{91D23ACB-21DE-1840-83E6-192DD39FBCDE}"/>
                </a:ext>
              </a:extLst>
            </p:cNvPr>
            <p:cNvSpPr/>
            <p:nvPr/>
          </p:nvSpPr>
          <p:spPr>
            <a:xfrm>
              <a:off x="514350" y="2965504"/>
              <a:ext cx="5261821" cy="585000"/>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defTabSz="833438">
                <a:lnSpc>
                  <a:spcPct val="90000"/>
                </a:lnSpc>
                <a:spcAft>
                  <a:spcPct val="35000"/>
                </a:spcAft>
              </a:pPr>
              <a:r>
                <a:rPr lang="en-US" sz="1900" dirty="0"/>
                <a:t>Data scientists</a:t>
              </a:r>
            </a:p>
          </p:txBody>
        </p:sp>
        <p:sp>
          <p:nvSpPr>
            <p:cNvPr id="21" name="Rectangle 20">
              <a:extLst>
                <a:ext uri="{FF2B5EF4-FFF2-40B4-BE49-F238E27FC236}">
                  <a16:creationId xmlns:a16="http://schemas.microsoft.com/office/drawing/2014/main" id="{668A1DD0-C84E-B945-A34B-FF12B36F2FB1}"/>
                </a:ext>
              </a:extLst>
            </p:cNvPr>
            <p:cNvSpPr/>
            <p:nvPr/>
          </p:nvSpPr>
          <p:spPr>
            <a:xfrm>
              <a:off x="514350" y="3622504"/>
              <a:ext cx="5261821" cy="585000"/>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defTabSz="833438">
                <a:lnSpc>
                  <a:spcPct val="90000"/>
                </a:lnSpc>
                <a:spcAft>
                  <a:spcPct val="35000"/>
                </a:spcAft>
              </a:pPr>
              <a:r>
                <a:rPr lang="en-US" sz="1900" dirty="0"/>
                <a:t>Statisticians</a:t>
              </a:r>
            </a:p>
          </p:txBody>
        </p:sp>
        <p:sp>
          <p:nvSpPr>
            <p:cNvPr id="22" name="Rectangle 21">
              <a:extLst>
                <a:ext uri="{FF2B5EF4-FFF2-40B4-BE49-F238E27FC236}">
                  <a16:creationId xmlns:a16="http://schemas.microsoft.com/office/drawing/2014/main" id="{B51136E5-67CA-D74B-B1F9-0B07C80A89F3}"/>
                </a:ext>
              </a:extLst>
            </p:cNvPr>
            <p:cNvSpPr/>
            <p:nvPr/>
          </p:nvSpPr>
          <p:spPr>
            <a:xfrm>
              <a:off x="514350" y="4279504"/>
              <a:ext cx="5261821" cy="585000"/>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defTabSz="833438">
                <a:lnSpc>
                  <a:spcPct val="90000"/>
                </a:lnSpc>
                <a:spcAft>
                  <a:spcPct val="35000"/>
                </a:spcAft>
              </a:pPr>
              <a:r>
                <a:rPr lang="en-US" sz="1900" dirty="0"/>
                <a:t>Accountants and financial analysts</a:t>
              </a:r>
            </a:p>
          </p:txBody>
        </p:sp>
        <p:sp>
          <p:nvSpPr>
            <p:cNvPr id="23" name="Rectangle 22">
              <a:extLst>
                <a:ext uri="{FF2B5EF4-FFF2-40B4-BE49-F238E27FC236}">
                  <a16:creationId xmlns:a16="http://schemas.microsoft.com/office/drawing/2014/main" id="{FB8FEBFD-23DD-A744-8C3A-3376ABEF161A}"/>
                </a:ext>
              </a:extLst>
            </p:cNvPr>
            <p:cNvSpPr/>
            <p:nvPr/>
          </p:nvSpPr>
          <p:spPr>
            <a:xfrm>
              <a:off x="514350" y="4936504"/>
              <a:ext cx="5261821" cy="585000"/>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defTabSz="833438">
                <a:lnSpc>
                  <a:spcPct val="90000"/>
                </a:lnSpc>
                <a:spcAft>
                  <a:spcPct val="35000"/>
                </a:spcAft>
              </a:pPr>
              <a:r>
                <a:rPr lang="en-US" sz="1900" dirty="0"/>
                <a:t>Data visualization specialists</a:t>
              </a:r>
            </a:p>
          </p:txBody>
        </p:sp>
      </p:grpSp>
      <p:sp>
        <p:nvSpPr>
          <p:cNvPr id="12" name="Title 1">
            <a:extLst>
              <a:ext uri="{FF2B5EF4-FFF2-40B4-BE49-F238E27FC236}">
                <a16:creationId xmlns:a16="http://schemas.microsoft.com/office/drawing/2014/main" id="{E2C0C911-935F-5140-92B1-B4118E1670B9}"/>
              </a:ext>
            </a:extLst>
          </p:cNvPr>
          <p:cNvSpPr>
            <a:spLocks noGrp="1"/>
          </p:cNvSpPr>
          <p:nvPr>
            <p:ph type="title"/>
          </p:nvPr>
        </p:nvSpPr>
        <p:spPr>
          <a:xfrm>
            <a:off x="499168" y="365761"/>
            <a:ext cx="8235761" cy="589837"/>
          </a:xfrm>
        </p:spPr>
        <p:txBody>
          <a:bodyPr/>
          <a:lstStyle/>
          <a:p>
            <a:r>
              <a:rPr lang="en-US" sz="3200" dirty="0">
                <a:solidFill>
                  <a:schemeClr val="accent3"/>
                </a:solidFill>
              </a:rPr>
              <a:t>Data analysis roles</a:t>
            </a:r>
          </a:p>
        </p:txBody>
      </p:sp>
    </p:spTree>
    <p:extLst>
      <p:ext uri="{BB962C8B-B14F-4D97-AF65-F5344CB8AC3E}">
        <p14:creationId xmlns:p14="http://schemas.microsoft.com/office/powerpoint/2010/main" val="3648124655"/>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D55C3B55-67DC-7C4D-9F17-45765C8EA515}"/>
              </a:ext>
            </a:extLst>
          </p:cNvPr>
          <p:cNvSpPr>
            <a:spLocks noGrp="1"/>
          </p:cNvSpPr>
          <p:nvPr>
            <p:ph type="body" sz="quarter" idx="15"/>
          </p:nvPr>
        </p:nvSpPr>
        <p:spPr/>
        <p:txBody>
          <a:bodyPr/>
          <a:lstStyle/>
          <a:p>
            <a:pPr marL="342900" indent="-342900">
              <a:buClr>
                <a:schemeClr val="tx2"/>
              </a:buClr>
              <a:buFont typeface="Arial" panose="020B0604020202020204" pitchFamily="34" charset="0"/>
              <a:buChar char="•"/>
            </a:pPr>
            <a:r>
              <a:rPr lang="en-US" dirty="0">
                <a:solidFill>
                  <a:schemeClr val="tx1"/>
                </a:solidFill>
              </a:rPr>
              <a:t>Liaison between the tech and the business stakeholders.</a:t>
            </a:r>
          </a:p>
          <a:p>
            <a:pPr marL="342900" indent="-342900">
              <a:buClr>
                <a:schemeClr val="tx2"/>
              </a:buClr>
              <a:buFont typeface="Arial" panose="020B0604020202020204" pitchFamily="34" charset="0"/>
              <a:buChar char="•"/>
            </a:pPr>
            <a:r>
              <a:rPr lang="en-US" dirty="0">
                <a:solidFill>
                  <a:schemeClr val="tx1"/>
                </a:solidFill>
              </a:rPr>
              <a:t>Identify process improvement.</a:t>
            </a:r>
          </a:p>
          <a:p>
            <a:endParaRPr lang="en-US" dirty="0">
              <a:solidFill>
                <a:schemeClr val="tx1"/>
              </a:solidFill>
            </a:endParaRPr>
          </a:p>
        </p:txBody>
      </p:sp>
      <p:grpSp>
        <p:nvGrpSpPr>
          <p:cNvPr id="6" name="Group 5">
            <a:extLst>
              <a:ext uri="{FF2B5EF4-FFF2-40B4-BE49-F238E27FC236}">
                <a16:creationId xmlns:a16="http://schemas.microsoft.com/office/drawing/2014/main" id="{799467B7-20C7-2F4E-9059-D880C57E6494}"/>
              </a:ext>
            </a:extLst>
          </p:cNvPr>
          <p:cNvGrpSpPr/>
          <p:nvPr/>
        </p:nvGrpSpPr>
        <p:grpSpPr>
          <a:xfrm>
            <a:off x="519941" y="1268445"/>
            <a:ext cx="3863216" cy="2902501"/>
            <a:chOff x="514350" y="1651503"/>
            <a:chExt cx="5261821" cy="3870001"/>
          </a:xfrm>
        </p:grpSpPr>
        <p:sp>
          <p:nvSpPr>
            <p:cNvPr id="7" name="Rectangle 6">
              <a:extLst>
                <a:ext uri="{FF2B5EF4-FFF2-40B4-BE49-F238E27FC236}">
                  <a16:creationId xmlns:a16="http://schemas.microsoft.com/office/drawing/2014/main" id="{89A1EB51-1310-624C-869E-767F702DF8A4}"/>
                </a:ext>
              </a:extLst>
            </p:cNvPr>
            <p:cNvSpPr/>
            <p:nvPr/>
          </p:nvSpPr>
          <p:spPr>
            <a:xfrm>
              <a:off x="514350" y="1651503"/>
              <a:ext cx="5261821" cy="585000"/>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defTabSz="833438">
                <a:lnSpc>
                  <a:spcPct val="90000"/>
                </a:lnSpc>
                <a:spcAft>
                  <a:spcPct val="35000"/>
                </a:spcAft>
              </a:pPr>
              <a:r>
                <a:rPr lang="en-US" sz="1900" dirty="0"/>
                <a:t>Data engineers</a:t>
              </a:r>
            </a:p>
          </p:txBody>
        </p:sp>
        <p:sp>
          <p:nvSpPr>
            <p:cNvPr id="8" name="Rectangle 7">
              <a:extLst>
                <a:ext uri="{FF2B5EF4-FFF2-40B4-BE49-F238E27FC236}">
                  <a16:creationId xmlns:a16="http://schemas.microsoft.com/office/drawing/2014/main" id="{D955E645-9110-4740-BB66-96C4403F27CB}"/>
                </a:ext>
              </a:extLst>
            </p:cNvPr>
            <p:cNvSpPr/>
            <p:nvPr/>
          </p:nvSpPr>
          <p:spPr>
            <a:xfrm>
              <a:off x="514350" y="2308503"/>
              <a:ext cx="5261821" cy="585000"/>
            </a:xfrm>
            <a:prstGeom prst="rect">
              <a:avLst/>
            </a:prstGeom>
            <a:solidFill>
              <a:schemeClr val="accent3"/>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defTabSz="833438">
                <a:lnSpc>
                  <a:spcPct val="90000"/>
                </a:lnSpc>
                <a:spcAft>
                  <a:spcPct val="35000"/>
                </a:spcAft>
              </a:pPr>
              <a:r>
                <a:rPr lang="en-US" sz="1900" dirty="0"/>
                <a:t>Business analysts</a:t>
              </a:r>
            </a:p>
          </p:txBody>
        </p:sp>
        <p:sp>
          <p:nvSpPr>
            <p:cNvPr id="9" name="Rectangle 8">
              <a:extLst>
                <a:ext uri="{FF2B5EF4-FFF2-40B4-BE49-F238E27FC236}">
                  <a16:creationId xmlns:a16="http://schemas.microsoft.com/office/drawing/2014/main" id="{DD383205-9A6E-614D-B8BF-F6A5F86E0684}"/>
                </a:ext>
              </a:extLst>
            </p:cNvPr>
            <p:cNvSpPr/>
            <p:nvPr/>
          </p:nvSpPr>
          <p:spPr>
            <a:xfrm>
              <a:off x="514350" y="2965504"/>
              <a:ext cx="5261821" cy="585000"/>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defTabSz="833438">
                <a:lnSpc>
                  <a:spcPct val="90000"/>
                </a:lnSpc>
                <a:spcAft>
                  <a:spcPct val="35000"/>
                </a:spcAft>
              </a:pPr>
              <a:r>
                <a:rPr lang="en-US" sz="1900" dirty="0"/>
                <a:t>Data scientists</a:t>
              </a:r>
            </a:p>
          </p:txBody>
        </p:sp>
        <p:sp>
          <p:nvSpPr>
            <p:cNvPr id="10" name="Rectangle 9">
              <a:extLst>
                <a:ext uri="{FF2B5EF4-FFF2-40B4-BE49-F238E27FC236}">
                  <a16:creationId xmlns:a16="http://schemas.microsoft.com/office/drawing/2014/main" id="{ACE6EF67-9F7B-194F-B369-F7024C40A629}"/>
                </a:ext>
              </a:extLst>
            </p:cNvPr>
            <p:cNvSpPr/>
            <p:nvPr/>
          </p:nvSpPr>
          <p:spPr>
            <a:xfrm>
              <a:off x="514350" y="3622504"/>
              <a:ext cx="5261821" cy="585000"/>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defTabSz="833438">
                <a:lnSpc>
                  <a:spcPct val="90000"/>
                </a:lnSpc>
                <a:spcAft>
                  <a:spcPct val="35000"/>
                </a:spcAft>
              </a:pPr>
              <a:r>
                <a:rPr lang="en-US" sz="1900" dirty="0"/>
                <a:t>Statisticians</a:t>
              </a:r>
            </a:p>
          </p:txBody>
        </p:sp>
        <p:sp>
          <p:nvSpPr>
            <p:cNvPr id="11" name="Rectangle 10">
              <a:extLst>
                <a:ext uri="{FF2B5EF4-FFF2-40B4-BE49-F238E27FC236}">
                  <a16:creationId xmlns:a16="http://schemas.microsoft.com/office/drawing/2014/main" id="{82E3C2F5-8AAD-924C-9057-D190B1123272}"/>
                </a:ext>
              </a:extLst>
            </p:cNvPr>
            <p:cNvSpPr/>
            <p:nvPr/>
          </p:nvSpPr>
          <p:spPr>
            <a:xfrm>
              <a:off x="514350" y="4279504"/>
              <a:ext cx="5261821" cy="585000"/>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defTabSz="833438">
                <a:lnSpc>
                  <a:spcPct val="90000"/>
                </a:lnSpc>
                <a:spcAft>
                  <a:spcPct val="35000"/>
                </a:spcAft>
              </a:pPr>
              <a:r>
                <a:rPr lang="en-US" sz="1900" dirty="0"/>
                <a:t>Accountants and financial analysts</a:t>
              </a:r>
            </a:p>
          </p:txBody>
        </p:sp>
        <p:sp>
          <p:nvSpPr>
            <p:cNvPr id="12" name="Rectangle 11">
              <a:extLst>
                <a:ext uri="{FF2B5EF4-FFF2-40B4-BE49-F238E27FC236}">
                  <a16:creationId xmlns:a16="http://schemas.microsoft.com/office/drawing/2014/main" id="{15015356-EB95-AE4C-BB99-886D0577793E}"/>
                </a:ext>
              </a:extLst>
            </p:cNvPr>
            <p:cNvSpPr/>
            <p:nvPr/>
          </p:nvSpPr>
          <p:spPr>
            <a:xfrm>
              <a:off x="514350" y="4936504"/>
              <a:ext cx="5261821" cy="585000"/>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defTabSz="833438">
                <a:lnSpc>
                  <a:spcPct val="90000"/>
                </a:lnSpc>
                <a:spcAft>
                  <a:spcPct val="35000"/>
                </a:spcAft>
              </a:pPr>
              <a:r>
                <a:rPr lang="en-US" sz="1900" dirty="0"/>
                <a:t>Data visualization specialists</a:t>
              </a:r>
            </a:p>
          </p:txBody>
        </p:sp>
      </p:grpSp>
      <p:sp>
        <p:nvSpPr>
          <p:cNvPr id="15" name="Title 1">
            <a:extLst>
              <a:ext uri="{FF2B5EF4-FFF2-40B4-BE49-F238E27FC236}">
                <a16:creationId xmlns:a16="http://schemas.microsoft.com/office/drawing/2014/main" id="{E2C0C911-935F-5140-92B1-B4118E1670B9}"/>
              </a:ext>
            </a:extLst>
          </p:cNvPr>
          <p:cNvSpPr>
            <a:spLocks noGrp="1"/>
          </p:cNvSpPr>
          <p:nvPr>
            <p:ph type="title"/>
          </p:nvPr>
        </p:nvSpPr>
        <p:spPr>
          <a:xfrm>
            <a:off x="499168" y="365761"/>
            <a:ext cx="8235761" cy="589837"/>
          </a:xfrm>
        </p:spPr>
        <p:txBody>
          <a:bodyPr/>
          <a:lstStyle/>
          <a:p>
            <a:r>
              <a:rPr lang="en-US" sz="3200" dirty="0">
                <a:solidFill>
                  <a:schemeClr val="accent3"/>
                </a:solidFill>
              </a:rPr>
              <a:t>Data analysis roles</a:t>
            </a:r>
          </a:p>
        </p:txBody>
      </p:sp>
    </p:spTree>
    <p:extLst>
      <p:ext uri="{BB962C8B-B14F-4D97-AF65-F5344CB8AC3E}">
        <p14:creationId xmlns:p14="http://schemas.microsoft.com/office/powerpoint/2010/main" val="855620035"/>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E758ECE-2605-844E-ACC9-7C0CAEBF6CF0}"/>
              </a:ext>
            </a:extLst>
          </p:cNvPr>
          <p:cNvGrpSpPr/>
          <p:nvPr/>
        </p:nvGrpSpPr>
        <p:grpSpPr>
          <a:xfrm>
            <a:off x="519941" y="1268445"/>
            <a:ext cx="3863216" cy="2902501"/>
            <a:chOff x="514350" y="1651503"/>
            <a:chExt cx="5261821" cy="3870001"/>
          </a:xfrm>
        </p:grpSpPr>
        <p:sp>
          <p:nvSpPr>
            <p:cNvPr id="7" name="Rectangle 6">
              <a:extLst>
                <a:ext uri="{FF2B5EF4-FFF2-40B4-BE49-F238E27FC236}">
                  <a16:creationId xmlns:a16="http://schemas.microsoft.com/office/drawing/2014/main" id="{2FA4B3A5-1F78-EE4E-9C48-52AF65400D22}"/>
                </a:ext>
              </a:extLst>
            </p:cNvPr>
            <p:cNvSpPr/>
            <p:nvPr/>
          </p:nvSpPr>
          <p:spPr>
            <a:xfrm>
              <a:off x="514350" y="1651503"/>
              <a:ext cx="5261821" cy="585000"/>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defTabSz="833438">
                <a:lnSpc>
                  <a:spcPct val="90000"/>
                </a:lnSpc>
                <a:spcAft>
                  <a:spcPct val="35000"/>
                </a:spcAft>
              </a:pPr>
              <a:r>
                <a:rPr lang="en-US" sz="1900" dirty="0"/>
                <a:t>Data engineers</a:t>
              </a:r>
            </a:p>
          </p:txBody>
        </p:sp>
        <p:sp>
          <p:nvSpPr>
            <p:cNvPr id="8" name="Rectangle 7">
              <a:extLst>
                <a:ext uri="{FF2B5EF4-FFF2-40B4-BE49-F238E27FC236}">
                  <a16:creationId xmlns:a16="http://schemas.microsoft.com/office/drawing/2014/main" id="{1D146661-DBBA-C34B-91EA-4528186B2852}"/>
                </a:ext>
              </a:extLst>
            </p:cNvPr>
            <p:cNvSpPr/>
            <p:nvPr/>
          </p:nvSpPr>
          <p:spPr>
            <a:xfrm>
              <a:off x="514350" y="2308503"/>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defTabSz="833438">
                <a:lnSpc>
                  <a:spcPct val="90000"/>
                </a:lnSpc>
                <a:spcAft>
                  <a:spcPct val="35000"/>
                </a:spcAft>
              </a:pPr>
              <a:r>
                <a:rPr lang="en-US" sz="1900" dirty="0"/>
                <a:t>Business analysts</a:t>
              </a:r>
            </a:p>
          </p:txBody>
        </p:sp>
        <p:sp>
          <p:nvSpPr>
            <p:cNvPr id="9" name="Rectangle 8">
              <a:extLst>
                <a:ext uri="{FF2B5EF4-FFF2-40B4-BE49-F238E27FC236}">
                  <a16:creationId xmlns:a16="http://schemas.microsoft.com/office/drawing/2014/main" id="{65A1CDEF-E01B-344C-86CC-2B1814C65DAF}"/>
                </a:ext>
              </a:extLst>
            </p:cNvPr>
            <p:cNvSpPr/>
            <p:nvPr/>
          </p:nvSpPr>
          <p:spPr>
            <a:xfrm>
              <a:off x="514350" y="2965504"/>
              <a:ext cx="5261821" cy="585000"/>
            </a:xfrm>
            <a:prstGeom prst="rect">
              <a:avLst/>
            </a:prstGeom>
            <a:solidFill>
              <a:schemeClr val="accent3"/>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defTabSz="833438">
                <a:lnSpc>
                  <a:spcPct val="90000"/>
                </a:lnSpc>
                <a:spcAft>
                  <a:spcPct val="35000"/>
                </a:spcAft>
              </a:pPr>
              <a:r>
                <a:rPr lang="en-US" sz="1900" dirty="0"/>
                <a:t>Data scientists</a:t>
              </a:r>
            </a:p>
          </p:txBody>
        </p:sp>
        <p:sp>
          <p:nvSpPr>
            <p:cNvPr id="10" name="Rectangle 9">
              <a:extLst>
                <a:ext uri="{FF2B5EF4-FFF2-40B4-BE49-F238E27FC236}">
                  <a16:creationId xmlns:a16="http://schemas.microsoft.com/office/drawing/2014/main" id="{98EFF770-7A42-054B-967E-059D41E9F65E}"/>
                </a:ext>
              </a:extLst>
            </p:cNvPr>
            <p:cNvSpPr/>
            <p:nvPr/>
          </p:nvSpPr>
          <p:spPr>
            <a:xfrm>
              <a:off x="514350" y="3622504"/>
              <a:ext cx="5261821" cy="585000"/>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defTabSz="833438">
                <a:lnSpc>
                  <a:spcPct val="90000"/>
                </a:lnSpc>
                <a:spcAft>
                  <a:spcPct val="35000"/>
                </a:spcAft>
              </a:pPr>
              <a:r>
                <a:rPr lang="en-US" sz="1900" dirty="0"/>
                <a:t>Statisticians</a:t>
              </a:r>
            </a:p>
          </p:txBody>
        </p:sp>
        <p:sp>
          <p:nvSpPr>
            <p:cNvPr id="11" name="Rectangle 10">
              <a:extLst>
                <a:ext uri="{FF2B5EF4-FFF2-40B4-BE49-F238E27FC236}">
                  <a16:creationId xmlns:a16="http://schemas.microsoft.com/office/drawing/2014/main" id="{F09BD518-D85D-8948-8B17-71F22C706733}"/>
                </a:ext>
              </a:extLst>
            </p:cNvPr>
            <p:cNvSpPr/>
            <p:nvPr/>
          </p:nvSpPr>
          <p:spPr>
            <a:xfrm>
              <a:off x="514350" y="4279504"/>
              <a:ext cx="5261821" cy="585000"/>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defTabSz="833438">
                <a:lnSpc>
                  <a:spcPct val="90000"/>
                </a:lnSpc>
                <a:spcAft>
                  <a:spcPct val="35000"/>
                </a:spcAft>
              </a:pPr>
              <a:r>
                <a:rPr lang="en-US" sz="1900" dirty="0"/>
                <a:t>Accountants and financial analysts</a:t>
              </a:r>
            </a:p>
          </p:txBody>
        </p:sp>
        <p:sp>
          <p:nvSpPr>
            <p:cNvPr id="12" name="Rectangle 11">
              <a:extLst>
                <a:ext uri="{FF2B5EF4-FFF2-40B4-BE49-F238E27FC236}">
                  <a16:creationId xmlns:a16="http://schemas.microsoft.com/office/drawing/2014/main" id="{BD6DFC10-A6F1-D243-B6BE-9248700F265A}"/>
                </a:ext>
              </a:extLst>
            </p:cNvPr>
            <p:cNvSpPr/>
            <p:nvPr/>
          </p:nvSpPr>
          <p:spPr>
            <a:xfrm>
              <a:off x="514350" y="4936504"/>
              <a:ext cx="5261821" cy="585000"/>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defTabSz="833438">
                <a:lnSpc>
                  <a:spcPct val="90000"/>
                </a:lnSpc>
                <a:spcAft>
                  <a:spcPct val="35000"/>
                </a:spcAft>
              </a:pPr>
              <a:r>
                <a:rPr lang="en-US" sz="1900" dirty="0"/>
                <a:t>Data visualization specialists</a:t>
              </a:r>
            </a:p>
          </p:txBody>
        </p:sp>
      </p:grpSp>
      <p:sp>
        <p:nvSpPr>
          <p:cNvPr id="13" name="Text Placeholder 12">
            <a:extLst>
              <a:ext uri="{FF2B5EF4-FFF2-40B4-BE49-F238E27FC236}">
                <a16:creationId xmlns:a16="http://schemas.microsoft.com/office/drawing/2014/main" id="{7B455F5C-F9C8-FB41-B81C-22EF83BEEAF2}"/>
              </a:ext>
            </a:extLst>
          </p:cNvPr>
          <p:cNvSpPr>
            <a:spLocks noGrp="1"/>
          </p:cNvSpPr>
          <p:nvPr>
            <p:ph type="body" sz="quarter" idx="15"/>
          </p:nvPr>
        </p:nvSpPr>
        <p:spPr>
          <a:xfrm>
            <a:off x="4665849" y="742951"/>
            <a:ext cx="4069080" cy="3788562"/>
          </a:xfrm>
        </p:spPr>
        <p:txBody>
          <a:bodyPr/>
          <a:lstStyle/>
          <a:p>
            <a:pPr marL="342900" indent="-342900">
              <a:buClr>
                <a:schemeClr val="tx2"/>
              </a:buClr>
              <a:buFont typeface="Arial" panose="020B0604020202020204" pitchFamily="34" charset="0"/>
              <a:buChar char="•"/>
            </a:pPr>
            <a:r>
              <a:rPr lang="en-US" sz="1800" dirty="0">
                <a:solidFill>
                  <a:schemeClr val="tx1"/>
                </a:solidFill>
              </a:rPr>
              <a:t>“Data Scientist (n.): Person who is better at statistics than any software engineer and better at software engineering than any statistician.”			 </a:t>
            </a:r>
            <a:r>
              <a:rPr lang="en-US" sz="1800" b="0" i="1" dirty="0">
                <a:solidFill>
                  <a:schemeClr val="tx1"/>
                </a:solidFill>
              </a:rPr>
              <a:t>– Josh Wills</a:t>
            </a:r>
          </a:p>
          <a:p>
            <a:pPr marL="342900" indent="-342900">
              <a:buClr>
                <a:schemeClr val="tx2"/>
              </a:buClr>
              <a:buFont typeface="Arial" panose="020B0604020202020204" pitchFamily="34" charset="0"/>
              <a:buChar char="•"/>
            </a:pPr>
            <a:r>
              <a:rPr lang="en-US" sz="1800" dirty="0">
                <a:solidFill>
                  <a:schemeClr val="tx1"/>
                </a:solidFill>
              </a:rPr>
              <a:t>Typically have advanced degrees in an area of business use and know statistics.</a:t>
            </a:r>
          </a:p>
          <a:p>
            <a:pPr marL="342900" indent="-342900">
              <a:buClr>
                <a:schemeClr val="tx2"/>
              </a:buClr>
              <a:buFont typeface="Arial" panose="020B0604020202020204" pitchFamily="34" charset="0"/>
              <a:buChar char="•"/>
            </a:pPr>
            <a:r>
              <a:rPr lang="en-US" sz="1800" dirty="0">
                <a:solidFill>
                  <a:schemeClr val="tx1"/>
                </a:solidFill>
              </a:rPr>
              <a:t>Commonly report spending 80 percent of their time collecting and preparing data before analysis.</a:t>
            </a:r>
          </a:p>
          <a:p>
            <a:endParaRPr lang="en-US" dirty="0">
              <a:solidFill>
                <a:schemeClr val="tx1"/>
              </a:solidFill>
            </a:endParaRPr>
          </a:p>
        </p:txBody>
      </p:sp>
      <p:sp>
        <p:nvSpPr>
          <p:cNvPr id="14" name="Title 1">
            <a:extLst>
              <a:ext uri="{FF2B5EF4-FFF2-40B4-BE49-F238E27FC236}">
                <a16:creationId xmlns:a16="http://schemas.microsoft.com/office/drawing/2014/main" id="{E2C0C911-935F-5140-92B1-B4118E1670B9}"/>
              </a:ext>
            </a:extLst>
          </p:cNvPr>
          <p:cNvSpPr>
            <a:spLocks noGrp="1"/>
          </p:cNvSpPr>
          <p:nvPr>
            <p:ph type="title"/>
          </p:nvPr>
        </p:nvSpPr>
        <p:spPr>
          <a:xfrm>
            <a:off x="499168" y="365761"/>
            <a:ext cx="8235761" cy="589837"/>
          </a:xfrm>
        </p:spPr>
        <p:txBody>
          <a:bodyPr/>
          <a:lstStyle/>
          <a:p>
            <a:r>
              <a:rPr lang="en-US" sz="3200" dirty="0">
                <a:solidFill>
                  <a:schemeClr val="accent3"/>
                </a:solidFill>
              </a:rPr>
              <a:t>Data analysis roles</a:t>
            </a:r>
          </a:p>
        </p:txBody>
      </p:sp>
    </p:spTree>
    <p:extLst>
      <p:ext uri="{BB962C8B-B14F-4D97-AF65-F5344CB8AC3E}">
        <p14:creationId xmlns:p14="http://schemas.microsoft.com/office/powerpoint/2010/main" val="2069875082"/>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D295603A-752B-4D41-B25D-AE1916F21548}"/>
              </a:ext>
            </a:extLst>
          </p:cNvPr>
          <p:cNvSpPr>
            <a:spLocks noGrp="1"/>
          </p:cNvSpPr>
          <p:nvPr>
            <p:ph type="body" sz="quarter" idx="15"/>
          </p:nvPr>
        </p:nvSpPr>
        <p:spPr>
          <a:xfrm>
            <a:off x="4665848" y="361950"/>
            <a:ext cx="4325752" cy="4360793"/>
          </a:xfrm>
        </p:spPr>
        <p:txBody>
          <a:bodyPr/>
          <a:lstStyle/>
          <a:p>
            <a:pPr marL="342900" indent="-342900">
              <a:spcBef>
                <a:spcPts val="600"/>
              </a:spcBef>
              <a:buClr>
                <a:schemeClr val="tx2"/>
              </a:buClr>
              <a:buFont typeface="Arial" panose="020B0604020202020204" pitchFamily="34" charset="0"/>
              <a:buChar char="•"/>
            </a:pPr>
            <a:r>
              <a:rPr lang="en-US" sz="1800" dirty="0">
                <a:solidFill>
                  <a:schemeClr val="tx1"/>
                </a:solidFill>
              </a:rPr>
              <a:t>Typically hold advanced degree in statistics and has deep appreciation for statistics.</a:t>
            </a:r>
          </a:p>
          <a:p>
            <a:pPr marL="342900" indent="-342900">
              <a:spcBef>
                <a:spcPts val="600"/>
              </a:spcBef>
              <a:buClr>
                <a:schemeClr val="tx2"/>
              </a:buClr>
              <a:buFont typeface="Arial" panose="020B0604020202020204" pitchFamily="34" charset="0"/>
              <a:buChar char="•"/>
            </a:pPr>
            <a:r>
              <a:rPr lang="en-US" sz="1800" dirty="0">
                <a:solidFill>
                  <a:schemeClr val="tx1"/>
                </a:solidFill>
              </a:rPr>
              <a:t>Focus on modeling and algorithms.</a:t>
            </a:r>
          </a:p>
          <a:p>
            <a:pPr marL="342900" indent="-342900">
              <a:spcBef>
                <a:spcPts val="600"/>
              </a:spcBef>
              <a:buClr>
                <a:schemeClr val="tx2"/>
              </a:buClr>
              <a:buFont typeface="Arial" panose="020B0604020202020204" pitchFamily="34" charset="0"/>
              <a:buChar char="•"/>
            </a:pPr>
            <a:r>
              <a:rPr lang="en-US" sz="1800" dirty="0">
                <a:solidFill>
                  <a:schemeClr val="tx1"/>
                </a:solidFill>
              </a:rPr>
              <a:t>Ability to make inferences in the statistical process.</a:t>
            </a:r>
          </a:p>
          <a:p>
            <a:pPr marL="342900" indent="-342900">
              <a:spcBef>
                <a:spcPts val="600"/>
              </a:spcBef>
              <a:buClr>
                <a:schemeClr val="tx2"/>
              </a:buClr>
              <a:buFont typeface="Arial" panose="020B0604020202020204" pitchFamily="34" charset="0"/>
              <a:buChar char="•"/>
            </a:pPr>
            <a:r>
              <a:rPr lang="en-US" sz="1800" dirty="0">
                <a:solidFill>
                  <a:schemeClr val="tx1"/>
                </a:solidFill>
              </a:rPr>
              <a:t>Work with the Business Analyst to build presentations and data storytelling process.</a:t>
            </a:r>
          </a:p>
          <a:p>
            <a:pPr marL="342900" indent="-342900">
              <a:spcBef>
                <a:spcPts val="600"/>
              </a:spcBef>
              <a:buClr>
                <a:schemeClr val="tx2"/>
              </a:buClr>
              <a:buFont typeface="Arial" panose="020B0604020202020204" pitchFamily="34" charset="0"/>
              <a:buChar char="•"/>
            </a:pPr>
            <a:r>
              <a:rPr lang="en-US" sz="1800" dirty="0">
                <a:solidFill>
                  <a:schemeClr val="tx1"/>
                </a:solidFill>
              </a:rPr>
              <a:t>“</a:t>
            </a:r>
            <a:r>
              <a:rPr lang="en-US" sz="1800" dirty="0">
                <a:solidFill>
                  <a:schemeClr val="tx1"/>
                </a:solidFill>
                <a:hlinkClick r:id="rId3"/>
              </a:rPr>
              <a:t>One quarter of statisticians in the US</a:t>
            </a:r>
            <a:r>
              <a:rPr lang="en-US" sz="1800" dirty="0">
                <a:solidFill>
                  <a:schemeClr val="tx1"/>
                </a:solidFill>
              </a:rPr>
              <a:t> work for federal, state, and local government.”</a:t>
            </a:r>
            <a:r>
              <a:rPr lang="en-US" sz="1800" baseline="30000" dirty="0">
                <a:solidFill>
                  <a:schemeClr val="tx1"/>
                </a:solidFill>
              </a:rPr>
              <a:t>1</a:t>
            </a:r>
            <a:endParaRPr lang="en-US" sz="1800" dirty="0">
              <a:solidFill>
                <a:schemeClr val="tx1"/>
              </a:solidFill>
            </a:endParaRPr>
          </a:p>
        </p:txBody>
      </p:sp>
      <p:grpSp>
        <p:nvGrpSpPr>
          <p:cNvPr id="7" name="Group 6">
            <a:extLst>
              <a:ext uri="{FF2B5EF4-FFF2-40B4-BE49-F238E27FC236}">
                <a16:creationId xmlns:a16="http://schemas.microsoft.com/office/drawing/2014/main" id="{EA4BCF60-8ADD-CB48-ABEB-4069149AC5F9}"/>
              </a:ext>
            </a:extLst>
          </p:cNvPr>
          <p:cNvGrpSpPr/>
          <p:nvPr/>
        </p:nvGrpSpPr>
        <p:grpSpPr>
          <a:xfrm>
            <a:off x="519941" y="1268445"/>
            <a:ext cx="3863216" cy="2902501"/>
            <a:chOff x="514350" y="1651503"/>
            <a:chExt cx="5261821" cy="3870001"/>
          </a:xfrm>
        </p:grpSpPr>
        <p:sp>
          <p:nvSpPr>
            <p:cNvPr id="8" name="Rectangle 7">
              <a:extLst>
                <a:ext uri="{FF2B5EF4-FFF2-40B4-BE49-F238E27FC236}">
                  <a16:creationId xmlns:a16="http://schemas.microsoft.com/office/drawing/2014/main" id="{2FEF34B1-DE41-964D-9DB6-8BDCCABA8912}"/>
                </a:ext>
              </a:extLst>
            </p:cNvPr>
            <p:cNvSpPr/>
            <p:nvPr/>
          </p:nvSpPr>
          <p:spPr>
            <a:xfrm>
              <a:off x="514350" y="1651503"/>
              <a:ext cx="5261821" cy="585000"/>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defTabSz="833438">
                <a:lnSpc>
                  <a:spcPct val="90000"/>
                </a:lnSpc>
                <a:spcAft>
                  <a:spcPct val="35000"/>
                </a:spcAft>
              </a:pPr>
              <a:r>
                <a:rPr lang="en-US" sz="1900" dirty="0"/>
                <a:t>Data engineers</a:t>
              </a:r>
            </a:p>
          </p:txBody>
        </p:sp>
        <p:sp>
          <p:nvSpPr>
            <p:cNvPr id="9" name="Rectangle 8">
              <a:extLst>
                <a:ext uri="{FF2B5EF4-FFF2-40B4-BE49-F238E27FC236}">
                  <a16:creationId xmlns:a16="http://schemas.microsoft.com/office/drawing/2014/main" id="{42692F7F-3006-4C4E-A5C4-830A103F490A}"/>
                </a:ext>
              </a:extLst>
            </p:cNvPr>
            <p:cNvSpPr/>
            <p:nvPr/>
          </p:nvSpPr>
          <p:spPr>
            <a:xfrm>
              <a:off x="514350" y="2308503"/>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defTabSz="833438">
                <a:lnSpc>
                  <a:spcPct val="90000"/>
                </a:lnSpc>
                <a:spcAft>
                  <a:spcPct val="35000"/>
                </a:spcAft>
              </a:pPr>
              <a:r>
                <a:rPr lang="en-US" sz="1900" dirty="0"/>
                <a:t>Business analysts</a:t>
              </a:r>
            </a:p>
          </p:txBody>
        </p:sp>
        <p:sp>
          <p:nvSpPr>
            <p:cNvPr id="10" name="Rectangle 9">
              <a:extLst>
                <a:ext uri="{FF2B5EF4-FFF2-40B4-BE49-F238E27FC236}">
                  <a16:creationId xmlns:a16="http://schemas.microsoft.com/office/drawing/2014/main" id="{A57527E5-A101-6B4A-AF0B-A7FB9F0663B2}"/>
                </a:ext>
              </a:extLst>
            </p:cNvPr>
            <p:cNvSpPr/>
            <p:nvPr/>
          </p:nvSpPr>
          <p:spPr>
            <a:xfrm>
              <a:off x="514350" y="2965504"/>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defTabSz="833438">
                <a:lnSpc>
                  <a:spcPct val="90000"/>
                </a:lnSpc>
                <a:spcAft>
                  <a:spcPct val="35000"/>
                </a:spcAft>
              </a:pPr>
              <a:r>
                <a:rPr lang="en-US" sz="1900" dirty="0"/>
                <a:t>Data scientists</a:t>
              </a:r>
            </a:p>
          </p:txBody>
        </p:sp>
        <p:sp>
          <p:nvSpPr>
            <p:cNvPr id="11" name="Rectangle 10">
              <a:extLst>
                <a:ext uri="{FF2B5EF4-FFF2-40B4-BE49-F238E27FC236}">
                  <a16:creationId xmlns:a16="http://schemas.microsoft.com/office/drawing/2014/main" id="{595AE4EC-2861-764A-96B1-583E5B71D05B}"/>
                </a:ext>
              </a:extLst>
            </p:cNvPr>
            <p:cNvSpPr/>
            <p:nvPr/>
          </p:nvSpPr>
          <p:spPr>
            <a:xfrm>
              <a:off x="514350" y="3622504"/>
              <a:ext cx="5261821" cy="585000"/>
            </a:xfrm>
            <a:prstGeom prst="rect">
              <a:avLst/>
            </a:prstGeom>
            <a:solidFill>
              <a:schemeClr val="accent3"/>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defTabSz="833438">
                <a:lnSpc>
                  <a:spcPct val="90000"/>
                </a:lnSpc>
                <a:spcAft>
                  <a:spcPct val="35000"/>
                </a:spcAft>
              </a:pPr>
              <a:r>
                <a:rPr lang="en-US" sz="1900" dirty="0"/>
                <a:t>Statisticians</a:t>
              </a:r>
            </a:p>
          </p:txBody>
        </p:sp>
        <p:sp>
          <p:nvSpPr>
            <p:cNvPr id="12" name="Rectangle 11">
              <a:extLst>
                <a:ext uri="{FF2B5EF4-FFF2-40B4-BE49-F238E27FC236}">
                  <a16:creationId xmlns:a16="http://schemas.microsoft.com/office/drawing/2014/main" id="{26ED5A47-07CD-704E-BE36-AF8CDEFDCF1B}"/>
                </a:ext>
              </a:extLst>
            </p:cNvPr>
            <p:cNvSpPr/>
            <p:nvPr/>
          </p:nvSpPr>
          <p:spPr>
            <a:xfrm>
              <a:off x="514350" y="4279504"/>
              <a:ext cx="5261821" cy="585000"/>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defTabSz="833438">
                <a:lnSpc>
                  <a:spcPct val="90000"/>
                </a:lnSpc>
                <a:spcAft>
                  <a:spcPct val="35000"/>
                </a:spcAft>
              </a:pPr>
              <a:r>
                <a:rPr lang="en-US" sz="1900" dirty="0"/>
                <a:t>Accountants and financial analysts</a:t>
              </a:r>
            </a:p>
          </p:txBody>
        </p:sp>
        <p:sp>
          <p:nvSpPr>
            <p:cNvPr id="13" name="Rectangle 12">
              <a:extLst>
                <a:ext uri="{FF2B5EF4-FFF2-40B4-BE49-F238E27FC236}">
                  <a16:creationId xmlns:a16="http://schemas.microsoft.com/office/drawing/2014/main" id="{4E5CA83E-39D1-9046-8B8B-82F1CD8C5243}"/>
                </a:ext>
              </a:extLst>
            </p:cNvPr>
            <p:cNvSpPr/>
            <p:nvPr/>
          </p:nvSpPr>
          <p:spPr>
            <a:xfrm>
              <a:off x="514350" y="4936504"/>
              <a:ext cx="5261821" cy="585000"/>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defTabSz="833438">
                <a:lnSpc>
                  <a:spcPct val="90000"/>
                </a:lnSpc>
                <a:spcAft>
                  <a:spcPct val="35000"/>
                </a:spcAft>
              </a:pPr>
              <a:r>
                <a:rPr lang="en-US" sz="1900" dirty="0"/>
                <a:t>Data visualization specialists</a:t>
              </a:r>
            </a:p>
          </p:txBody>
        </p:sp>
      </p:grpSp>
      <p:sp>
        <p:nvSpPr>
          <p:cNvPr id="14" name="Title 1">
            <a:extLst>
              <a:ext uri="{FF2B5EF4-FFF2-40B4-BE49-F238E27FC236}">
                <a16:creationId xmlns:a16="http://schemas.microsoft.com/office/drawing/2014/main" id="{E2C0C911-935F-5140-92B1-B4118E1670B9}"/>
              </a:ext>
            </a:extLst>
          </p:cNvPr>
          <p:cNvSpPr>
            <a:spLocks noGrp="1"/>
          </p:cNvSpPr>
          <p:nvPr>
            <p:ph type="title"/>
          </p:nvPr>
        </p:nvSpPr>
        <p:spPr>
          <a:xfrm>
            <a:off x="499168" y="365761"/>
            <a:ext cx="8235761" cy="589837"/>
          </a:xfrm>
        </p:spPr>
        <p:txBody>
          <a:bodyPr/>
          <a:lstStyle/>
          <a:p>
            <a:r>
              <a:rPr lang="en-US" sz="3200" dirty="0">
                <a:solidFill>
                  <a:schemeClr val="accent3"/>
                </a:solidFill>
              </a:rPr>
              <a:t>Data analysis roles</a:t>
            </a:r>
          </a:p>
        </p:txBody>
      </p:sp>
    </p:spTree>
    <p:extLst>
      <p:ext uri="{BB962C8B-B14F-4D97-AF65-F5344CB8AC3E}">
        <p14:creationId xmlns:p14="http://schemas.microsoft.com/office/powerpoint/2010/main" val="2721232548"/>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99236F7B-C4F8-6C43-816B-582830723AB3}"/>
              </a:ext>
            </a:extLst>
          </p:cNvPr>
          <p:cNvSpPr>
            <a:spLocks noGrp="1"/>
          </p:cNvSpPr>
          <p:nvPr>
            <p:ph type="body" sz="quarter" idx="15"/>
          </p:nvPr>
        </p:nvSpPr>
        <p:spPr/>
        <p:txBody>
          <a:bodyPr/>
          <a:lstStyle/>
          <a:p>
            <a:pPr marL="342900" indent="-342900">
              <a:buClr>
                <a:schemeClr val="tx2"/>
              </a:buClr>
              <a:buFont typeface="Arial" panose="020B0604020202020204" pitchFamily="34" charset="0"/>
              <a:buChar char="•"/>
            </a:pPr>
            <a:r>
              <a:rPr lang="en-US" dirty="0">
                <a:solidFill>
                  <a:schemeClr val="tx1"/>
                </a:solidFill>
              </a:rPr>
              <a:t>Focus on internal financials.</a:t>
            </a:r>
          </a:p>
          <a:p>
            <a:pPr marL="342900" indent="-342900">
              <a:buClr>
                <a:schemeClr val="tx2"/>
              </a:buClr>
              <a:buFont typeface="Arial" panose="020B0604020202020204" pitchFamily="34" charset="0"/>
              <a:buChar char="•"/>
            </a:pPr>
            <a:r>
              <a:rPr lang="en-US" dirty="0">
                <a:solidFill>
                  <a:schemeClr val="tx1"/>
                </a:solidFill>
              </a:rPr>
              <a:t>Develop models for market development.</a:t>
            </a:r>
          </a:p>
          <a:p>
            <a:pPr marL="342900" indent="-342900">
              <a:buClr>
                <a:schemeClr val="tx2"/>
              </a:buClr>
              <a:buFont typeface="Arial" panose="020B0604020202020204" pitchFamily="34" charset="0"/>
              <a:buChar char="•"/>
            </a:pPr>
            <a:r>
              <a:rPr lang="en-US" dirty="0">
                <a:solidFill>
                  <a:schemeClr val="tx1"/>
                </a:solidFill>
              </a:rPr>
              <a:t>Primarily work on reporting.</a:t>
            </a:r>
          </a:p>
          <a:p>
            <a:pPr marL="342900" indent="-342900">
              <a:buClr>
                <a:schemeClr val="tx2"/>
              </a:buClr>
              <a:buFont typeface="Arial" panose="020B0604020202020204" pitchFamily="34" charset="0"/>
              <a:buChar char="•"/>
            </a:pPr>
            <a:r>
              <a:rPr lang="en-US" dirty="0">
                <a:solidFill>
                  <a:schemeClr val="tx1"/>
                </a:solidFill>
              </a:rPr>
              <a:t>Use models for prediction. </a:t>
            </a:r>
          </a:p>
          <a:p>
            <a:endParaRPr lang="en-US" dirty="0">
              <a:solidFill>
                <a:schemeClr val="tx1"/>
              </a:solidFill>
            </a:endParaRPr>
          </a:p>
        </p:txBody>
      </p:sp>
      <p:grpSp>
        <p:nvGrpSpPr>
          <p:cNvPr id="7" name="Group 6">
            <a:extLst>
              <a:ext uri="{FF2B5EF4-FFF2-40B4-BE49-F238E27FC236}">
                <a16:creationId xmlns:a16="http://schemas.microsoft.com/office/drawing/2014/main" id="{5B6BB117-E404-E441-8652-558BD2886B29}"/>
              </a:ext>
            </a:extLst>
          </p:cNvPr>
          <p:cNvGrpSpPr/>
          <p:nvPr/>
        </p:nvGrpSpPr>
        <p:grpSpPr>
          <a:xfrm>
            <a:off x="519941" y="1268445"/>
            <a:ext cx="3863216" cy="2902501"/>
            <a:chOff x="514350" y="1651503"/>
            <a:chExt cx="5261821" cy="3870001"/>
          </a:xfrm>
        </p:grpSpPr>
        <p:sp>
          <p:nvSpPr>
            <p:cNvPr id="8" name="Rectangle 7">
              <a:extLst>
                <a:ext uri="{FF2B5EF4-FFF2-40B4-BE49-F238E27FC236}">
                  <a16:creationId xmlns:a16="http://schemas.microsoft.com/office/drawing/2014/main" id="{DCC2DC75-C454-5342-8287-E29F1D9ACAA2}"/>
                </a:ext>
              </a:extLst>
            </p:cNvPr>
            <p:cNvSpPr/>
            <p:nvPr/>
          </p:nvSpPr>
          <p:spPr>
            <a:xfrm>
              <a:off x="514350" y="1651503"/>
              <a:ext cx="5261821" cy="585000"/>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defTabSz="833438">
                <a:lnSpc>
                  <a:spcPct val="90000"/>
                </a:lnSpc>
                <a:spcAft>
                  <a:spcPct val="35000"/>
                </a:spcAft>
              </a:pPr>
              <a:r>
                <a:rPr lang="en-US" sz="1900" dirty="0"/>
                <a:t>Data engineers</a:t>
              </a:r>
            </a:p>
          </p:txBody>
        </p:sp>
        <p:sp>
          <p:nvSpPr>
            <p:cNvPr id="9" name="Rectangle 8">
              <a:extLst>
                <a:ext uri="{FF2B5EF4-FFF2-40B4-BE49-F238E27FC236}">
                  <a16:creationId xmlns:a16="http://schemas.microsoft.com/office/drawing/2014/main" id="{99AFA444-DC82-DA47-BAEA-576ED98B299B}"/>
                </a:ext>
              </a:extLst>
            </p:cNvPr>
            <p:cNvSpPr/>
            <p:nvPr/>
          </p:nvSpPr>
          <p:spPr>
            <a:xfrm>
              <a:off x="514350" y="2308503"/>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defTabSz="833438">
                <a:lnSpc>
                  <a:spcPct val="90000"/>
                </a:lnSpc>
                <a:spcAft>
                  <a:spcPct val="35000"/>
                </a:spcAft>
              </a:pPr>
              <a:r>
                <a:rPr lang="en-US" sz="1900" dirty="0"/>
                <a:t>Business analysts</a:t>
              </a:r>
            </a:p>
          </p:txBody>
        </p:sp>
        <p:sp>
          <p:nvSpPr>
            <p:cNvPr id="10" name="Rectangle 9">
              <a:extLst>
                <a:ext uri="{FF2B5EF4-FFF2-40B4-BE49-F238E27FC236}">
                  <a16:creationId xmlns:a16="http://schemas.microsoft.com/office/drawing/2014/main" id="{EB01D3A4-7E8A-F847-9CD2-A502DE7B9D07}"/>
                </a:ext>
              </a:extLst>
            </p:cNvPr>
            <p:cNvSpPr/>
            <p:nvPr/>
          </p:nvSpPr>
          <p:spPr>
            <a:xfrm>
              <a:off x="514350" y="2965504"/>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defTabSz="833438">
                <a:lnSpc>
                  <a:spcPct val="90000"/>
                </a:lnSpc>
                <a:spcAft>
                  <a:spcPct val="35000"/>
                </a:spcAft>
              </a:pPr>
              <a:r>
                <a:rPr lang="en-US" sz="1900" dirty="0"/>
                <a:t>Data scientists</a:t>
              </a:r>
            </a:p>
          </p:txBody>
        </p:sp>
        <p:sp>
          <p:nvSpPr>
            <p:cNvPr id="11" name="Rectangle 10">
              <a:extLst>
                <a:ext uri="{FF2B5EF4-FFF2-40B4-BE49-F238E27FC236}">
                  <a16:creationId xmlns:a16="http://schemas.microsoft.com/office/drawing/2014/main" id="{8F2E8DC9-CDF9-1B44-853F-DDA667196F02}"/>
                </a:ext>
              </a:extLst>
            </p:cNvPr>
            <p:cNvSpPr/>
            <p:nvPr/>
          </p:nvSpPr>
          <p:spPr>
            <a:xfrm>
              <a:off x="514350" y="3622504"/>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defTabSz="833438">
                <a:lnSpc>
                  <a:spcPct val="90000"/>
                </a:lnSpc>
                <a:spcAft>
                  <a:spcPct val="35000"/>
                </a:spcAft>
              </a:pPr>
              <a:r>
                <a:rPr lang="en-US" sz="1900" dirty="0"/>
                <a:t>Statisticians</a:t>
              </a:r>
            </a:p>
          </p:txBody>
        </p:sp>
        <p:sp>
          <p:nvSpPr>
            <p:cNvPr id="12" name="Rectangle 11">
              <a:extLst>
                <a:ext uri="{FF2B5EF4-FFF2-40B4-BE49-F238E27FC236}">
                  <a16:creationId xmlns:a16="http://schemas.microsoft.com/office/drawing/2014/main" id="{64E50CE3-2F54-D64A-89B0-AB32D411D490}"/>
                </a:ext>
              </a:extLst>
            </p:cNvPr>
            <p:cNvSpPr/>
            <p:nvPr/>
          </p:nvSpPr>
          <p:spPr>
            <a:xfrm>
              <a:off x="514350" y="4279504"/>
              <a:ext cx="5261821" cy="585000"/>
            </a:xfrm>
            <a:prstGeom prst="rect">
              <a:avLst/>
            </a:prstGeom>
            <a:solidFill>
              <a:schemeClr val="accent3"/>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defTabSz="833438">
                <a:lnSpc>
                  <a:spcPct val="90000"/>
                </a:lnSpc>
                <a:spcAft>
                  <a:spcPct val="35000"/>
                </a:spcAft>
              </a:pPr>
              <a:r>
                <a:rPr lang="en-US" sz="1900" dirty="0"/>
                <a:t>Accountants and financial analysts</a:t>
              </a:r>
            </a:p>
          </p:txBody>
        </p:sp>
        <p:sp>
          <p:nvSpPr>
            <p:cNvPr id="13" name="Rectangle 12">
              <a:extLst>
                <a:ext uri="{FF2B5EF4-FFF2-40B4-BE49-F238E27FC236}">
                  <a16:creationId xmlns:a16="http://schemas.microsoft.com/office/drawing/2014/main" id="{DA56A40F-3F89-C441-A6CE-19CDD8057185}"/>
                </a:ext>
              </a:extLst>
            </p:cNvPr>
            <p:cNvSpPr/>
            <p:nvPr/>
          </p:nvSpPr>
          <p:spPr>
            <a:xfrm>
              <a:off x="514350" y="4936504"/>
              <a:ext cx="5261821" cy="585000"/>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defTabSz="833438">
                <a:lnSpc>
                  <a:spcPct val="90000"/>
                </a:lnSpc>
                <a:spcAft>
                  <a:spcPct val="35000"/>
                </a:spcAft>
              </a:pPr>
              <a:r>
                <a:rPr lang="en-US" sz="1900" dirty="0"/>
                <a:t>Data visualization specialists</a:t>
              </a:r>
            </a:p>
          </p:txBody>
        </p:sp>
      </p:grpSp>
      <p:sp>
        <p:nvSpPr>
          <p:cNvPr id="15" name="Title 1">
            <a:extLst>
              <a:ext uri="{FF2B5EF4-FFF2-40B4-BE49-F238E27FC236}">
                <a16:creationId xmlns:a16="http://schemas.microsoft.com/office/drawing/2014/main" id="{E2C0C911-935F-5140-92B1-B4118E1670B9}"/>
              </a:ext>
            </a:extLst>
          </p:cNvPr>
          <p:cNvSpPr>
            <a:spLocks noGrp="1"/>
          </p:cNvSpPr>
          <p:nvPr>
            <p:ph type="title"/>
          </p:nvPr>
        </p:nvSpPr>
        <p:spPr>
          <a:xfrm>
            <a:off x="499168" y="365761"/>
            <a:ext cx="8235761" cy="589837"/>
          </a:xfrm>
        </p:spPr>
        <p:txBody>
          <a:bodyPr/>
          <a:lstStyle/>
          <a:p>
            <a:r>
              <a:rPr lang="en-US" sz="3200" dirty="0">
                <a:solidFill>
                  <a:schemeClr val="accent3"/>
                </a:solidFill>
              </a:rPr>
              <a:t>Data analysis roles</a:t>
            </a:r>
          </a:p>
        </p:txBody>
      </p:sp>
    </p:spTree>
    <p:extLst>
      <p:ext uri="{BB962C8B-B14F-4D97-AF65-F5344CB8AC3E}">
        <p14:creationId xmlns:p14="http://schemas.microsoft.com/office/powerpoint/2010/main" val="3380485016"/>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34A5D04E-52DC-294A-9A2C-9B8E2BEA78B3}"/>
              </a:ext>
            </a:extLst>
          </p:cNvPr>
          <p:cNvSpPr>
            <a:spLocks noGrp="1"/>
          </p:cNvSpPr>
          <p:nvPr>
            <p:ph type="body" sz="quarter" idx="15"/>
          </p:nvPr>
        </p:nvSpPr>
        <p:spPr>
          <a:xfrm>
            <a:off x="4665849" y="819150"/>
            <a:ext cx="4069080" cy="3333647"/>
          </a:xfrm>
        </p:spPr>
        <p:txBody>
          <a:bodyPr/>
          <a:lstStyle/>
          <a:p>
            <a:pPr marL="342900" indent="-342900">
              <a:spcBef>
                <a:spcPts val="600"/>
              </a:spcBef>
              <a:buClr>
                <a:schemeClr val="tx2"/>
              </a:buClr>
              <a:buFont typeface="Arial" panose="020B0604020202020204" pitchFamily="34" charset="0"/>
              <a:buChar char="•"/>
            </a:pPr>
            <a:r>
              <a:rPr lang="en-US" dirty="0">
                <a:solidFill>
                  <a:schemeClr val="tx1"/>
                </a:solidFill>
              </a:rPr>
              <a:t>Strong design skills (graphic designer).</a:t>
            </a:r>
          </a:p>
          <a:p>
            <a:pPr marL="342900" indent="-342900">
              <a:spcBef>
                <a:spcPts val="600"/>
              </a:spcBef>
              <a:buClr>
                <a:schemeClr val="tx2"/>
              </a:buClr>
              <a:buFont typeface="Arial" panose="020B0604020202020204" pitchFamily="34" charset="0"/>
              <a:buChar char="•"/>
            </a:pPr>
            <a:r>
              <a:rPr lang="en-US" dirty="0">
                <a:solidFill>
                  <a:schemeClr val="tx1"/>
                </a:solidFill>
              </a:rPr>
              <a:t>Good tech skills (programmer)</a:t>
            </a:r>
          </a:p>
          <a:p>
            <a:pPr marL="342900" indent="-342900">
              <a:spcBef>
                <a:spcPts val="600"/>
              </a:spcBef>
              <a:buClr>
                <a:schemeClr val="tx2"/>
              </a:buClr>
              <a:buFont typeface="Arial" panose="020B0604020202020204" pitchFamily="34" charset="0"/>
              <a:buChar char="•"/>
            </a:pPr>
            <a:r>
              <a:rPr lang="en-US" dirty="0">
                <a:solidFill>
                  <a:schemeClr val="tx1"/>
                </a:solidFill>
              </a:rPr>
              <a:t>Often build in programming tools such as D3, </a:t>
            </a:r>
            <a:r>
              <a:rPr lang="en-US" dirty="0" err="1">
                <a:solidFill>
                  <a:schemeClr val="tx1"/>
                </a:solidFill>
              </a:rPr>
              <a:t>Rshiny</a:t>
            </a:r>
            <a:r>
              <a:rPr lang="en-US" dirty="0">
                <a:solidFill>
                  <a:schemeClr val="tx1"/>
                </a:solidFill>
              </a:rPr>
              <a:t>, </a:t>
            </a:r>
            <a:r>
              <a:rPr lang="en-US" dirty="0" err="1">
                <a:solidFill>
                  <a:schemeClr val="tx1"/>
                </a:solidFill>
              </a:rPr>
              <a:t>Sparklyer</a:t>
            </a:r>
            <a:r>
              <a:rPr lang="en-US" dirty="0">
                <a:solidFill>
                  <a:schemeClr val="tx1"/>
                </a:solidFill>
              </a:rPr>
              <a:t>, </a:t>
            </a:r>
            <a:r>
              <a:rPr lang="en-US" dirty="0" err="1">
                <a:solidFill>
                  <a:schemeClr val="tx1"/>
                </a:solidFill>
              </a:rPr>
              <a:t>PowerBI</a:t>
            </a:r>
            <a:r>
              <a:rPr lang="en-US" dirty="0">
                <a:solidFill>
                  <a:schemeClr val="tx1"/>
                </a:solidFill>
              </a:rPr>
              <a:t>, Qlik, Tableau, Cognos, MSTR.</a:t>
            </a:r>
          </a:p>
          <a:p>
            <a:pPr marL="342900" indent="-342900">
              <a:spcBef>
                <a:spcPts val="600"/>
              </a:spcBef>
              <a:buClr>
                <a:schemeClr val="tx2"/>
              </a:buClr>
              <a:buFont typeface="Arial" panose="020B0604020202020204" pitchFamily="34" charset="0"/>
              <a:buChar char="•"/>
            </a:pPr>
            <a:r>
              <a:rPr lang="en-US" dirty="0">
                <a:solidFill>
                  <a:schemeClr val="tx1"/>
                </a:solidFill>
              </a:rPr>
              <a:t>Can generate reports, but works on interactive tools (dashboards, balanced scorecards).</a:t>
            </a:r>
          </a:p>
          <a:p>
            <a:pPr>
              <a:spcBef>
                <a:spcPts val="600"/>
              </a:spcBef>
            </a:pPr>
            <a:endParaRPr lang="en-US" dirty="0">
              <a:solidFill>
                <a:schemeClr val="tx1"/>
              </a:solidFill>
            </a:endParaRPr>
          </a:p>
        </p:txBody>
      </p:sp>
      <p:grpSp>
        <p:nvGrpSpPr>
          <p:cNvPr id="6" name="Group 5">
            <a:extLst>
              <a:ext uri="{FF2B5EF4-FFF2-40B4-BE49-F238E27FC236}">
                <a16:creationId xmlns:a16="http://schemas.microsoft.com/office/drawing/2014/main" id="{07D9BA35-8775-1E4B-A841-12981FBA86D4}"/>
              </a:ext>
            </a:extLst>
          </p:cNvPr>
          <p:cNvGrpSpPr/>
          <p:nvPr/>
        </p:nvGrpSpPr>
        <p:grpSpPr>
          <a:xfrm>
            <a:off x="519941" y="1268445"/>
            <a:ext cx="3863216" cy="2902501"/>
            <a:chOff x="514350" y="1651503"/>
            <a:chExt cx="5261821" cy="3870001"/>
          </a:xfrm>
        </p:grpSpPr>
        <p:sp>
          <p:nvSpPr>
            <p:cNvPr id="7" name="Rectangle 6">
              <a:extLst>
                <a:ext uri="{FF2B5EF4-FFF2-40B4-BE49-F238E27FC236}">
                  <a16:creationId xmlns:a16="http://schemas.microsoft.com/office/drawing/2014/main" id="{18AE53B0-8847-6F44-BB21-28A2AA6FBAD4}"/>
                </a:ext>
              </a:extLst>
            </p:cNvPr>
            <p:cNvSpPr/>
            <p:nvPr/>
          </p:nvSpPr>
          <p:spPr>
            <a:xfrm>
              <a:off x="514350" y="1651503"/>
              <a:ext cx="5261821" cy="585000"/>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defTabSz="833438">
                <a:lnSpc>
                  <a:spcPct val="90000"/>
                </a:lnSpc>
                <a:spcAft>
                  <a:spcPct val="35000"/>
                </a:spcAft>
              </a:pPr>
              <a:r>
                <a:rPr lang="en-US" sz="1900" dirty="0"/>
                <a:t>Data engineers</a:t>
              </a:r>
            </a:p>
          </p:txBody>
        </p:sp>
        <p:sp>
          <p:nvSpPr>
            <p:cNvPr id="8" name="Rectangle 7">
              <a:extLst>
                <a:ext uri="{FF2B5EF4-FFF2-40B4-BE49-F238E27FC236}">
                  <a16:creationId xmlns:a16="http://schemas.microsoft.com/office/drawing/2014/main" id="{76E9A302-76E3-0140-9F9E-1AD37FB7109F}"/>
                </a:ext>
              </a:extLst>
            </p:cNvPr>
            <p:cNvSpPr/>
            <p:nvPr/>
          </p:nvSpPr>
          <p:spPr>
            <a:xfrm>
              <a:off x="514350" y="2308503"/>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defTabSz="833438">
                <a:lnSpc>
                  <a:spcPct val="90000"/>
                </a:lnSpc>
                <a:spcAft>
                  <a:spcPct val="35000"/>
                </a:spcAft>
              </a:pPr>
              <a:r>
                <a:rPr lang="en-US" sz="1900" dirty="0"/>
                <a:t>Business analysts</a:t>
              </a:r>
            </a:p>
          </p:txBody>
        </p:sp>
        <p:sp>
          <p:nvSpPr>
            <p:cNvPr id="9" name="Rectangle 8">
              <a:extLst>
                <a:ext uri="{FF2B5EF4-FFF2-40B4-BE49-F238E27FC236}">
                  <a16:creationId xmlns:a16="http://schemas.microsoft.com/office/drawing/2014/main" id="{5691236C-7E7A-6940-A79D-3BC34CAC650D}"/>
                </a:ext>
              </a:extLst>
            </p:cNvPr>
            <p:cNvSpPr/>
            <p:nvPr/>
          </p:nvSpPr>
          <p:spPr>
            <a:xfrm>
              <a:off x="514350" y="2965504"/>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defTabSz="833438">
                <a:lnSpc>
                  <a:spcPct val="90000"/>
                </a:lnSpc>
                <a:spcAft>
                  <a:spcPct val="35000"/>
                </a:spcAft>
              </a:pPr>
              <a:r>
                <a:rPr lang="en-US" sz="1900" dirty="0"/>
                <a:t>Data scientists</a:t>
              </a:r>
            </a:p>
          </p:txBody>
        </p:sp>
        <p:sp>
          <p:nvSpPr>
            <p:cNvPr id="10" name="Rectangle 9">
              <a:extLst>
                <a:ext uri="{FF2B5EF4-FFF2-40B4-BE49-F238E27FC236}">
                  <a16:creationId xmlns:a16="http://schemas.microsoft.com/office/drawing/2014/main" id="{25FD0F6E-B596-7644-A563-0DECB4B32550}"/>
                </a:ext>
              </a:extLst>
            </p:cNvPr>
            <p:cNvSpPr/>
            <p:nvPr/>
          </p:nvSpPr>
          <p:spPr>
            <a:xfrm>
              <a:off x="514350" y="3622504"/>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defTabSz="833438">
                <a:lnSpc>
                  <a:spcPct val="90000"/>
                </a:lnSpc>
                <a:spcAft>
                  <a:spcPct val="35000"/>
                </a:spcAft>
              </a:pPr>
              <a:r>
                <a:rPr lang="en-US" sz="1900" dirty="0"/>
                <a:t>Statisticians</a:t>
              </a:r>
            </a:p>
          </p:txBody>
        </p:sp>
        <p:sp>
          <p:nvSpPr>
            <p:cNvPr id="11" name="Rectangle 10">
              <a:extLst>
                <a:ext uri="{FF2B5EF4-FFF2-40B4-BE49-F238E27FC236}">
                  <a16:creationId xmlns:a16="http://schemas.microsoft.com/office/drawing/2014/main" id="{8D7C6D1F-318D-8542-92C3-24196DAB73FF}"/>
                </a:ext>
              </a:extLst>
            </p:cNvPr>
            <p:cNvSpPr/>
            <p:nvPr/>
          </p:nvSpPr>
          <p:spPr>
            <a:xfrm>
              <a:off x="514350" y="4279504"/>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defTabSz="833438">
                <a:lnSpc>
                  <a:spcPct val="90000"/>
                </a:lnSpc>
                <a:spcAft>
                  <a:spcPct val="35000"/>
                </a:spcAft>
              </a:pPr>
              <a:r>
                <a:rPr lang="en-US" sz="1900" dirty="0"/>
                <a:t>Accountants and financial analysts</a:t>
              </a:r>
            </a:p>
          </p:txBody>
        </p:sp>
        <p:sp>
          <p:nvSpPr>
            <p:cNvPr id="12" name="Rectangle 11">
              <a:extLst>
                <a:ext uri="{FF2B5EF4-FFF2-40B4-BE49-F238E27FC236}">
                  <a16:creationId xmlns:a16="http://schemas.microsoft.com/office/drawing/2014/main" id="{7896D011-A093-E04C-9508-492E028A70A9}"/>
                </a:ext>
              </a:extLst>
            </p:cNvPr>
            <p:cNvSpPr/>
            <p:nvPr/>
          </p:nvSpPr>
          <p:spPr>
            <a:xfrm>
              <a:off x="514350" y="4936504"/>
              <a:ext cx="5261821" cy="585000"/>
            </a:xfrm>
            <a:prstGeom prst="rect">
              <a:avLst/>
            </a:prstGeom>
            <a:solidFill>
              <a:schemeClr val="accent3"/>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defTabSz="833438">
                <a:lnSpc>
                  <a:spcPct val="90000"/>
                </a:lnSpc>
                <a:spcAft>
                  <a:spcPct val="35000"/>
                </a:spcAft>
              </a:pPr>
              <a:r>
                <a:rPr lang="en-US" sz="1900" dirty="0"/>
                <a:t>Data visualization specialists</a:t>
              </a:r>
            </a:p>
          </p:txBody>
        </p:sp>
      </p:grpSp>
      <p:sp>
        <p:nvSpPr>
          <p:cNvPr id="14" name="Title 1">
            <a:extLst>
              <a:ext uri="{FF2B5EF4-FFF2-40B4-BE49-F238E27FC236}">
                <a16:creationId xmlns:a16="http://schemas.microsoft.com/office/drawing/2014/main" id="{E2C0C911-935F-5140-92B1-B4118E1670B9}"/>
              </a:ext>
            </a:extLst>
          </p:cNvPr>
          <p:cNvSpPr>
            <a:spLocks noGrp="1"/>
          </p:cNvSpPr>
          <p:nvPr>
            <p:ph type="title"/>
          </p:nvPr>
        </p:nvSpPr>
        <p:spPr>
          <a:xfrm>
            <a:off x="499168" y="365761"/>
            <a:ext cx="8235761" cy="589837"/>
          </a:xfrm>
        </p:spPr>
        <p:txBody>
          <a:bodyPr/>
          <a:lstStyle/>
          <a:p>
            <a:r>
              <a:rPr lang="en-US" sz="3200" dirty="0">
                <a:solidFill>
                  <a:schemeClr val="accent3"/>
                </a:solidFill>
              </a:rPr>
              <a:t>Data analysis roles</a:t>
            </a:r>
          </a:p>
        </p:txBody>
      </p:sp>
    </p:spTree>
    <p:extLst>
      <p:ext uri="{BB962C8B-B14F-4D97-AF65-F5344CB8AC3E}">
        <p14:creationId xmlns:p14="http://schemas.microsoft.com/office/powerpoint/2010/main" val="4265350011"/>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D2EBF3BF-4F21-A949-AC6E-8B43334D2621}"/>
              </a:ext>
            </a:extLst>
          </p:cNvPr>
          <p:cNvSpPr>
            <a:spLocks noGrp="1"/>
          </p:cNvSpPr>
          <p:nvPr>
            <p:ph type="body" sz="quarter" idx="15"/>
          </p:nvPr>
        </p:nvSpPr>
        <p:spPr/>
        <p:txBody>
          <a:bodyPr/>
          <a:lstStyle/>
          <a:p>
            <a:pPr>
              <a:buNone/>
            </a:pPr>
            <a:r>
              <a:rPr lang="en-US" dirty="0">
                <a:solidFill>
                  <a:schemeClr val="tx1"/>
                </a:solidFill>
              </a:rPr>
              <a:t>Not a role specific to data, but is usually a necessary collaborator in order to inform and define business requirements so engineers and data scientists can build and implement a useful model.</a:t>
            </a:r>
          </a:p>
        </p:txBody>
      </p:sp>
      <p:sp>
        <p:nvSpPr>
          <p:cNvPr id="6" name="Rectangle 5">
            <a:extLst>
              <a:ext uri="{FF2B5EF4-FFF2-40B4-BE49-F238E27FC236}">
                <a16:creationId xmlns:a16="http://schemas.microsoft.com/office/drawing/2014/main" id="{7FF6CDCF-7CEE-E542-A6B5-421588A65603}"/>
              </a:ext>
            </a:extLst>
          </p:cNvPr>
          <p:cNvSpPr/>
          <p:nvPr/>
        </p:nvSpPr>
        <p:spPr>
          <a:xfrm>
            <a:off x="519941" y="971550"/>
            <a:ext cx="3863216" cy="438750"/>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92855" tIns="92855" rIns="92855" bIns="92855" numCol="1" spcCol="953" anchor="ctr" anchorCtr="0">
            <a:noAutofit/>
          </a:bodyPr>
          <a:lstStyle/>
          <a:p>
            <a:pPr defTabSz="833438">
              <a:lnSpc>
                <a:spcPct val="90000"/>
              </a:lnSpc>
              <a:spcAft>
                <a:spcPct val="35000"/>
              </a:spcAft>
            </a:pPr>
            <a:r>
              <a:rPr lang="en-US" sz="1900" dirty="0"/>
              <a:t>Data engineers</a:t>
            </a:r>
          </a:p>
        </p:txBody>
      </p:sp>
      <p:sp>
        <p:nvSpPr>
          <p:cNvPr id="7" name="Rectangle 6">
            <a:extLst>
              <a:ext uri="{FF2B5EF4-FFF2-40B4-BE49-F238E27FC236}">
                <a16:creationId xmlns:a16="http://schemas.microsoft.com/office/drawing/2014/main" id="{C06E85E9-1264-BC45-A8EE-E8E5F75726E2}"/>
              </a:ext>
            </a:extLst>
          </p:cNvPr>
          <p:cNvSpPr/>
          <p:nvPr/>
        </p:nvSpPr>
        <p:spPr>
          <a:xfrm>
            <a:off x="519941" y="1464300"/>
            <a:ext cx="3863216" cy="438750"/>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92855" tIns="92855" rIns="92855" bIns="92855" numCol="1" spcCol="953" anchor="ctr" anchorCtr="0">
            <a:noAutofit/>
          </a:bodyPr>
          <a:lstStyle/>
          <a:p>
            <a:pPr defTabSz="833438">
              <a:lnSpc>
                <a:spcPct val="90000"/>
              </a:lnSpc>
              <a:spcAft>
                <a:spcPct val="35000"/>
              </a:spcAft>
            </a:pPr>
            <a:r>
              <a:rPr lang="en-US" sz="1900" dirty="0"/>
              <a:t>Business analysts</a:t>
            </a:r>
          </a:p>
        </p:txBody>
      </p:sp>
      <p:sp>
        <p:nvSpPr>
          <p:cNvPr id="8" name="Rectangle 7">
            <a:extLst>
              <a:ext uri="{FF2B5EF4-FFF2-40B4-BE49-F238E27FC236}">
                <a16:creationId xmlns:a16="http://schemas.microsoft.com/office/drawing/2014/main" id="{2276E064-31E9-204D-BBD6-70983B56B88F}"/>
              </a:ext>
            </a:extLst>
          </p:cNvPr>
          <p:cNvSpPr/>
          <p:nvPr/>
        </p:nvSpPr>
        <p:spPr>
          <a:xfrm>
            <a:off x="519941" y="1957051"/>
            <a:ext cx="3863216" cy="438750"/>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92855" tIns="92855" rIns="92855" bIns="92855" numCol="1" spcCol="953" anchor="ctr" anchorCtr="0">
            <a:noAutofit/>
          </a:bodyPr>
          <a:lstStyle/>
          <a:p>
            <a:pPr defTabSz="833438">
              <a:lnSpc>
                <a:spcPct val="90000"/>
              </a:lnSpc>
              <a:spcAft>
                <a:spcPct val="35000"/>
              </a:spcAft>
            </a:pPr>
            <a:r>
              <a:rPr lang="en-US" sz="1900" dirty="0"/>
              <a:t>Data scientists</a:t>
            </a:r>
          </a:p>
        </p:txBody>
      </p:sp>
      <p:sp>
        <p:nvSpPr>
          <p:cNvPr id="9" name="Rectangle 8">
            <a:extLst>
              <a:ext uri="{FF2B5EF4-FFF2-40B4-BE49-F238E27FC236}">
                <a16:creationId xmlns:a16="http://schemas.microsoft.com/office/drawing/2014/main" id="{BDC92ADB-5515-DF4C-BD1E-519A5041E4CE}"/>
              </a:ext>
            </a:extLst>
          </p:cNvPr>
          <p:cNvSpPr/>
          <p:nvPr/>
        </p:nvSpPr>
        <p:spPr>
          <a:xfrm>
            <a:off x="519941" y="2449801"/>
            <a:ext cx="3863216" cy="438750"/>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92855" tIns="92855" rIns="92855" bIns="92855" numCol="1" spcCol="953" anchor="ctr" anchorCtr="0">
            <a:noAutofit/>
          </a:bodyPr>
          <a:lstStyle/>
          <a:p>
            <a:pPr defTabSz="833438">
              <a:lnSpc>
                <a:spcPct val="90000"/>
              </a:lnSpc>
              <a:spcAft>
                <a:spcPct val="35000"/>
              </a:spcAft>
            </a:pPr>
            <a:r>
              <a:rPr lang="en-US" sz="1900" dirty="0"/>
              <a:t>Statisticians</a:t>
            </a:r>
          </a:p>
        </p:txBody>
      </p:sp>
      <p:sp>
        <p:nvSpPr>
          <p:cNvPr id="10" name="Rectangle 9">
            <a:extLst>
              <a:ext uri="{FF2B5EF4-FFF2-40B4-BE49-F238E27FC236}">
                <a16:creationId xmlns:a16="http://schemas.microsoft.com/office/drawing/2014/main" id="{CA5D7152-0179-F04F-A660-DB6D23880665}"/>
              </a:ext>
            </a:extLst>
          </p:cNvPr>
          <p:cNvSpPr/>
          <p:nvPr/>
        </p:nvSpPr>
        <p:spPr>
          <a:xfrm>
            <a:off x="519941" y="2942551"/>
            <a:ext cx="3863216" cy="438750"/>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92855" tIns="92855" rIns="92855" bIns="92855" numCol="1" spcCol="953" anchor="ctr" anchorCtr="0">
            <a:noAutofit/>
          </a:bodyPr>
          <a:lstStyle/>
          <a:p>
            <a:pPr defTabSz="833438">
              <a:lnSpc>
                <a:spcPct val="90000"/>
              </a:lnSpc>
              <a:spcAft>
                <a:spcPct val="35000"/>
              </a:spcAft>
            </a:pPr>
            <a:r>
              <a:rPr lang="en-US" sz="1900" dirty="0"/>
              <a:t>Accountants and financial analysts</a:t>
            </a:r>
          </a:p>
        </p:txBody>
      </p:sp>
      <p:sp>
        <p:nvSpPr>
          <p:cNvPr id="11" name="Rectangle 10">
            <a:extLst>
              <a:ext uri="{FF2B5EF4-FFF2-40B4-BE49-F238E27FC236}">
                <a16:creationId xmlns:a16="http://schemas.microsoft.com/office/drawing/2014/main" id="{6E27FB72-776C-F946-B561-94431292677A}"/>
              </a:ext>
            </a:extLst>
          </p:cNvPr>
          <p:cNvSpPr/>
          <p:nvPr/>
        </p:nvSpPr>
        <p:spPr>
          <a:xfrm>
            <a:off x="519941" y="3435301"/>
            <a:ext cx="3863216" cy="438750"/>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92855" tIns="92855" rIns="92855" bIns="92855" numCol="1" spcCol="953" anchor="ctr" anchorCtr="0">
            <a:noAutofit/>
          </a:bodyPr>
          <a:lstStyle/>
          <a:p>
            <a:pPr defTabSz="833438">
              <a:lnSpc>
                <a:spcPct val="90000"/>
              </a:lnSpc>
              <a:spcAft>
                <a:spcPct val="35000"/>
              </a:spcAft>
            </a:pPr>
            <a:r>
              <a:rPr lang="en-US" sz="1900" dirty="0"/>
              <a:t>Data visualization specialists</a:t>
            </a:r>
          </a:p>
        </p:txBody>
      </p:sp>
      <p:sp>
        <p:nvSpPr>
          <p:cNvPr id="12" name="Rectangle 11">
            <a:extLst>
              <a:ext uri="{FF2B5EF4-FFF2-40B4-BE49-F238E27FC236}">
                <a16:creationId xmlns:a16="http://schemas.microsoft.com/office/drawing/2014/main" id="{6E27FB72-776C-F946-B561-94431292677A}"/>
              </a:ext>
            </a:extLst>
          </p:cNvPr>
          <p:cNvSpPr/>
          <p:nvPr/>
        </p:nvSpPr>
        <p:spPr>
          <a:xfrm>
            <a:off x="519030" y="3939125"/>
            <a:ext cx="3863216" cy="438750"/>
          </a:xfrm>
          <a:prstGeom prst="rect">
            <a:avLst/>
          </a:prstGeom>
          <a:solidFill>
            <a:srgbClr val="FF0000"/>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92855" tIns="92855" rIns="92855" bIns="92855" numCol="1" spcCol="953" anchor="ctr" anchorCtr="0">
            <a:noAutofit/>
          </a:bodyPr>
          <a:lstStyle/>
          <a:p>
            <a:pPr defTabSz="833438">
              <a:lnSpc>
                <a:spcPct val="90000"/>
              </a:lnSpc>
              <a:spcAft>
                <a:spcPct val="35000"/>
              </a:spcAft>
            </a:pPr>
            <a:r>
              <a:rPr lang="en-US" sz="1900" dirty="0"/>
              <a:t>Domain experts</a:t>
            </a:r>
          </a:p>
        </p:txBody>
      </p:sp>
      <p:sp>
        <p:nvSpPr>
          <p:cNvPr id="14" name="Title 1">
            <a:extLst>
              <a:ext uri="{FF2B5EF4-FFF2-40B4-BE49-F238E27FC236}">
                <a16:creationId xmlns:a16="http://schemas.microsoft.com/office/drawing/2014/main" id="{E2C0C911-935F-5140-92B1-B4118E1670B9}"/>
              </a:ext>
            </a:extLst>
          </p:cNvPr>
          <p:cNvSpPr>
            <a:spLocks noGrp="1"/>
          </p:cNvSpPr>
          <p:nvPr>
            <p:ph type="title"/>
          </p:nvPr>
        </p:nvSpPr>
        <p:spPr>
          <a:xfrm>
            <a:off x="499168" y="365761"/>
            <a:ext cx="8235761" cy="589837"/>
          </a:xfrm>
        </p:spPr>
        <p:txBody>
          <a:bodyPr/>
          <a:lstStyle/>
          <a:p>
            <a:r>
              <a:rPr lang="en-US" sz="3200" dirty="0">
                <a:solidFill>
                  <a:schemeClr val="accent3"/>
                </a:solidFill>
              </a:rPr>
              <a:t>Data analysis roles</a:t>
            </a:r>
          </a:p>
        </p:txBody>
      </p:sp>
    </p:spTree>
    <p:extLst>
      <p:ext uri="{BB962C8B-B14F-4D97-AF65-F5344CB8AC3E}">
        <p14:creationId xmlns:p14="http://schemas.microsoft.com/office/powerpoint/2010/main" val="1217004760"/>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61950"/>
            <a:ext cx="3124200" cy="2362200"/>
          </a:xfrm>
        </p:spPr>
        <p:txBody>
          <a:bodyPr>
            <a:normAutofit fontScale="90000"/>
          </a:bodyPr>
          <a:lstStyle/>
          <a:p>
            <a:r>
              <a:rPr lang="en-US" dirty="0">
                <a:solidFill>
                  <a:srgbClr val="FF6700"/>
                </a:solidFill>
                <a:latin typeface="Calibri" panose="020F0502020204030204" pitchFamily="34" charset="0"/>
              </a:rPr>
              <a:t>Teaming and Internal Capabilities</a:t>
            </a:r>
            <a:br>
              <a:rPr lang="en-US" dirty="0">
                <a:solidFill>
                  <a:srgbClr val="FF6700"/>
                </a:solidFill>
                <a:latin typeface="Calibri" panose="020F0502020204030204" pitchFamily="34" charset="0"/>
              </a:rPr>
            </a:br>
            <a:br>
              <a:rPr lang="en-US" sz="2700" dirty="0">
                <a:solidFill>
                  <a:schemeClr val="tx1"/>
                </a:solidFill>
                <a:latin typeface="Calibri" panose="020F0502020204030204" pitchFamily="34" charset="0"/>
              </a:rPr>
            </a:br>
            <a:r>
              <a:rPr lang="en-US" sz="2700" dirty="0">
                <a:solidFill>
                  <a:schemeClr val="tx1"/>
                </a:solidFill>
                <a:latin typeface="Calibri" panose="020F0502020204030204" pitchFamily="34" charset="0"/>
              </a:rPr>
              <a:t>PART 2 – </a:t>
            </a:r>
            <a:br>
              <a:rPr lang="en-US" sz="2700" dirty="0">
                <a:solidFill>
                  <a:schemeClr val="tx1"/>
                </a:solidFill>
                <a:latin typeface="Calibri" panose="020F0502020204030204" pitchFamily="34" charset="0"/>
              </a:rPr>
            </a:br>
            <a:r>
              <a:rPr lang="en-US" sz="2700" dirty="0">
                <a:solidFill>
                  <a:schemeClr val="tx1"/>
                </a:solidFill>
                <a:latin typeface="Calibri" panose="020F0502020204030204" pitchFamily="34" charset="0"/>
              </a:rPr>
              <a:t>The Technology Ecosystem</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8052" t="-1" r="3" b="28681"/>
          <a:stretch/>
        </p:blipFill>
        <p:spPr>
          <a:xfrm>
            <a:off x="3383280" y="-12225"/>
            <a:ext cx="5760720" cy="4562085"/>
          </a:xfrm>
          <a:prstGeom prst="rect">
            <a:avLst/>
          </a:prstGeom>
        </p:spPr>
      </p:pic>
    </p:spTree>
    <p:extLst>
      <p:ext uri="{BB962C8B-B14F-4D97-AF65-F5344CB8AC3E}">
        <p14:creationId xmlns:p14="http://schemas.microsoft.com/office/powerpoint/2010/main" val="306412500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D33CD-6BE5-409B-9E16-3D3608264EE9}"/>
              </a:ext>
            </a:extLst>
          </p:cNvPr>
          <p:cNvSpPr>
            <a:spLocks noGrp="1"/>
          </p:cNvSpPr>
          <p:nvPr>
            <p:ph type="title"/>
          </p:nvPr>
        </p:nvSpPr>
        <p:spPr/>
        <p:txBody>
          <a:bodyPr>
            <a:normAutofit fontScale="90000"/>
          </a:bodyPr>
          <a:lstStyle/>
          <a:p>
            <a:r>
              <a:rPr lang="en-US" dirty="0"/>
              <a:t>Technology ecosystems are evolving from the relational databases to big data and AI systems. Where are we today?</a:t>
            </a:r>
          </a:p>
        </p:txBody>
      </p:sp>
      <p:sp>
        <p:nvSpPr>
          <p:cNvPr id="13" name="Text Placeholder 12">
            <a:extLst>
              <a:ext uri="{FF2B5EF4-FFF2-40B4-BE49-F238E27FC236}">
                <a16:creationId xmlns:a16="http://schemas.microsoft.com/office/drawing/2014/main" id="{468257F7-9C42-384C-B5C0-F7A99E6471A1}"/>
              </a:ext>
            </a:extLst>
          </p:cNvPr>
          <p:cNvSpPr>
            <a:spLocks noGrp="1"/>
          </p:cNvSpPr>
          <p:nvPr>
            <p:ph type="body" sz="quarter" idx="15"/>
          </p:nvPr>
        </p:nvSpPr>
        <p:spPr>
          <a:xfrm>
            <a:off x="4665849" y="1197865"/>
            <a:ext cx="4069080" cy="3333647"/>
          </a:xfrm>
        </p:spPr>
        <p:txBody>
          <a:bodyPr/>
          <a:lstStyle/>
          <a:p>
            <a:pPr marL="342900" indent="-342900">
              <a:buClr>
                <a:schemeClr val="tx2"/>
              </a:buClr>
              <a:buFont typeface="Arial" panose="020B0604020202020204" pitchFamily="34" charset="0"/>
              <a:buChar char="•"/>
            </a:pPr>
            <a:r>
              <a:rPr lang="en-US" dirty="0">
                <a:solidFill>
                  <a:schemeClr val="tx1"/>
                </a:solidFill>
              </a:rPr>
              <a:t>Structured data management</a:t>
            </a:r>
          </a:p>
          <a:p>
            <a:pPr marL="342900" indent="-342900">
              <a:buClr>
                <a:schemeClr val="tx2"/>
              </a:buClr>
              <a:buFont typeface="Arial" panose="020B0604020202020204" pitchFamily="34" charset="0"/>
              <a:buChar char="•"/>
            </a:pPr>
            <a:r>
              <a:rPr lang="en-US" dirty="0">
                <a:solidFill>
                  <a:schemeClr val="tx1"/>
                </a:solidFill>
              </a:rPr>
              <a:t>Often the combination of: </a:t>
            </a:r>
          </a:p>
          <a:p>
            <a:pPr marL="611981" lvl="2" indent="-255985"/>
            <a:r>
              <a:rPr lang="en-US" dirty="0">
                <a:solidFill>
                  <a:schemeClr val="tx1"/>
                </a:solidFill>
              </a:rPr>
              <a:t>ETL/discovery/transformation/data prep tools </a:t>
            </a:r>
          </a:p>
          <a:p>
            <a:pPr marL="611981" lvl="2" indent="-255985"/>
            <a:r>
              <a:rPr lang="en-US" dirty="0">
                <a:solidFill>
                  <a:schemeClr val="tx1"/>
                </a:solidFill>
              </a:rPr>
              <a:t>Analytical tools for statistics and modeling </a:t>
            </a:r>
          </a:p>
          <a:p>
            <a:pPr marL="611981" lvl="2" indent="-255985"/>
            <a:r>
              <a:rPr lang="en-US" dirty="0">
                <a:solidFill>
                  <a:schemeClr val="tx1"/>
                </a:solidFill>
              </a:rPr>
              <a:t>Operational processing, governance, data security and recovery tools</a:t>
            </a:r>
          </a:p>
          <a:p>
            <a:pPr lvl="1"/>
            <a:r>
              <a:rPr lang="en-US" dirty="0">
                <a:solidFill>
                  <a:schemeClr val="tx1"/>
                </a:solidFill>
              </a:rPr>
              <a:t>Available in open source and license packages</a:t>
            </a:r>
          </a:p>
        </p:txBody>
      </p:sp>
      <p:grpSp>
        <p:nvGrpSpPr>
          <p:cNvPr id="6" name="Group 5">
            <a:extLst>
              <a:ext uri="{FF2B5EF4-FFF2-40B4-BE49-F238E27FC236}">
                <a16:creationId xmlns:a16="http://schemas.microsoft.com/office/drawing/2014/main" id="{D045DD5F-F014-094D-A72F-6E69ED8C00E9}"/>
              </a:ext>
            </a:extLst>
          </p:cNvPr>
          <p:cNvGrpSpPr/>
          <p:nvPr/>
        </p:nvGrpSpPr>
        <p:grpSpPr>
          <a:xfrm>
            <a:off x="519941" y="1268445"/>
            <a:ext cx="3629150" cy="2902501"/>
            <a:chOff x="514350" y="1651503"/>
            <a:chExt cx="5261821" cy="3870001"/>
          </a:xfrm>
        </p:grpSpPr>
        <p:sp>
          <p:nvSpPr>
            <p:cNvPr id="7" name="Rectangle 6">
              <a:extLst>
                <a:ext uri="{FF2B5EF4-FFF2-40B4-BE49-F238E27FC236}">
                  <a16:creationId xmlns:a16="http://schemas.microsoft.com/office/drawing/2014/main" id="{4B2C40A2-7A14-0941-8C5C-1A4E0AD7041A}"/>
                </a:ext>
              </a:extLst>
            </p:cNvPr>
            <p:cNvSpPr/>
            <p:nvPr/>
          </p:nvSpPr>
          <p:spPr>
            <a:xfrm>
              <a:off x="514350" y="1651503"/>
              <a:ext cx="5261821" cy="585000"/>
            </a:xfrm>
            <a:prstGeom prst="rect">
              <a:avLst/>
            </a:prstGeom>
            <a:solidFill>
              <a:schemeClr val="accent3"/>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Relational databases</a:t>
              </a:r>
            </a:p>
          </p:txBody>
        </p:sp>
        <p:sp>
          <p:nvSpPr>
            <p:cNvPr id="8" name="Rectangle 7">
              <a:extLst>
                <a:ext uri="{FF2B5EF4-FFF2-40B4-BE49-F238E27FC236}">
                  <a16:creationId xmlns:a16="http://schemas.microsoft.com/office/drawing/2014/main" id="{113F5686-B694-3A45-81CD-A33E6B9B6343}"/>
                </a:ext>
              </a:extLst>
            </p:cNvPr>
            <p:cNvSpPr/>
            <p:nvPr/>
          </p:nvSpPr>
          <p:spPr>
            <a:xfrm>
              <a:off x="514350" y="2308503"/>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NoSQL databases</a:t>
              </a:r>
            </a:p>
          </p:txBody>
        </p:sp>
        <p:sp>
          <p:nvSpPr>
            <p:cNvPr id="9" name="Rectangle 8">
              <a:extLst>
                <a:ext uri="{FF2B5EF4-FFF2-40B4-BE49-F238E27FC236}">
                  <a16:creationId xmlns:a16="http://schemas.microsoft.com/office/drawing/2014/main" id="{26A1AC82-74B9-8F47-A68B-70AF705178FB}"/>
                </a:ext>
              </a:extLst>
            </p:cNvPr>
            <p:cNvSpPr/>
            <p:nvPr/>
          </p:nvSpPr>
          <p:spPr>
            <a:xfrm>
              <a:off x="514350" y="2965504"/>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Big data tools</a:t>
              </a:r>
            </a:p>
          </p:txBody>
        </p:sp>
        <p:sp>
          <p:nvSpPr>
            <p:cNvPr id="10" name="Rectangle 9">
              <a:extLst>
                <a:ext uri="{FF2B5EF4-FFF2-40B4-BE49-F238E27FC236}">
                  <a16:creationId xmlns:a16="http://schemas.microsoft.com/office/drawing/2014/main" id="{9D50E176-B743-2E41-AC50-27264E40EE56}"/>
                </a:ext>
              </a:extLst>
            </p:cNvPr>
            <p:cNvSpPr/>
            <p:nvPr/>
          </p:nvSpPr>
          <p:spPr>
            <a:xfrm>
              <a:off x="514350" y="3622504"/>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Statistical tools</a:t>
              </a:r>
            </a:p>
          </p:txBody>
        </p:sp>
        <p:sp>
          <p:nvSpPr>
            <p:cNvPr id="11" name="Rectangle 10">
              <a:extLst>
                <a:ext uri="{FF2B5EF4-FFF2-40B4-BE49-F238E27FC236}">
                  <a16:creationId xmlns:a16="http://schemas.microsoft.com/office/drawing/2014/main" id="{9037A055-80FA-274F-B40A-14D96E9BB41B}"/>
                </a:ext>
              </a:extLst>
            </p:cNvPr>
            <p:cNvSpPr/>
            <p:nvPr/>
          </p:nvSpPr>
          <p:spPr>
            <a:xfrm>
              <a:off x="514350" y="4279504"/>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Machine learning</a:t>
              </a:r>
            </a:p>
          </p:txBody>
        </p:sp>
        <p:sp>
          <p:nvSpPr>
            <p:cNvPr id="12" name="Rectangle 11">
              <a:extLst>
                <a:ext uri="{FF2B5EF4-FFF2-40B4-BE49-F238E27FC236}">
                  <a16:creationId xmlns:a16="http://schemas.microsoft.com/office/drawing/2014/main" id="{4A84E7BD-A5A8-024C-91D5-802C8B2FE3FF}"/>
                </a:ext>
              </a:extLst>
            </p:cNvPr>
            <p:cNvSpPr/>
            <p:nvPr/>
          </p:nvSpPr>
          <p:spPr>
            <a:xfrm>
              <a:off x="514350" y="4936504"/>
              <a:ext cx="5261821" cy="585000"/>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Visualization and reporting tools</a:t>
              </a:r>
            </a:p>
          </p:txBody>
        </p:sp>
      </p:grpSp>
    </p:spTree>
    <p:extLst>
      <p:ext uri="{BB962C8B-B14F-4D97-AF65-F5344CB8AC3E}">
        <p14:creationId xmlns:p14="http://schemas.microsoft.com/office/powerpoint/2010/main" val="335557629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346E59-6E88-1F44-801B-787DFED5677D}"/>
              </a:ext>
            </a:extLst>
          </p:cNvPr>
          <p:cNvSpPr>
            <a:spLocks noGrp="1"/>
          </p:cNvSpPr>
          <p:nvPr>
            <p:ph idx="1"/>
          </p:nvPr>
        </p:nvSpPr>
        <p:spPr/>
        <p:txBody>
          <a:bodyPr/>
          <a:lstStyle/>
          <a:p>
            <a:pPr marL="0" indent="0">
              <a:buNone/>
            </a:pPr>
            <a:r>
              <a:rPr lang="en-US" dirty="0"/>
              <a:t> </a:t>
            </a:r>
          </a:p>
        </p:txBody>
      </p:sp>
      <p:pic>
        <p:nvPicPr>
          <p:cNvPr id="5" name="Picture 1" descr="/var/folders/h7/n1cxv0n54vx_bxs4_5sq0sj80000gn/T/com.microsoft.Powerpoint/WebArchiveCopyPasteTempFiles/p4060">
            <a:extLst>
              <a:ext uri="{FF2B5EF4-FFF2-40B4-BE49-F238E27FC236}">
                <a16:creationId xmlns:a16="http://schemas.microsoft.com/office/drawing/2014/main" id="{9543CC8E-FEB4-0545-AE8A-014ED03545D1}"/>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 y="438150"/>
            <a:ext cx="8082499" cy="37227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8652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D33CD-6BE5-409B-9E16-3D3608264EE9}"/>
              </a:ext>
            </a:extLst>
          </p:cNvPr>
          <p:cNvSpPr>
            <a:spLocks noGrp="1"/>
          </p:cNvSpPr>
          <p:nvPr>
            <p:ph type="title"/>
          </p:nvPr>
        </p:nvSpPr>
        <p:spPr>
          <a:xfrm>
            <a:off x="499168" y="365761"/>
            <a:ext cx="8235761" cy="589837"/>
          </a:xfrm>
        </p:spPr>
        <p:txBody>
          <a:bodyPr/>
          <a:lstStyle/>
          <a:p>
            <a:r>
              <a:rPr lang="en-US" sz="3200" dirty="0">
                <a:solidFill>
                  <a:schemeClr val="accent3"/>
                </a:solidFill>
              </a:rPr>
              <a:t>Technology ecosystems: </a:t>
            </a:r>
            <a:r>
              <a:rPr lang="en-US" sz="3200" dirty="0" err="1">
                <a:solidFill>
                  <a:schemeClr val="accent3"/>
                </a:solidFill>
              </a:rPr>
              <a:t>NoSQL</a:t>
            </a:r>
            <a:endParaRPr lang="en-US" sz="3200" dirty="0">
              <a:solidFill>
                <a:schemeClr val="accent3"/>
              </a:solidFill>
            </a:endParaRPr>
          </a:p>
        </p:txBody>
      </p:sp>
      <p:sp>
        <p:nvSpPr>
          <p:cNvPr id="3" name="Text Placeholder 2">
            <a:extLst>
              <a:ext uri="{FF2B5EF4-FFF2-40B4-BE49-F238E27FC236}">
                <a16:creationId xmlns:a16="http://schemas.microsoft.com/office/drawing/2014/main" id="{E9DE92CF-7D14-2C42-929E-F0072DA82F68}"/>
              </a:ext>
            </a:extLst>
          </p:cNvPr>
          <p:cNvSpPr>
            <a:spLocks noGrp="1"/>
          </p:cNvSpPr>
          <p:nvPr>
            <p:ph type="body" sz="quarter" idx="15"/>
          </p:nvPr>
        </p:nvSpPr>
        <p:spPr/>
        <p:txBody>
          <a:bodyPr/>
          <a:lstStyle/>
          <a:p>
            <a:pPr marL="342900" indent="-342900">
              <a:buClr>
                <a:schemeClr val="tx2"/>
              </a:buClr>
              <a:buFont typeface="Arial" panose="020B0604020202020204" pitchFamily="34" charset="0"/>
              <a:buChar char="•"/>
            </a:pPr>
            <a:r>
              <a:rPr lang="en-US" dirty="0">
                <a:solidFill>
                  <a:schemeClr val="tx1"/>
                </a:solidFill>
              </a:rPr>
              <a:t>Structured and unstructured data</a:t>
            </a:r>
          </a:p>
          <a:p>
            <a:pPr marL="342900" indent="-342900">
              <a:buClr>
                <a:schemeClr val="tx2"/>
              </a:buClr>
              <a:buFont typeface="Arial" panose="020B0604020202020204" pitchFamily="34" charset="0"/>
              <a:buChar char="•"/>
            </a:pPr>
            <a:r>
              <a:rPr lang="en-US" dirty="0">
                <a:solidFill>
                  <a:schemeClr val="tx1"/>
                </a:solidFill>
              </a:rPr>
              <a:t>Heavy on the unstructured</a:t>
            </a:r>
          </a:p>
          <a:p>
            <a:pPr marL="342900" indent="-342900">
              <a:buClr>
                <a:schemeClr val="tx2"/>
              </a:buClr>
              <a:buFont typeface="Arial" panose="020B0604020202020204" pitchFamily="34" charset="0"/>
              <a:buChar char="•"/>
            </a:pPr>
            <a:r>
              <a:rPr lang="en-US" dirty="0">
                <a:solidFill>
                  <a:schemeClr val="tx1"/>
                </a:solidFill>
              </a:rPr>
              <a:t>Compromise consistency (from relational) for easier scaling and speed</a:t>
            </a:r>
          </a:p>
          <a:p>
            <a:endParaRPr lang="en-US" dirty="0">
              <a:solidFill>
                <a:schemeClr val="tx1"/>
              </a:solidFill>
            </a:endParaRPr>
          </a:p>
        </p:txBody>
      </p:sp>
      <p:grpSp>
        <p:nvGrpSpPr>
          <p:cNvPr id="8" name="Group 7">
            <a:extLst>
              <a:ext uri="{FF2B5EF4-FFF2-40B4-BE49-F238E27FC236}">
                <a16:creationId xmlns:a16="http://schemas.microsoft.com/office/drawing/2014/main" id="{5AB41F4C-A227-9744-B7F6-0254D1525A3B}"/>
              </a:ext>
            </a:extLst>
          </p:cNvPr>
          <p:cNvGrpSpPr/>
          <p:nvPr/>
        </p:nvGrpSpPr>
        <p:grpSpPr>
          <a:xfrm>
            <a:off x="519941" y="1268445"/>
            <a:ext cx="3629150" cy="2902501"/>
            <a:chOff x="514350" y="1651503"/>
            <a:chExt cx="5261821" cy="3870001"/>
          </a:xfrm>
        </p:grpSpPr>
        <p:sp>
          <p:nvSpPr>
            <p:cNvPr id="9" name="Rectangle 8">
              <a:extLst>
                <a:ext uri="{FF2B5EF4-FFF2-40B4-BE49-F238E27FC236}">
                  <a16:creationId xmlns:a16="http://schemas.microsoft.com/office/drawing/2014/main" id="{101153D1-9650-6047-96DB-385ECDB76F4B}"/>
                </a:ext>
              </a:extLst>
            </p:cNvPr>
            <p:cNvSpPr/>
            <p:nvPr/>
          </p:nvSpPr>
          <p:spPr>
            <a:xfrm>
              <a:off x="514350" y="1651503"/>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Relational databases</a:t>
              </a:r>
            </a:p>
          </p:txBody>
        </p:sp>
        <p:sp>
          <p:nvSpPr>
            <p:cNvPr id="10" name="Rectangle 9">
              <a:extLst>
                <a:ext uri="{FF2B5EF4-FFF2-40B4-BE49-F238E27FC236}">
                  <a16:creationId xmlns:a16="http://schemas.microsoft.com/office/drawing/2014/main" id="{2FBD82CD-51B3-1449-8D78-2E98A918B4BE}"/>
                </a:ext>
              </a:extLst>
            </p:cNvPr>
            <p:cNvSpPr/>
            <p:nvPr/>
          </p:nvSpPr>
          <p:spPr>
            <a:xfrm>
              <a:off x="514350" y="2308503"/>
              <a:ext cx="5261821" cy="585000"/>
            </a:xfrm>
            <a:prstGeom prst="rect">
              <a:avLst/>
            </a:prstGeom>
            <a:solidFill>
              <a:schemeClr val="accent3"/>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NoSQL databases</a:t>
              </a:r>
            </a:p>
          </p:txBody>
        </p:sp>
        <p:sp>
          <p:nvSpPr>
            <p:cNvPr id="11" name="Rectangle 10">
              <a:extLst>
                <a:ext uri="{FF2B5EF4-FFF2-40B4-BE49-F238E27FC236}">
                  <a16:creationId xmlns:a16="http://schemas.microsoft.com/office/drawing/2014/main" id="{710F94B9-3BD0-5343-8D03-E604433D2633}"/>
                </a:ext>
              </a:extLst>
            </p:cNvPr>
            <p:cNvSpPr/>
            <p:nvPr/>
          </p:nvSpPr>
          <p:spPr>
            <a:xfrm>
              <a:off x="514350" y="2965504"/>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Big data tools</a:t>
              </a:r>
            </a:p>
          </p:txBody>
        </p:sp>
        <p:sp>
          <p:nvSpPr>
            <p:cNvPr id="12" name="Rectangle 11">
              <a:extLst>
                <a:ext uri="{FF2B5EF4-FFF2-40B4-BE49-F238E27FC236}">
                  <a16:creationId xmlns:a16="http://schemas.microsoft.com/office/drawing/2014/main" id="{66B9E77C-09AB-E04E-9BCC-45DC5E1A7FD4}"/>
                </a:ext>
              </a:extLst>
            </p:cNvPr>
            <p:cNvSpPr/>
            <p:nvPr/>
          </p:nvSpPr>
          <p:spPr>
            <a:xfrm>
              <a:off x="514350" y="3622504"/>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Statistical tools</a:t>
              </a:r>
            </a:p>
          </p:txBody>
        </p:sp>
        <p:sp>
          <p:nvSpPr>
            <p:cNvPr id="13" name="Rectangle 12">
              <a:extLst>
                <a:ext uri="{FF2B5EF4-FFF2-40B4-BE49-F238E27FC236}">
                  <a16:creationId xmlns:a16="http://schemas.microsoft.com/office/drawing/2014/main" id="{0A3580F6-881C-644D-90D5-CC450BFACF74}"/>
                </a:ext>
              </a:extLst>
            </p:cNvPr>
            <p:cNvSpPr/>
            <p:nvPr/>
          </p:nvSpPr>
          <p:spPr>
            <a:xfrm>
              <a:off x="514350" y="4279504"/>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Machine learning</a:t>
              </a:r>
            </a:p>
          </p:txBody>
        </p:sp>
        <p:sp>
          <p:nvSpPr>
            <p:cNvPr id="14" name="Rectangle 13">
              <a:extLst>
                <a:ext uri="{FF2B5EF4-FFF2-40B4-BE49-F238E27FC236}">
                  <a16:creationId xmlns:a16="http://schemas.microsoft.com/office/drawing/2014/main" id="{72A9FF1F-4B1F-0D4C-A390-93F3ED956599}"/>
                </a:ext>
              </a:extLst>
            </p:cNvPr>
            <p:cNvSpPr/>
            <p:nvPr/>
          </p:nvSpPr>
          <p:spPr>
            <a:xfrm>
              <a:off x="514350" y="4936504"/>
              <a:ext cx="5261821" cy="585000"/>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Visualization and reporting tools</a:t>
              </a:r>
            </a:p>
          </p:txBody>
        </p:sp>
      </p:grpSp>
    </p:spTree>
    <p:extLst>
      <p:ext uri="{BB962C8B-B14F-4D97-AF65-F5344CB8AC3E}">
        <p14:creationId xmlns:p14="http://schemas.microsoft.com/office/powerpoint/2010/main" val="1070135871"/>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D33CD-6BE5-409B-9E16-3D3608264EE9}"/>
              </a:ext>
            </a:extLst>
          </p:cNvPr>
          <p:cNvSpPr>
            <a:spLocks noGrp="1"/>
          </p:cNvSpPr>
          <p:nvPr>
            <p:ph type="title"/>
          </p:nvPr>
        </p:nvSpPr>
        <p:spPr/>
        <p:txBody>
          <a:bodyPr/>
          <a:lstStyle/>
          <a:p>
            <a:r>
              <a:rPr lang="en-US" sz="3000" dirty="0">
                <a:solidFill>
                  <a:schemeClr val="accent3"/>
                </a:solidFill>
              </a:rPr>
              <a:t>Technology ecosystems: </a:t>
            </a:r>
            <a:r>
              <a:rPr lang="en-US" sz="3000" dirty="0" err="1">
                <a:solidFill>
                  <a:schemeClr val="accent3"/>
                </a:solidFill>
              </a:rPr>
              <a:t>NoSQL</a:t>
            </a:r>
            <a:r>
              <a:rPr lang="en-US" sz="3000" dirty="0">
                <a:solidFill>
                  <a:schemeClr val="accent3"/>
                </a:solidFill>
              </a:rPr>
              <a:t>, graph databases</a:t>
            </a:r>
          </a:p>
        </p:txBody>
      </p:sp>
      <p:sp>
        <p:nvSpPr>
          <p:cNvPr id="16" name="Text Placeholder 15">
            <a:extLst>
              <a:ext uri="{FF2B5EF4-FFF2-40B4-BE49-F238E27FC236}">
                <a16:creationId xmlns:a16="http://schemas.microsoft.com/office/drawing/2014/main" id="{B7A31147-2D47-FA45-8636-620F8BC90651}"/>
              </a:ext>
            </a:extLst>
          </p:cNvPr>
          <p:cNvSpPr>
            <a:spLocks noGrp="1"/>
          </p:cNvSpPr>
          <p:nvPr>
            <p:ph type="body" sz="quarter" idx="15"/>
          </p:nvPr>
        </p:nvSpPr>
        <p:spPr/>
        <p:txBody>
          <a:bodyPr/>
          <a:lstStyle/>
          <a:p>
            <a:pPr marL="353616" indent="-336947">
              <a:buClr>
                <a:schemeClr val="tx2"/>
              </a:buClr>
              <a:buFont typeface="Arial" panose="020B0604020202020204" pitchFamily="34" charset="0"/>
              <a:buChar char="•"/>
            </a:pPr>
            <a:r>
              <a:rPr lang="en-US" dirty="0">
                <a:solidFill>
                  <a:schemeClr val="tx1"/>
                </a:solidFill>
              </a:rPr>
              <a:t>Graph databases can be queried in many different ways.</a:t>
            </a:r>
          </a:p>
          <a:p>
            <a:pPr marL="353616" indent="-336947">
              <a:buClr>
                <a:schemeClr val="tx2"/>
              </a:buClr>
              <a:buFont typeface="Arial" panose="020B0604020202020204" pitchFamily="34" charset="0"/>
              <a:buChar char="•"/>
            </a:pPr>
            <a:r>
              <a:rPr lang="en-US" dirty="0">
                <a:solidFill>
                  <a:schemeClr val="tx1"/>
                </a:solidFill>
              </a:rPr>
              <a:t>Provide great flexibility in traversing the graph.	</a:t>
            </a:r>
          </a:p>
          <a:p>
            <a:pPr marL="353616" indent="-336947">
              <a:buClr>
                <a:schemeClr val="tx2"/>
              </a:buClr>
              <a:buFont typeface="Arial" panose="020B0604020202020204" pitchFamily="34" charset="0"/>
              <a:buChar char="•"/>
            </a:pPr>
            <a:r>
              <a:rPr lang="en-US" dirty="0">
                <a:solidFill>
                  <a:schemeClr val="tx1"/>
                </a:solidFill>
              </a:rPr>
              <a:t>Adding new relationships to a graph data store is easy.</a:t>
            </a:r>
          </a:p>
        </p:txBody>
      </p:sp>
      <p:grpSp>
        <p:nvGrpSpPr>
          <p:cNvPr id="17" name="Group 16">
            <a:extLst>
              <a:ext uri="{FF2B5EF4-FFF2-40B4-BE49-F238E27FC236}">
                <a16:creationId xmlns:a16="http://schemas.microsoft.com/office/drawing/2014/main" id="{3243E720-7E78-CE4B-A976-21540B529403}"/>
              </a:ext>
            </a:extLst>
          </p:cNvPr>
          <p:cNvGrpSpPr/>
          <p:nvPr/>
        </p:nvGrpSpPr>
        <p:grpSpPr>
          <a:xfrm>
            <a:off x="519941" y="1268445"/>
            <a:ext cx="3629150" cy="2902501"/>
            <a:chOff x="514350" y="1651503"/>
            <a:chExt cx="5261821" cy="3870001"/>
          </a:xfrm>
        </p:grpSpPr>
        <p:sp>
          <p:nvSpPr>
            <p:cNvPr id="18" name="Rectangle 17">
              <a:extLst>
                <a:ext uri="{FF2B5EF4-FFF2-40B4-BE49-F238E27FC236}">
                  <a16:creationId xmlns:a16="http://schemas.microsoft.com/office/drawing/2014/main" id="{47EAFEFE-DFF4-2A4A-839C-43FC3D36FB62}"/>
                </a:ext>
              </a:extLst>
            </p:cNvPr>
            <p:cNvSpPr/>
            <p:nvPr/>
          </p:nvSpPr>
          <p:spPr>
            <a:xfrm>
              <a:off x="514350" y="1651503"/>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Relational databases</a:t>
              </a:r>
            </a:p>
          </p:txBody>
        </p:sp>
        <p:sp>
          <p:nvSpPr>
            <p:cNvPr id="19" name="Rectangle 18">
              <a:extLst>
                <a:ext uri="{FF2B5EF4-FFF2-40B4-BE49-F238E27FC236}">
                  <a16:creationId xmlns:a16="http://schemas.microsoft.com/office/drawing/2014/main" id="{FC811A16-45F4-CD45-960B-04ABBBF27D4C}"/>
                </a:ext>
              </a:extLst>
            </p:cNvPr>
            <p:cNvSpPr/>
            <p:nvPr/>
          </p:nvSpPr>
          <p:spPr>
            <a:xfrm>
              <a:off x="514350" y="2308503"/>
              <a:ext cx="5261821" cy="585000"/>
            </a:xfrm>
            <a:prstGeom prst="rect">
              <a:avLst/>
            </a:prstGeom>
            <a:solidFill>
              <a:schemeClr val="accent3"/>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NoSQL databases</a:t>
              </a:r>
            </a:p>
          </p:txBody>
        </p:sp>
        <p:sp>
          <p:nvSpPr>
            <p:cNvPr id="20" name="Rectangle 19">
              <a:extLst>
                <a:ext uri="{FF2B5EF4-FFF2-40B4-BE49-F238E27FC236}">
                  <a16:creationId xmlns:a16="http://schemas.microsoft.com/office/drawing/2014/main" id="{2885408E-7287-AF41-B0A3-575E8ABC84F9}"/>
                </a:ext>
              </a:extLst>
            </p:cNvPr>
            <p:cNvSpPr/>
            <p:nvPr/>
          </p:nvSpPr>
          <p:spPr>
            <a:xfrm>
              <a:off x="514350" y="2965504"/>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Big data tools</a:t>
              </a:r>
            </a:p>
          </p:txBody>
        </p:sp>
        <p:sp>
          <p:nvSpPr>
            <p:cNvPr id="21" name="Rectangle 20">
              <a:extLst>
                <a:ext uri="{FF2B5EF4-FFF2-40B4-BE49-F238E27FC236}">
                  <a16:creationId xmlns:a16="http://schemas.microsoft.com/office/drawing/2014/main" id="{684FB6A9-F34A-AD4B-B87A-01198E285996}"/>
                </a:ext>
              </a:extLst>
            </p:cNvPr>
            <p:cNvSpPr/>
            <p:nvPr/>
          </p:nvSpPr>
          <p:spPr>
            <a:xfrm>
              <a:off x="514350" y="3622504"/>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Statistical tools</a:t>
              </a:r>
            </a:p>
          </p:txBody>
        </p:sp>
        <p:sp>
          <p:nvSpPr>
            <p:cNvPr id="22" name="Rectangle 21">
              <a:extLst>
                <a:ext uri="{FF2B5EF4-FFF2-40B4-BE49-F238E27FC236}">
                  <a16:creationId xmlns:a16="http://schemas.microsoft.com/office/drawing/2014/main" id="{F93F8231-7814-4C4C-95AB-71588C4B5911}"/>
                </a:ext>
              </a:extLst>
            </p:cNvPr>
            <p:cNvSpPr/>
            <p:nvPr/>
          </p:nvSpPr>
          <p:spPr>
            <a:xfrm>
              <a:off x="514350" y="4279504"/>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Machine learning</a:t>
              </a:r>
            </a:p>
          </p:txBody>
        </p:sp>
        <p:sp>
          <p:nvSpPr>
            <p:cNvPr id="23" name="Rectangle 22">
              <a:extLst>
                <a:ext uri="{FF2B5EF4-FFF2-40B4-BE49-F238E27FC236}">
                  <a16:creationId xmlns:a16="http://schemas.microsoft.com/office/drawing/2014/main" id="{AAEA7406-2771-4D45-9573-5CD42B1A1313}"/>
                </a:ext>
              </a:extLst>
            </p:cNvPr>
            <p:cNvSpPr/>
            <p:nvPr/>
          </p:nvSpPr>
          <p:spPr>
            <a:xfrm>
              <a:off x="514350" y="4936504"/>
              <a:ext cx="5261821" cy="585000"/>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Visualization and reporting tools</a:t>
              </a:r>
            </a:p>
          </p:txBody>
        </p:sp>
      </p:grpSp>
    </p:spTree>
    <p:extLst>
      <p:ext uri="{BB962C8B-B14F-4D97-AF65-F5344CB8AC3E}">
        <p14:creationId xmlns:p14="http://schemas.microsoft.com/office/powerpoint/2010/main" val="1727987682"/>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D33CD-6BE5-409B-9E16-3D3608264EE9}"/>
              </a:ext>
            </a:extLst>
          </p:cNvPr>
          <p:cNvSpPr>
            <a:spLocks noGrp="1"/>
          </p:cNvSpPr>
          <p:nvPr>
            <p:ph type="title"/>
          </p:nvPr>
        </p:nvSpPr>
        <p:spPr/>
        <p:txBody>
          <a:bodyPr/>
          <a:lstStyle/>
          <a:p>
            <a:r>
              <a:rPr lang="en-US" sz="3600" dirty="0">
                <a:solidFill>
                  <a:schemeClr val="accent3"/>
                </a:solidFill>
              </a:rPr>
              <a:t>Technology ecosystems: Big data </a:t>
            </a:r>
          </a:p>
        </p:txBody>
      </p:sp>
      <p:sp>
        <p:nvSpPr>
          <p:cNvPr id="16" name="Text Placeholder 15">
            <a:extLst>
              <a:ext uri="{FF2B5EF4-FFF2-40B4-BE49-F238E27FC236}">
                <a16:creationId xmlns:a16="http://schemas.microsoft.com/office/drawing/2014/main" id="{97BD7B6A-ED83-734C-853B-BDDAAC1F9168}"/>
              </a:ext>
            </a:extLst>
          </p:cNvPr>
          <p:cNvSpPr>
            <a:spLocks noGrp="1"/>
          </p:cNvSpPr>
          <p:nvPr>
            <p:ph type="body" sz="quarter" idx="15"/>
          </p:nvPr>
        </p:nvSpPr>
        <p:spPr/>
        <p:txBody>
          <a:bodyPr/>
          <a:lstStyle/>
          <a:p>
            <a:pPr marL="342900" indent="-342900">
              <a:buClr>
                <a:schemeClr val="tx2"/>
              </a:buClr>
              <a:buFont typeface="Arial" panose="020B0604020202020204" pitchFamily="34" charset="0"/>
              <a:buChar char="•"/>
            </a:pPr>
            <a:r>
              <a:rPr lang="en-US" sz="1900" dirty="0">
                <a:solidFill>
                  <a:schemeClr val="tx1"/>
                </a:solidFill>
              </a:rPr>
              <a:t>Parallelize the processing to trillions of rows and many variable types of data and data types.  Lots of use cases that NoSQL and SQL databases were not designed to.</a:t>
            </a:r>
          </a:p>
          <a:p>
            <a:pPr marL="342900" indent="-342900">
              <a:buClr>
                <a:schemeClr val="tx2"/>
              </a:buClr>
              <a:buFont typeface="Arial" panose="020B0604020202020204" pitchFamily="34" charset="0"/>
              <a:buChar char="•"/>
            </a:pPr>
            <a:r>
              <a:rPr lang="en-US" sz="1900" dirty="0">
                <a:solidFill>
                  <a:schemeClr val="tx1"/>
                </a:solidFill>
              </a:rPr>
              <a:t>Often merge and have relational techniques that are brought into the mix to be able to get the value of both tools working together.</a:t>
            </a:r>
          </a:p>
          <a:p>
            <a:endParaRPr lang="en-US" dirty="0">
              <a:solidFill>
                <a:schemeClr val="tx1"/>
              </a:solidFill>
            </a:endParaRPr>
          </a:p>
        </p:txBody>
      </p:sp>
      <p:grpSp>
        <p:nvGrpSpPr>
          <p:cNvPr id="6" name="Group 5">
            <a:extLst>
              <a:ext uri="{FF2B5EF4-FFF2-40B4-BE49-F238E27FC236}">
                <a16:creationId xmlns:a16="http://schemas.microsoft.com/office/drawing/2014/main" id="{3ACA8E22-5453-C544-A034-5871487B48D2}"/>
              </a:ext>
            </a:extLst>
          </p:cNvPr>
          <p:cNvGrpSpPr/>
          <p:nvPr/>
        </p:nvGrpSpPr>
        <p:grpSpPr>
          <a:xfrm>
            <a:off x="519941" y="1268445"/>
            <a:ext cx="3629150" cy="2902501"/>
            <a:chOff x="514350" y="1651503"/>
            <a:chExt cx="5261821" cy="3870001"/>
          </a:xfrm>
        </p:grpSpPr>
        <p:sp>
          <p:nvSpPr>
            <p:cNvPr id="7" name="Rectangle 6">
              <a:extLst>
                <a:ext uri="{FF2B5EF4-FFF2-40B4-BE49-F238E27FC236}">
                  <a16:creationId xmlns:a16="http://schemas.microsoft.com/office/drawing/2014/main" id="{1707849B-00CB-7340-BAC0-80F3D0B3A8DE}"/>
                </a:ext>
              </a:extLst>
            </p:cNvPr>
            <p:cNvSpPr/>
            <p:nvPr/>
          </p:nvSpPr>
          <p:spPr>
            <a:xfrm>
              <a:off x="514350" y="1651503"/>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Relational databases</a:t>
              </a:r>
            </a:p>
          </p:txBody>
        </p:sp>
        <p:sp>
          <p:nvSpPr>
            <p:cNvPr id="8" name="Rectangle 7">
              <a:extLst>
                <a:ext uri="{FF2B5EF4-FFF2-40B4-BE49-F238E27FC236}">
                  <a16:creationId xmlns:a16="http://schemas.microsoft.com/office/drawing/2014/main" id="{5552FEF2-0B98-7A4C-AC8A-7B33DE5BC1F7}"/>
                </a:ext>
              </a:extLst>
            </p:cNvPr>
            <p:cNvSpPr/>
            <p:nvPr/>
          </p:nvSpPr>
          <p:spPr>
            <a:xfrm>
              <a:off x="514350" y="2308503"/>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NoSQL databases</a:t>
              </a:r>
            </a:p>
          </p:txBody>
        </p:sp>
        <p:sp>
          <p:nvSpPr>
            <p:cNvPr id="9" name="Rectangle 8">
              <a:extLst>
                <a:ext uri="{FF2B5EF4-FFF2-40B4-BE49-F238E27FC236}">
                  <a16:creationId xmlns:a16="http://schemas.microsoft.com/office/drawing/2014/main" id="{575D4EC8-8305-2742-9D9E-D624DFF30655}"/>
                </a:ext>
              </a:extLst>
            </p:cNvPr>
            <p:cNvSpPr/>
            <p:nvPr/>
          </p:nvSpPr>
          <p:spPr>
            <a:xfrm>
              <a:off x="514350" y="2965504"/>
              <a:ext cx="5261821" cy="585000"/>
            </a:xfrm>
            <a:prstGeom prst="rect">
              <a:avLst/>
            </a:prstGeom>
            <a:solidFill>
              <a:schemeClr val="accent3"/>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Big data tools</a:t>
              </a:r>
            </a:p>
          </p:txBody>
        </p:sp>
        <p:sp>
          <p:nvSpPr>
            <p:cNvPr id="10" name="Rectangle 9">
              <a:extLst>
                <a:ext uri="{FF2B5EF4-FFF2-40B4-BE49-F238E27FC236}">
                  <a16:creationId xmlns:a16="http://schemas.microsoft.com/office/drawing/2014/main" id="{C272F28B-ECB1-E047-9504-F59C289A0FD8}"/>
                </a:ext>
              </a:extLst>
            </p:cNvPr>
            <p:cNvSpPr/>
            <p:nvPr/>
          </p:nvSpPr>
          <p:spPr>
            <a:xfrm>
              <a:off x="514350" y="3622504"/>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Statistical tools</a:t>
              </a:r>
            </a:p>
          </p:txBody>
        </p:sp>
        <p:sp>
          <p:nvSpPr>
            <p:cNvPr id="11" name="Rectangle 10">
              <a:extLst>
                <a:ext uri="{FF2B5EF4-FFF2-40B4-BE49-F238E27FC236}">
                  <a16:creationId xmlns:a16="http://schemas.microsoft.com/office/drawing/2014/main" id="{813254BB-FFDF-1248-853B-C98BCA4839C3}"/>
                </a:ext>
              </a:extLst>
            </p:cNvPr>
            <p:cNvSpPr/>
            <p:nvPr/>
          </p:nvSpPr>
          <p:spPr>
            <a:xfrm>
              <a:off x="514350" y="4279504"/>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Machine learning</a:t>
              </a:r>
            </a:p>
          </p:txBody>
        </p:sp>
        <p:sp>
          <p:nvSpPr>
            <p:cNvPr id="12" name="Rectangle 11">
              <a:extLst>
                <a:ext uri="{FF2B5EF4-FFF2-40B4-BE49-F238E27FC236}">
                  <a16:creationId xmlns:a16="http://schemas.microsoft.com/office/drawing/2014/main" id="{8FFFA134-BCC2-974A-B06C-6EAA964DDA1B}"/>
                </a:ext>
              </a:extLst>
            </p:cNvPr>
            <p:cNvSpPr/>
            <p:nvPr/>
          </p:nvSpPr>
          <p:spPr>
            <a:xfrm>
              <a:off x="514350" y="4936504"/>
              <a:ext cx="5261821" cy="585000"/>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Visualization and reporting tools</a:t>
              </a:r>
            </a:p>
          </p:txBody>
        </p:sp>
      </p:grpSp>
    </p:spTree>
    <p:extLst>
      <p:ext uri="{BB962C8B-B14F-4D97-AF65-F5344CB8AC3E}">
        <p14:creationId xmlns:p14="http://schemas.microsoft.com/office/powerpoint/2010/main" val="2461584343"/>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8DB2248C-69F0-754A-8A62-7F67DA531BE0}"/>
              </a:ext>
            </a:extLst>
          </p:cNvPr>
          <p:cNvSpPr>
            <a:spLocks noGrp="1"/>
          </p:cNvSpPr>
          <p:nvPr>
            <p:ph type="body" sz="quarter" idx="15"/>
          </p:nvPr>
        </p:nvSpPr>
        <p:spPr>
          <a:xfrm>
            <a:off x="4665849" y="1047751"/>
            <a:ext cx="4325751" cy="3483762"/>
          </a:xfrm>
        </p:spPr>
        <p:txBody>
          <a:bodyPr/>
          <a:lstStyle/>
          <a:p>
            <a:pPr>
              <a:spcBef>
                <a:spcPts val="300"/>
              </a:spcBef>
              <a:spcAft>
                <a:spcPts val="300"/>
              </a:spcAft>
              <a:buNone/>
            </a:pPr>
            <a:r>
              <a:rPr lang="en-US" sz="1400" dirty="0">
                <a:solidFill>
                  <a:schemeClr val="tx1"/>
                </a:solidFill>
              </a:rPr>
              <a:t>Volume, variety, velocity:</a:t>
            </a:r>
          </a:p>
          <a:p>
            <a:pPr lvl="1">
              <a:spcBef>
                <a:spcPts val="300"/>
              </a:spcBef>
              <a:spcAft>
                <a:spcPts val="300"/>
              </a:spcAft>
              <a:buFont typeface="Arial" panose="020B0604020202020204" pitchFamily="34" charset="0"/>
              <a:buChar char="•"/>
            </a:pPr>
            <a:r>
              <a:rPr lang="en-US" sz="1400" b="0" dirty="0">
                <a:solidFill>
                  <a:schemeClr val="tx1"/>
                </a:solidFill>
              </a:rPr>
              <a:t>Hadoop handles all the data and will show results… eventually.</a:t>
            </a:r>
          </a:p>
          <a:p>
            <a:pPr lvl="1">
              <a:spcBef>
                <a:spcPts val="300"/>
              </a:spcBef>
              <a:spcAft>
                <a:spcPts val="300"/>
              </a:spcAft>
              <a:buFont typeface="Arial" panose="020B0604020202020204" pitchFamily="34" charset="0"/>
              <a:buChar char="•"/>
            </a:pPr>
            <a:r>
              <a:rPr lang="en-US" sz="1400" b="0" dirty="0">
                <a:solidFill>
                  <a:schemeClr val="tx1"/>
                </a:solidFill>
              </a:rPr>
              <a:t>Velocity issues are met with “eventual consistency.”</a:t>
            </a:r>
          </a:p>
          <a:p>
            <a:pPr lvl="1">
              <a:spcBef>
                <a:spcPts val="300"/>
              </a:spcBef>
              <a:spcAft>
                <a:spcPts val="300"/>
              </a:spcAft>
              <a:buFont typeface="Arial" panose="020B0604020202020204" pitchFamily="34" charset="0"/>
              <a:buChar char="•"/>
            </a:pPr>
            <a:r>
              <a:rPr lang="en-US" sz="1400" b="0" dirty="0">
                <a:solidFill>
                  <a:schemeClr val="tx1"/>
                </a:solidFill>
              </a:rPr>
              <a:t>Storm can intercept the data, process it, and give instant results.</a:t>
            </a:r>
          </a:p>
          <a:p>
            <a:pPr>
              <a:spcBef>
                <a:spcPts val="300"/>
              </a:spcBef>
              <a:spcAft>
                <a:spcPts val="300"/>
              </a:spcAft>
              <a:buNone/>
            </a:pPr>
            <a:r>
              <a:rPr lang="en-US" sz="1400" dirty="0">
                <a:solidFill>
                  <a:schemeClr val="tx1"/>
                </a:solidFill>
              </a:rPr>
              <a:t>Use cases:</a:t>
            </a:r>
          </a:p>
          <a:p>
            <a:pPr lvl="1">
              <a:spcBef>
                <a:spcPts val="300"/>
              </a:spcBef>
              <a:spcAft>
                <a:spcPts val="300"/>
              </a:spcAft>
              <a:buFont typeface="Arial" panose="020B0604020202020204" pitchFamily="34" charset="0"/>
              <a:buChar char="•"/>
            </a:pPr>
            <a:r>
              <a:rPr lang="en-US" sz="1400" b="0" dirty="0">
                <a:solidFill>
                  <a:schemeClr val="tx1"/>
                </a:solidFill>
              </a:rPr>
              <a:t>Log data can be checked for DDOS or hacking. </a:t>
            </a:r>
          </a:p>
          <a:p>
            <a:pPr lvl="1">
              <a:spcBef>
                <a:spcPts val="300"/>
              </a:spcBef>
              <a:spcAft>
                <a:spcPts val="300"/>
              </a:spcAft>
              <a:buFont typeface="Arial" panose="020B0604020202020204" pitchFamily="34" charset="0"/>
              <a:buChar char="•"/>
            </a:pPr>
            <a:r>
              <a:rPr lang="en-US" sz="1400" b="0" dirty="0">
                <a:solidFill>
                  <a:schemeClr val="tx1"/>
                </a:solidFill>
              </a:rPr>
              <a:t>Patterns in sales data can drive real time marketing. </a:t>
            </a:r>
          </a:p>
          <a:p>
            <a:pPr lvl="1">
              <a:spcBef>
                <a:spcPts val="300"/>
              </a:spcBef>
              <a:spcAft>
                <a:spcPts val="300"/>
              </a:spcAft>
              <a:buFont typeface="Arial" panose="020B0604020202020204" pitchFamily="34" charset="0"/>
              <a:buChar char="•"/>
            </a:pPr>
            <a:r>
              <a:rPr lang="en-US" sz="1400" b="0" dirty="0">
                <a:solidFill>
                  <a:schemeClr val="tx1"/>
                </a:solidFill>
              </a:rPr>
              <a:t>Twitter and other social media comments can be mined.</a:t>
            </a:r>
          </a:p>
          <a:p>
            <a:pPr lvl="1">
              <a:spcBef>
                <a:spcPts val="300"/>
              </a:spcBef>
              <a:spcAft>
                <a:spcPts val="300"/>
              </a:spcAft>
              <a:buFont typeface="Arial" panose="020B0604020202020204" pitchFamily="34" charset="0"/>
              <a:buChar char="•"/>
            </a:pPr>
            <a:r>
              <a:rPr lang="en-US" sz="1400" b="0" dirty="0">
                <a:solidFill>
                  <a:schemeClr val="tx1"/>
                </a:solidFill>
              </a:rPr>
              <a:t>Sensor data analysis can predict problems before failure occurs.</a:t>
            </a:r>
          </a:p>
          <a:p>
            <a:pPr>
              <a:spcBef>
                <a:spcPts val="300"/>
              </a:spcBef>
              <a:spcAft>
                <a:spcPts val="300"/>
              </a:spcAft>
            </a:pPr>
            <a:endParaRPr lang="en-US" sz="2400" dirty="0">
              <a:solidFill>
                <a:schemeClr val="tx1"/>
              </a:solidFill>
            </a:endParaRPr>
          </a:p>
        </p:txBody>
      </p:sp>
      <p:grpSp>
        <p:nvGrpSpPr>
          <p:cNvPr id="5" name="Group 4">
            <a:extLst>
              <a:ext uri="{FF2B5EF4-FFF2-40B4-BE49-F238E27FC236}">
                <a16:creationId xmlns:a16="http://schemas.microsoft.com/office/drawing/2014/main" id="{EE2FDCC9-9496-E44B-BCD3-8DE9210C1C87}"/>
              </a:ext>
            </a:extLst>
          </p:cNvPr>
          <p:cNvGrpSpPr/>
          <p:nvPr/>
        </p:nvGrpSpPr>
        <p:grpSpPr>
          <a:xfrm>
            <a:off x="519941" y="1268445"/>
            <a:ext cx="3629150" cy="2902501"/>
            <a:chOff x="514350" y="1651503"/>
            <a:chExt cx="5261821" cy="3870001"/>
          </a:xfrm>
        </p:grpSpPr>
        <p:sp>
          <p:nvSpPr>
            <p:cNvPr id="6" name="Rectangle 5">
              <a:extLst>
                <a:ext uri="{FF2B5EF4-FFF2-40B4-BE49-F238E27FC236}">
                  <a16:creationId xmlns:a16="http://schemas.microsoft.com/office/drawing/2014/main" id="{697AFB58-253C-1246-A3CF-5C7F5FE4B915}"/>
                </a:ext>
              </a:extLst>
            </p:cNvPr>
            <p:cNvSpPr/>
            <p:nvPr/>
          </p:nvSpPr>
          <p:spPr>
            <a:xfrm>
              <a:off x="514350" y="1651503"/>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Relational databases</a:t>
              </a:r>
            </a:p>
          </p:txBody>
        </p:sp>
        <p:sp>
          <p:nvSpPr>
            <p:cNvPr id="7" name="Rectangle 6">
              <a:extLst>
                <a:ext uri="{FF2B5EF4-FFF2-40B4-BE49-F238E27FC236}">
                  <a16:creationId xmlns:a16="http://schemas.microsoft.com/office/drawing/2014/main" id="{7E27CD5E-E336-7B47-A77E-D43C83F24C2B}"/>
                </a:ext>
              </a:extLst>
            </p:cNvPr>
            <p:cNvSpPr/>
            <p:nvPr/>
          </p:nvSpPr>
          <p:spPr>
            <a:xfrm>
              <a:off x="514350" y="2308503"/>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NoSQL databases</a:t>
              </a:r>
            </a:p>
          </p:txBody>
        </p:sp>
        <p:sp>
          <p:nvSpPr>
            <p:cNvPr id="8" name="Rectangle 7">
              <a:extLst>
                <a:ext uri="{FF2B5EF4-FFF2-40B4-BE49-F238E27FC236}">
                  <a16:creationId xmlns:a16="http://schemas.microsoft.com/office/drawing/2014/main" id="{C1B19A94-559A-D840-8338-5AD567A734BB}"/>
                </a:ext>
              </a:extLst>
            </p:cNvPr>
            <p:cNvSpPr/>
            <p:nvPr/>
          </p:nvSpPr>
          <p:spPr>
            <a:xfrm>
              <a:off x="514350" y="2965504"/>
              <a:ext cx="5261821" cy="585000"/>
            </a:xfrm>
            <a:prstGeom prst="rect">
              <a:avLst/>
            </a:prstGeom>
            <a:solidFill>
              <a:schemeClr val="accent3"/>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Big data tools</a:t>
              </a:r>
            </a:p>
          </p:txBody>
        </p:sp>
        <p:sp>
          <p:nvSpPr>
            <p:cNvPr id="9" name="Rectangle 8">
              <a:extLst>
                <a:ext uri="{FF2B5EF4-FFF2-40B4-BE49-F238E27FC236}">
                  <a16:creationId xmlns:a16="http://schemas.microsoft.com/office/drawing/2014/main" id="{40811B0F-BC22-074D-89BC-CDA8387A9480}"/>
                </a:ext>
              </a:extLst>
            </p:cNvPr>
            <p:cNvSpPr/>
            <p:nvPr/>
          </p:nvSpPr>
          <p:spPr>
            <a:xfrm>
              <a:off x="514350" y="3622504"/>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Statistical tools</a:t>
              </a:r>
            </a:p>
          </p:txBody>
        </p:sp>
        <p:sp>
          <p:nvSpPr>
            <p:cNvPr id="10" name="Rectangle 9">
              <a:extLst>
                <a:ext uri="{FF2B5EF4-FFF2-40B4-BE49-F238E27FC236}">
                  <a16:creationId xmlns:a16="http://schemas.microsoft.com/office/drawing/2014/main" id="{87E5AD7B-B05D-D84C-8FEB-AFF8481F2334}"/>
                </a:ext>
              </a:extLst>
            </p:cNvPr>
            <p:cNvSpPr/>
            <p:nvPr/>
          </p:nvSpPr>
          <p:spPr>
            <a:xfrm>
              <a:off x="514350" y="4279504"/>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Machine learning</a:t>
              </a:r>
            </a:p>
          </p:txBody>
        </p:sp>
        <p:sp>
          <p:nvSpPr>
            <p:cNvPr id="11" name="Rectangle 10">
              <a:extLst>
                <a:ext uri="{FF2B5EF4-FFF2-40B4-BE49-F238E27FC236}">
                  <a16:creationId xmlns:a16="http://schemas.microsoft.com/office/drawing/2014/main" id="{E864383C-7BCA-DC4C-A268-CF0FE19A36D9}"/>
                </a:ext>
              </a:extLst>
            </p:cNvPr>
            <p:cNvSpPr/>
            <p:nvPr/>
          </p:nvSpPr>
          <p:spPr>
            <a:xfrm>
              <a:off x="514350" y="4936504"/>
              <a:ext cx="5261821" cy="585000"/>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Visualization and reporting tools</a:t>
              </a:r>
            </a:p>
          </p:txBody>
        </p:sp>
      </p:grpSp>
      <p:sp>
        <p:nvSpPr>
          <p:cNvPr id="14" name="Title 1">
            <a:extLst>
              <a:ext uri="{FF2B5EF4-FFF2-40B4-BE49-F238E27FC236}">
                <a16:creationId xmlns:a16="http://schemas.microsoft.com/office/drawing/2014/main" id="{8CFD33CD-6BE5-409B-9E16-3D3608264EE9}"/>
              </a:ext>
            </a:extLst>
          </p:cNvPr>
          <p:cNvSpPr>
            <a:spLocks noGrp="1"/>
          </p:cNvSpPr>
          <p:nvPr>
            <p:ph type="title"/>
          </p:nvPr>
        </p:nvSpPr>
        <p:spPr>
          <a:xfrm>
            <a:off x="499168" y="365761"/>
            <a:ext cx="8235761" cy="589837"/>
          </a:xfrm>
        </p:spPr>
        <p:txBody>
          <a:bodyPr/>
          <a:lstStyle/>
          <a:p>
            <a:r>
              <a:rPr lang="en-US" sz="3600" dirty="0">
                <a:solidFill>
                  <a:schemeClr val="accent3"/>
                </a:solidFill>
              </a:rPr>
              <a:t>Technology ecosystems: Big data </a:t>
            </a:r>
          </a:p>
        </p:txBody>
      </p:sp>
    </p:spTree>
    <p:extLst>
      <p:ext uri="{BB962C8B-B14F-4D97-AF65-F5344CB8AC3E}">
        <p14:creationId xmlns:p14="http://schemas.microsoft.com/office/powerpoint/2010/main" val="1217974476"/>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4837AC72-3C69-9C4D-9F8C-1C88A4AC5269}"/>
              </a:ext>
            </a:extLst>
          </p:cNvPr>
          <p:cNvSpPr>
            <a:spLocks noGrp="1"/>
          </p:cNvSpPr>
          <p:nvPr>
            <p:ph type="body" sz="quarter" idx="15"/>
          </p:nvPr>
        </p:nvSpPr>
        <p:spPr/>
        <p:txBody>
          <a:bodyPr/>
          <a:lstStyle/>
          <a:p>
            <a:pPr marL="342900" indent="-342900">
              <a:buClr>
                <a:schemeClr val="tx2"/>
              </a:buClr>
              <a:buFont typeface="Arial" panose="020B0604020202020204" pitchFamily="34" charset="0"/>
              <a:buChar char="•"/>
            </a:pPr>
            <a:r>
              <a:rPr lang="en-US" dirty="0">
                <a:solidFill>
                  <a:schemeClr val="tx1"/>
                </a:solidFill>
              </a:rPr>
              <a:t>Analysis tools for modelling and calculation</a:t>
            </a:r>
          </a:p>
          <a:p>
            <a:pPr marL="342900" indent="-342900">
              <a:buClr>
                <a:schemeClr val="tx2"/>
              </a:buClr>
              <a:buFont typeface="Arial" panose="020B0604020202020204" pitchFamily="34" charset="0"/>
              <a:buChar char="•"/>
            </a:pPr>
            <a:r>
              <a:rPr lang="en-US" dirty="0">
                <a:solidFill>
                  <a:schemeClr val="tx1"/>
                </a:solidFill>
              </a:rPr>
              <a:t>Sometimes libraries for general use languages (NumPy, SciPy for Python)</a:t>
            </a:r>
          </a:p>
          <a:p>
            <a:pPr marL="342900" indent="-342900">
              <a:buClr>
                <a:schemeClr val="tx2"/>
              </a:buClr>
              <a:buFont typeface="Arial" panose="020B0604020202020204" pitchFamily="34" charset="0"/>
              <a:buChar char="•"/>
            </a:pPr>
            <a:r>
              <a:rPr lang="en-US" dirty="0">
                <a:solidFill>
                  <a:schemeClr val="tx1"/>
                </a:solidFill>
              </a:rPr>
              <a:t>Sometimes programming languages all their own (R, SAS, SPSS, Spark)</a:t>
            </a:r>
          </a:p>
        </p:txBody>
      </p:sp>
      <p:grpSp>
        <p:nvGrpSpPr>
          <p:cNvPr id="6" name="Group 5">
            <a:extLst>
              <a:ext uri="{FF2B5EF4-FFF2-40B4-BE49-F238E27FC236}">
                <a16:creationId xmlns:a16="http://schemas.microsoft.com/office/drawing/2014/main" id="{F128F568-6128-6447-B6B1-3C302A72793F}"/>
              </a:ext>
            </a:extLst>
          </p:cNvPr>
          <p:cNvGrpSpPr/>
          <p:nvPr/>
        </p:nvGrpSpPr>
        <p:grpSpPr>
          <a:xfrm>
            <a:off x="519941" y="1268445"/>
            <a:ext cx="3629150" cy="2902501"/>
            <a:chOff x="514350" y="1651503"/>
            <a:chExt cx="5261821" cy="3870001"/>
          </a:xfrm>
        </p:grpSpPr>
        <p:sp>
          <p:nvSpPr>
            <p:cNvPr id="7" name="Rectangle 6">
              <a:extLst>
                <a:ext uri="{FF2B5EF4-FFF2-40B4-BE49-F238E27FC236}">
                  <a16:creationId xmlns:a16="http://schemas.microsoft.com/office/drawing/2014/main" id="{6B48B978-D808-4A40-A982-954EEA91338B}"/>
                </a:ext>
              </a:extLst>
            </p:cNvPr>
            <p:cNvSpPr/>
            <p:nvPr/>
          </p:nvSpPr>
          <p:spPr>
            <a:xfrm>
              <a:off x="514350" y="1651503"/>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Relational databases</a:t>
              </a:r>
            </a:p>
          </p:txBody>
        </p:sp>
        <p:sp>
          <p:nvSpPr>
            <p:cNvPr id="8" name="Rectangle 7">
              <a:extLst>
                <a:ext uri="{FF2B5EF4-FFF2-40B4-BE49-F238E27FC236}">
                  <a16:creationId xmlns:a16="http://schemas.microsoft.com/office/drawing/2014/main" id="{7EF793EB-A0B9-6F47-B9F9-51012CE869FA}"/>
                </a:ext>
              </a:extLst>
            </p:cNvPr>
            <p:cNvSpPr/>
            <p:nvPr/>
          </p:nvSpPr>
          <p:spPr>
            <a:xfrm>
              <a:off x="514350" y="2308503"/>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NoSQL databases</a:t>
              </a:r>
            </a:p>
          </p:txBody>
        </p:sp>
        <p:sp>
          <p:nvSpPr>
            <p:cNvPr id="9" name="Rectangle 8">
              <a:extLst>
                <a:ext uri="{FF2B5EF4-FFF2-40B4-BE49-F238E27FC236}">
                  <a16:creationId xmlns:a16="http://schemas.microsoft.com/office/drawing/2014/main" id="{3C14D448-EEC3-E442-B3E8-0AA1522C2B02}"/>
                </a:ext>
              </a:extLst>
            </p:cNvPr>
            <p:cNvSpPr/>
            <p:nvPr/>
          </p:nvSpPr>
          <p:spPr>
            <a:xfrm>
              <a:off x="514350" y="2965504"/>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Big data tools</a:t>
              </a:r>
            </a:p>
          </p:txBody>
        </p:sp>
        <p:sp>
          <p:nvSpPr>
            <p:cNvPr id="10" name="Rectangle 9">
              <a:extLst>
                <a:ext uri="{FF2B5EF4-FFF2-40B4-BE49-F238E27FC236}">
                  <a16:creationId xmlns:a16="http://schemas.microsoft.com/office/drawing/2014/main" id="{03E629F0-955A-E942-9F92-76588BCCB308}"/>
                </a:ext>
              </a:extLst>
            </p:cNvPr>
            <p:cNvSpPr/>
            <p:nvPr/>
          </p:nvSpPr>
          <p:spPr>
            <a:xfrm>
              <a:off x="514350" y="3622504"/>
              <a:ext cx="5261821" cy="585000"/>
            </a:xfrm>
            <a:prstGeom prst="rect">
              <a:avLst/>
            </a:prstGeom>
            <a:solidFill>
              <a:schemeClr val="accent3"/>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Statistical tools</a:t>
              </a:r>
            </a:p>
          </p:txBody>
        </p:sp>
        <p:sp>
          <p:nvSpPr>
            <p:cNvPr id="11" name="Rectangle 10">
              <a:extLst>
                <a:ext uri="{FF2B5EF4-FFF2-40B4-BE49-F238E27FC236}">
                  <a16:creationId xmlns:a16="http://schemas.microsoft.com/office/drawing/2014/main" id="{CA831312-9577-C048-B52B-D7FC2182A99B}"/>
                </a:ext>
              </a:extLst>
            </p:cNvPr>
            <p:cNvSpPr/>
            <p:nvPr/>
          </p:nvSpPr>
          <p:spPr>
            <a:xfrm>
              <a:off x="514350" y="4279504"/>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Machine learning</a:t>
              </a:r>
            </a:p>
          </p:txBody>
        </p:sp>
        <p:sp>
          <p:nvSpPr>
            <p:cNvPr id="12" name="Rectangle 11">
              <a:extLst>
                <a:ext uri="{FF2B5EF4-FFF2-40B4-BE49-F238E27FC236}">
                  <a16:creationId xmlns:a16="http://schemas.microsoft.com/office/drawing/2014/main" id="{4384D4D8-C41F-E548-B1DD-5EE1C565F460}"/>
                </a:ext>
              </a:extLst>
            </p:cNvPr>
            <p:cNvSpPr/>
            <p:nvPr/>
          </p:nvSpPr>
          <p:spPr>
            <a:xfrm>
              <a:off x="514350" y="4936504"/>
              <a:ext cx="5261821" cy="585000"/>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Visualization and reporting tools</a:t>
              </a:r>
            </a:p>
          </p:txBody>
        </p:sp>
      </p:grpSp>
      <p:sp>
        <p:nvSpPr>
          <p:cNvPr id="14" name="Title 1">
            <a:extLst>
              <a:ext uri="{FF2B5EF4-FFF2-40B4-BE49-F238E27FC236}">
                <a16:creationId xmlns:a16="http://schemas.microsoft.com/office/drawing/2014/main" id="{8CFD33CD-6BE5-409B-9E16-3D3608264EE9}"/>
              </a:ext>
            </a:extLst>
          </p:cNvPr>
          <p:cNvSpPr>
            <a:spLocks noGrp="1"/>
          </p:cNvSpPr>
          <p:nvPr>
            <p:ph type="title"/>
          </p:nvPr>
        </p:nvSpPr>
        <p:spPr>
          <a:xfrm>
            <a:off x="499168" y="365761"/>
            <a:ext cx="8235761" cy="589837"/>
          </a:xfrm>
        </p:spPr>
        <p:txBody>
          <a:bodyPr/>
          <a:lstStyle/>
          <a:p>
            <a:r>
              <a:rPr lang="en-US" sz="3600" dirty="0">
                <a:solidFill>
                  <a:schemeClr val="accent3"/>
                </a:solidFill>
              </a:rPr>
              <a:t>Technology ecosystems: statistical tools</a:t>
            </a:r>
          </a:p>
        </p:txBody>
      </p:sp>
    </p:spTree>
    <p:extLst>
      <p:ext uri="{BB962C8B-B14F-4D97-AF65-F5344CB8AC3E}">
        <p14:creationId xmlns:p14="http://schemas.microsoft.com/office/powerpoint/2010/main" val="882383311"/>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D33CD-6BE5-409B-9E16-3D3608264EE9}"/>
              </a:ext>
            </a:extLst>
          </p:cNvPr>
          <p:cNvSpPr>
            <a:spLocks noGrp="1"/>
          </p:cNvSpPr>
          <p:nvPr>
            <p:ph type="title"/>
          </p:nvPr>
        </p:nvSpPr>
        <p:spPr>
          <a:xfrm>
            <a:off x="519941" y="273847"/>
            <a:ext cx="8591550" cy="994172"/>
          </a:xfrm>
        </p:spPr>
        <p:txBody>
          <a:bodyPr>
            <a:normAutofit/>
          </a:bodyPr>
          <a:lstStyle/>
          <a:p>
            <a:r>
              <a:rPr lang="en-US" dirty="0"/>
              <a:t>Technology ecosystems – statistical tools</a:t>
            </a:r>
          </a:p>
        </p:txBody>
      </p:sp>
      <p:pic>
        <p:nvPicPr>
          <p:cNvPr id="6" name="Content Placeholder 5">
            <a:extLst>
              <a:ext uri="{FF2B5EF4-FFF2-40B4-BE49-F238E27FC236}">
                <a16:creationId xmlns:a16="http://schemas.microsoft.com/office/drawing/2014/main" id="{4CA439DC-1196-4B17-AB20-69F15BA4C26E}"/>
              </a:ext>
            </a:extLst>
          </p:cNvPr>
          <p:cNvPicPr>
            <a:picLocks noGrp="1" noChangeAspect="1"/>
          </p:cNvPicPr>
          <p:nvPr>
            <p:ph sz="half" idx="2"/>
          </p:nvPr>
        </p:nvPicPr>
        <p:blipFill>
          <a:blip r:embed="rId3" cstate="email">
            <a:extLst>
              <a:ext uri="{28A0092B-C50C-407E-A947-70E740481C1C}">
                <a14:useLocalDpi xmlns:a14="http://schemas.microsoft.com/office/drawing/2010/main" val="0"/>
              </a:ext>
            </a:extLst>
          </a:blip>
          <a:stretch>
            <a:fillRect/>
          </a:stretch>
        </p:blipFill>
        <p:spPr>
          <a:xfrm>
            <a:off x="5143190" y="1161600"/>
            <a:ext cx="2299135" cy="650101"/>
          </a:xfrm>
        </p:spPr>
      </p:pic>
      <p:pic>
        <p:nvPicPr>
          <p:cNvPr id="8" name="Picture 7">
            <a:extLst>
              <a:ext uri="{FF2B5EF4-FFF2-40B4-BE49-F238E27FC236}">
                <a16:creationId xmlns:a16="http://schemas.microsoft.com/office/drawing/2014/main" id="{7FCC059D-A741-4803-8537-BB2127C8F8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1769" y="1962405"/>
            <a:ext cx="2086142" cy="706970"/>
          </a:xfrm>
          <a:prstGeom prst="rect">
            <a:avLst/>
          </a:prstGeom>
        </p:spPr>
      </p:pic>
      <p:pic>
        <p:nvPicPr>
          <p:cNvPr id="10" name="Picture 9">
            <a:extLst>
              <a:ext uri="{FF2B5EF4-FFF2-40B4-BE49-F238E27FC236}">
                <a16:creationId xmlns:a16="http://schemas.microsoft.com/office/drawing/2014/main" id="{BECF69E7-7690-4550-9E02-FDCCE2F37DA2}"/>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211769" y="2900485"/>
            <a:ext cx="2603987" cy="441113"/>
          </a:xfrm>
          <a:prstGeom prst="rect">
            <a:avLst/>
          </a:prstGeom>
        </p:spPr>
      </p:pic>
      <p:grpSp>
        <p:nvGrpSpPr>
          <p:cNvPr id="9" name="Group 8">
            <a:extLst>
              <a:ext uri="{FF2B5EF4-FFF2-40B4-BE49-F238E27FC236}">
                <a16:creationId xmlns:a16="http://schemas.microsoft.com/office/drawing/2014/main" id="{554AE6E7-E3C2-B74A-B3EF-C5B8F28293BC}"/>
              </a:ext>
            </a:extLst>
          </p:cNvPr>
          <p:cNvGrpSpPr/>
          <p:nvPr/>
        </p:nvGrpSpPr>
        <p:grpSpPr>
          <a:xfrm>
            <a:off x="519941" y="1268445"/>
            <a:ext cx="3629150" cy="2902501"/>
            <a:chOff x="514350" y="1651503"/>
            <a:chExt cx="5261821" cy="3870001"/>
          </a:xfrm>
        </p:grpSpPr>
        <p:sp>
          <p:nvSpPr>
            <p:cNvPr id="11" name="Rectangle 10">
              <a:extLst>
                <a:ext uri="{FF2B5EF4-FFF2-40B4-BE49-F238E27FC236}">
                  <a16:creationId xmlns:a16="http://schemas.microsoft.com/office/drawing/2014/main" id="{84D4FC25-88EA-F147-BA8E-C1F7CA0872DF}"/>
                </a:ext>
              </a:extLst>
            </p:cNvPr>
            <p:cNvSpPr/>
            <p:nvPr/>
          </p:nvSpPr>
          <p:spPr>
            <a:xfrm>
              <a:off x="514350" y="1651503"/>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Relational databases</a:t>
              </a:r>
            </a:p>
          </p:txBody>
        </p:sp>
        <p:sp>
          <p:nvSpPr>
            <p:cNvPr id="12" name="Rectangle 11">
              <a:extLst>
                <a:ext uri="{FF2B5EF4-FFF2-40B4-BE49-F238E27FC236}">
                  <a16:creationId xmlns:a16="http://schemas.microsoft.com/office/drawing/2014/main" id="{AF5A2F4E-5922-024E-AFF1-D167B9721C0C}"/>
                </a:ext>
              </a:extLst>
            </p:cNvPr>
            <p:cNvSpPr/>
            <p:nvPr/>
          </p:nvSpPr>
          <p:spPr>
            <a:xfrm>
              <a:off x="514350" y="2308503"/>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NoSQL databases</a:t>
              </a:r>
            </a:p>
          </p:txBody>
        </p:sp>
        <p:sp>
          <p:nvSpPr>
            <p:cNvPr id="13" name="Rectangle 12">
              <a:extLst>
                <a:ext uri="{FF2B5EF4-FFF2-40B4-BE49-F238E27FC236}">
                  <a16:creationId xmlns:a16="http://schemas.microsoft.com/office/drawing/2014/main" id="{6A3BE454-69F2-DF4D-842F-62B3B50A8485}"/>
                </a:ext>
              </a:extLst>
            </p:cNvPr>
            <p:cNvSpPr/>
            <p:nvPr/>
          </p:nvSpPr>
          <p:spPr>
            <a:xfrm>
              <a:off x="514350" y="2965504"/>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Big data tools</a:t>
              </a:r>
            </a:p>
          </p:txBody>
        </p:sp>
        <p:sp>
          <p:nvSpPr>
            <p:cNvPr id="14" name="Rectangle 13">
              <a:extLst>
                <a:ext uri="{FF2B5EF4-FFF2-40B4-BE49-F238E27FC236}">
                  <a16:creationId xmlns:a16="http://schemas.microsoft.com/office/drawing/2014/main" id="{7848762A-EB34-CB43-AF0D-8886C7213019}"/>
                </a:ext>
              </a:extLst>
            </p:cNvPr>
            <p:cNvSpPr/>
            <p:nvPr/>
          </p:nvSpPr>
          <p:spPr>
            <a:xfrm>
              <a:off x="514350" y="3622504"/>
              <a:ext cx="5261821" cy="585000"/>
            </a:xfrm>
            <a:prstGeom prst="rect">
              <a:avLst/>
            </a:prstGeom>
            <a:solidFill>
              <a:schemeClr val="accent3"/>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Statistical tools</a:t>
              </a:r>
            </a:p>
          </p:txBody>
        </p:sp>
        <p:sp>
          <p:nvSpPr>
            <p:cNvPr id="15" name="Rectangle 14">
              <a:extLst>
                <a:ext uri="{FF2B5EF4-FFF2-40B4-BE49-F238E27FC236}">
                  <a16:creationId xmlns:a16="http://schemas.microsoft.com/office/drawing/2014/main" id="{7E64A7B5-9785-294A-B12D-57E3B1C3F36B}"/>
                </a:ext>
              </a:extLst>
            </p:cNvPr>
            <p:cNvSpPr/>
            <p:nvPr/>
          </p:nvSpPr>
          <p:spPr>
            <a:xfrm>
              <a:off x="514350" y="4279504"/>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Machine learning</a:t>
              </a:r>
            </a:p>
          </p:txBody>
        </p:sp>
        <p:sp>
          <p:nvSpPr>
            <p:cNvPr id="16" name="Rectangle 15">
              <a:extLst>
                <a:ext uri="{FF2B5EF4-FFF2-40B4-BE49-F238E27FC236}">
                  <a16:creationId xmlns:a16="http://schemas.microsoft.com/office/drawing/2014/main" id="{040E35ED-2232-DE47-AEED-F94C3C656A81}"/>
                </a:ext>
              </a:extLst>
            </p:cNvPr>
            <p:cNvSpPr/>
            <p:nvPr/>
          </p:nvSpPr>
          <p:spPr>
            <a:xfrm>
              <a:off x="514350" y="4936504"/>
              <a:ext cx="5261821" cy="585000"/>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Visualization and reporting tools</a:t>
              </a:r>
            </a:p>
          </p:txBody>
        </p:sp>
      </p:grpSp>
    </p:spTree>
    <p:extLst>
      <p:ext uri="{BB962C8B-B14F-4D97-AF65-F5344CB8AC3E}">
        <p14:creationId xmlns:p14="http://schemas.microsoft.com/office/powerpoint/2010/main" val="165687448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D33CD-6BE5-409B-9E16-3D3608264EE9}"/>
              </a:ext>
            </a:extLst>
          </p:cNvPr>
          <p:cNvSpPr>
            <a:spLocks noGrp="1"/>
          </p:cNvSpPr>
          <p:nvPr>
            <p:ph type="title"/>
          </p:nvPr>
        </p:nvSpPr>
        <p:spPr/>
        <p:txBody>
          <a:bodyPr>
            <a:normAutofit/>
          </a:bodyPr>
          <a:lstStyle/>
          <a:p>
            <a:r>
              <a:rPr lang="en-US" dirty="0"/>
              <a:t>Technology ecosystems: statistical tools</a:t>
            </a:r>
          </a:p>
        </p:txBody>
      </p:sp>
      <p:pic>
        <p:nvPicPr>
          <p:cNvPr id="9" name="Content Placeholder 8">
            <a:extLst>
              <a:ext uri="{FF2B5EF4-FFF2-40B4-BE49-F238E27FC236}">
                <a16:creationId xmlns:a16="http://schemas.microsoft.com/office/drawing/2014/main" id="{B0561207-7E0A-4760-AF89-3F413EC2C596}"/>
              </a:ext>
            </a:extLst>
          </p:cNvPr>
          <p:cNvPicPr>
            <a:picLocks noGrp="1" noChangeAspect="1"/>
          </p:cNvPicPr>
          <p:nvPr>
            <p:ph sz="half" idx="2"/>
          </p:nvPr>
        </p:nvPicPr>
        <p:blipFill>
          <a:blip r:embed="rId3" cstate="email">
            <a:extLst>
              <a:ext uri="{28A0092B-C50C-407E-A947-70E740481C1C}">
                <a14:useLocalDpi xmlns:a14="http://schemas.microsoft.com/office/drawing/2010/main" val="0"/>
              </a:ext>
            </a:extLst>
          </a:blip>
          <a:stretch>
            <a:fillRect/>
          </a:stretch>
        </p:blipFill>
        <p:spPr>
          <a:xfrm>
            <a:off x="4614862" y="1257301"/>
            <a:ext cx="1625918" cy="1260086"/>
          </a:xfrm>
        </p:spPr>
      </p:pic>
      <p:pic>
        <p:nvPicPr>
          <p:cNvPr id="12" name="Picture 11">
            <a:extLst>
              <a:ext uri="{FF2B5EF4-FFF2-40B4-BE49-F238E27FC236}">
                <a16:creationId xmlns:a16="http://schemas.microsoft.com/office/drawing/2014/main" id="{1A8D652C-C269-49ED-9838-42B09DD46D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2646" y="1265182"/>
            <a:ext cx="1923735" cy="677153"/>
          </a:xfrm>
          <a:prstGeom prst="rect">
            <a:avLst/>
          </a:prstGeom>
        </p:spPr>
      </p:pic>
      <p:pic>
        <p:nvPicPr>
          <p:cNvPr id="14" name="Picture 13">
            <a:extLst>
              <a:ext uri="{FF2B5EF4-FFF2-40B4-BE49-F238E27FC236}">
                <a16:creationId xmlns:a16="http://schemas.microsoft.com/office/drawing/2014/main" id="{A0730A87-BB04-478B-861D-F5DFA204D2C1}"/>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564601" y="2896793"/>
            <a:ext cx="2064544" cy="1735931"/>
          </a:xfrm>
          <a:prstGeom prst="rect">
            <a:avLst/>
          </a:prstGeom>
        </p:spPr>
      </p:pic>
      <p:grpSp>
        <p:nvGrpSpPr>
          <p:cNvPr id="8" name="Group 7">
            <a:extLst>
              <a:ext uri="{FF2B5EF4-FFF2-40B4-BE49-F238E27FC236}">
                <a16:creationId xmlns:a16="http://schemas.microsoft.com/office/drawing/2014/main" id="{2C1A391D-A84A-1247-816C-496C49033AA6}"/>
              </a:ext>
            </a:extLst>
          </p:cNvPr>
          <p:cNvGrpSpPr/>
          <p:nvPr/>
        </p:nvGrpSpPr>
        <p:grpSpPr>
          <a:xfrm>
            <a:off x="519941" y="1268445"/>
            <a:ext cx="3629150" cy="2902501"/>
            <a:chOff x="514350" y="1651503"/>
            <a:chExt cx="5261821" cy="3870001"/>
          </a:xfrm>
        </p:grpSpPr>
        <p:sp>
          <p:nvSpPr>
            <p:cNvPr id="10" name="Rectangle 9">
              <a:extLst>
                <a:ext uri="{FF2B5EF4-FFF2-40B4-BE49-F238E27FC236}">
                  <a16:creationId xmlns:a16="http://schemas.microsoft.com/office/drawing/2014/main" id="{193AC692-2A42-4744-A604-B9008073632C}"/>
                </a:ext>
              </a:extLst>
            </p:cNvPr>
            <p:cNvSpPr/>
            <p:nvPr/>
          </p:nvSpPr>
          <p:spPr>
            <a:xfrm>
              <a:off x="514350" y="1651503"/>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Relational databases</a:t>
              </a:r>
            </a:p>
          </p:txBody>
        </p:sp>
        <p:sp>
          <p:nvSpPr>
            <p:cNvPr id="11" name="Rectangle 10">
              <a:extLst>
                <a:ext uri="{FF2B5EF4-FFF2-40B4-BE49-F238E27FC236}">
                  <a16:creationId xmlns:a16="http://schemas.microsoft.com/office/drawing/2014/main" id="{EBCBC95C-DB1E-8F49-8EF0-025B5D627BF1}"/>
                </a:ext>
              </a:extLst>
            </p:cNvPr>
            <p:cNvSpPr/>
            <p:nvPr/>
          </p:nvSpPr>
          <p:spPr>
            <a:xfrm>
              <a:off x="514350" y="2308503"/>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NoSQL databases</a:t>
              </a:r>
            </a:p>
          </p:txBody>
        </p:sp>
        <p:sp>
          <p:nvSpPr>
            <p:cNvPr id="13" name="Rectangle 12">
              <a:extLst>
                <a:ext uri="{FF2B5EF4-FFF2-40B4-BE49-F238E27FC236}">
                  <a16:creationId xmlns:a16="http://schemas.microsoft.com/office/drawing/2014/main" id="{A2ADF1CE-1E94-C743-A7F1-972089A9D98D}"/>
                </a:ext>
              </a:extLst>
            </p:cNvPr>
            <p:cNvSpPr/>
            <p:nvPr/>
          </p:nvSpPr>
          <p:spPr>
            <a:xfrm>
              <a:off x="514350" y="2965504"/>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Big data tools</a:t>
              </a:r>
            </a:p>
          </p:txBody>
        </p:sp>
        <p:sp>
          <p:nvSpPr>
            <p:cNvPr id="15" name="Rectangle 14">
              <a:extLst>
                <a:ext uri="{FF2B5EF4-FFF2-40B4-BE49-F238E27FC236}">
                  <a16:creationId xmlns:a16="http://schemas.microsoft.com/office/drawing/2014/main" id="{4C2FCD29-FB7F-3346-A3E9-46A9324FAF83}"/>
                </a:ext>
              </a:extLst>
            </p:cNvPr>
            <p:cNvSpPr/>
            <p:nvPr/>
          </p:nvSpPr>
          <p:spPr>
            <a:xfrm>
              <a:off x="514350" y="3622504"/>
              <a:ext cx="5261821" cy="585000"/>
            </a:xfrm>
            <a:prstGeom prst="rect">
              <a:avLst/>
            </a:prstGeom>
            <a:solidFill>
              <a:schemeClr val="accent3"/>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Statistical tools</a:t>
              </a:r>
            </a:p>
          </p:txBody>
        </p:sp>
        <p:sp>
          <p:nvSpPr>
            <p:cNvPr id="16" name="Rectangle 15">
              <a:extLst>
                <a:ext uri="{FF2B5EF4-FFF2-40B4-BE49-F238E27FC236}">
                  <a16:creationId xmlns:a16="http://schemas.microsoft.com/office/drawing/2014/main" id="{CEFFDF3C-4DE3-6D43-8038-6CEB4B491348}"/>
                </a:ext>
              </a:extLst>
            </p:cNvPr>
            <p:cNvSpPr/>
            <p:nvPr/>
          </p:nvSpPr>
          <p:spPr>
            <a:xfrm>
              <a:off x="514350" y="4279504"/>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Machine learning</a:t>
              </a:r>
            </a:p>
          </p:txBody>
        </p:sp>
        <p:sp>
          <p:nvSpPr>
            <p:cNvPr id="17" name="Rectangle 16">
              <a:extLst>
                <a:ext uri="{FF2B5EF4-FFF2-40B4-BE49-F238E27FC236}">
                  <a16:creationId xmlns:a16="http://schemas.microsoft.com/office/drawing/2014/main" id="{22F5FCC1-59D6-3640-9E32-A4E2D0337F63}"/>
                </a:ext>
              </a:extLst>
            </p:cNvPr>
            <p:cNvSpPr/>
            <p:nvPr/>
          </p:nvSpPr>
          <p:spPr>
            <a:xfrm>
              <a:off x="514350" y="4936504"/>
              <a:ext cx="5261821" cy="585000"/>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Visualization and reporting tools</a:t>
              </a:r>
            </a:p>
          </p:txBody>
        </p:sp>
      </p:grpSp>
    </p:spTree>
    <p:extLst>
      <p:ext uri="{BB962C8B-B14F-4D97-AF65-F5344CB8AC3E}">
        <p14:creationId xmlns:p14="http://schemas.microsoft.com/office/powerpoint/2010/main" val="328318918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D33CD-6BE5-409B-9E16-3D3608264EE9}"/>
              </a:ext>
            </a:extLst>
          </p:cNvPr>
          <p:cNvSpPr>
            <a:spLocks noGrp="1"/>
          </p:cNvSpPr>
          <p:nvPr>
            <p:ph type="title"/>
          </p:nvPr>
        </p:nvSpPr>
        <p:spPr/>
        <p:txBody>
          <a:bodyPr/>
          <a:lstStyle/>
          <a:p>
            <a:r>
              <a:rPr lang="en-US" sz="3200" dirty="0">
                <a:solidFill>
                  <a:schemeClr val="accent3"/>
                </a:solidFill>
              </a:rPr>
              <a:t>Technology ecosystems: machine learning</a:t>
            </a:r>
          </a:p>
        </p:txBody>
      </p:sp>
      <p:sp>
        <p:nvSpPr>
          <p:cNvPr id="16" name="Text Placeholder 15">
            <a:extLst>
              <a:ext uri="{FF2B5EF4-FFF2-40B4-BE49-F238E27FC236}">
                <a16:creationId xmlns:a16="http://schemas.microsoft.com/office/drawing/2014/main" id="{837F9D63-0D53-CE43-971F-7F8992289315}"/>
              </a:ext>
            </a:extLst>
          </p:cNvPr>
          <p:cNvSpPr>
            <a:spLocks noGrp="1"/>
          </p:cNvSpPr>
          <p:nvPr>
            <p:ph type="body" sz="quarter" idx="15"/>
          </p:nvPr>
        </p:nvSpPr>
        <p:spPr/>
        <p:txBody>
          <a:bodyPr/>
          <a:lstStyle/>
          <a:p>
            <a:pPr marL="342900" indent="-342900">
              <a:buClr>
                <a:schemeClr val="tx2"/>
              </a:buClr>
              <a:buFont typeface="Arial" panose="020B0604020202020204" pitchFamily="34" charset="0"/>
              <a:buChar char="•"/>
            </a:pPr>
            <a:r>
              <a:rPr lang="en-US" dirty="0">
                <a:solidFill>
                  <a:schemeClr val="tx1"/>
                </a:solidFill>
              </a:rPr>
              <a:t>Blending statistics with computer science</a:t>
            </a:r>
          </a:p>
          <a:p>
            <a:pPr marL="342900" indent="-342900">
              <a:buClr>
                <a:schemeClr val="tx2"/>
              </a:buClr>
              <a:buFont typeface="Arial" panose="020B0604020202020204" pitchFamily="34" charset="0"/>
              <a:buChar char="•"/>
            </a:pPr>
            <a:r>
              <a:rPr lang="en-US" dirty="0">
                <a:solidFill>
                  <a:schemeClr val="tx1"/>
                </a:solidFill>
              </a:rPr>
              <a:t>From pattern recognition to artificial intelligence</a:t>
            </a:r>
          </a:p>
          <a:p>
            <a:pPr marL="342900" indent="-342900">
              <a:buClr>
                <a:schemeClr val="tx2"/>
              </a:buClr>
              <a:buFont typeface="Arial" panose="020B0604020202020204" pitchFamily="34" charset="0"/>
              <a:buChar char="•"/>
            </a:pPr>
            <a:r>
              <a:rPr lang="en-US" dirty="0">
                <a:solidFill>
                  <a:schemeClr val="tx1"/>
                </a:solidFill>
              </a:rPr>
              <a:t>Make data-driven predictions and decisions</a:t>
            </a:r>
          </a:p>
        </p:txBody>
      </p:sp>
      <p:grpSp>
        <p:nvGrpSpPr>
          <p:cNvPr id="6" name="Group 5">
            <a:extLst>
              <a:ext uri="{FF2B5EF4-FFF2-40B4-BE49-F238E27FC236}">
                <a16:creationId xmlns:a16="http://schemas.microsoft.com/office/drawing/2014/main" id="{B800C2A6-1AE4-AE4E-A151-F0708F8517CC}"/>
              </a:ext>
            </a:extLst>
          </p:cNvPr>
          <p:cNvGrpSpPr/>
          <p:nvPr/>
        </p:nvGrpSpPr>
        <p:grpSpPr>
          <a:xfrm>
            <a:off x="519941" y="1268445"/>
            <a:ext cx="3629150" cy="2902501"/>
            <a:chOff x="514350" y="1651503"/>
            <a:chExt cx="5261821" cy="3870001"/>
          </a:xfrm>
        </p:grpSpPr>
        <p:sp>
          <p:nvSpPr>
            <p:cNvPr id="7" name="Rectangle 6">
              <a:extLst>
                <a:ext uri="{FF2B5EF4-FFF2-40B4-BE49-F238E27FC236}">
                  <a16:creationId xmlns:a16="http://schemas.microsoft.com/office/drawing/2014/main" id="{5110031A-7141-674F-A375-8B3B9FF6BB14}"/>
                </a:ext>
              </a:extLst>
            </p:cNvPr>
            <p:cNvSpPr/>
            <p:nvPr/>
          </p:nvSpPr>
          <p:spPr>
            <a:xfrm>
              <a:off x="514350" y="1651503"/>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Relational databases</a:t>
              </a:r>
            </a:p>
          </p:txBody>
        </p:sp>
        <p:sp>
          <p:nvSpPr>
            <p:cNvPr id="8" name="Rectangle 7">
              <a:extLst>
                <a:ext uri="{FF2B5EF4-FFF2-40B4-BE49-F238E27FC236}">
                  <a16:creationId xmlns:a16="http://schemas.microsoft.com/office/drawing/2014/main" id="{72802CEF-617A-0142-AF69-5819312B2382}"/>
                </a:ext>
              </a:extLst>
            </p:cNvPr>
            <p:cNvSpPr/>
            <p:nvPr/>
          </p:nvSpPr>
          <p:spPr>
            <a:xfrm>
              <a:off x="514350" y="2308503"/>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NoSQL databases</a:t>
              </a:r>
            </a:p>
          </p:txBody>
        </p:sp>
        <p:sp>
          <p:nvSpPr>
            <p:cNvPr id="9" name="Rectangle 8">
              <a:extLst>
                <a:ext uri="{FF2B5EF4-FFF2-40B4-BE49-F238E27FC236}">
                  <a16:creationId xmlns:a16="http://schemas.microsoft.com/office/drawing/2014/main" id="{EC14DD56-9963-E143-8EB6-AB37E9E4D5A2}"/>
                </a:ext>
              </a:extLst>
            </p:cNvPr>
            <p:cNvSpPr/>
            <p:nvPr/>
          </p:nvSpPr>
          <p:spPr>
            <a:xfrm>
              <a:off x="514350" y="2965504"/>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Big data tools</a:t>
              </a:r>
            </a:p>
          </p:txBody>
        </p:sp>
        <p:sp>
          <p:nvSpPr>
            <p:cNvPr id="10" name="Rectangle 9">
              <a:extLst>
                <a:ext uri="{FF2B5EF4-FFF2-40B4-BE49-F238E27FC236}">
                  <a16:creationId xmlns:a16="http://schemas.microsoft.com/office/drawing/2014/main" id="{6F34A61D-5C6B-6246-A36C-0BB0A91FE291}"/>
                </a:ext>
              </a:extLst>
            </p:cNvPr>
            <p:cNvSpPr/>
            <p:nvPr/>
          </p:nvSpPr>
          <p:spPr>
            <a:xfrm>
              <a:off x="514350" y="3622504"/>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Statistical tools</a:t>
              </a:r>
            </a:p>
          </p:txBody>
        </p:sp>
        <p:sp>
          <p:nvSpPr>
            <p:cNvPr id="11" name="Rectangle 10">
              <a:extLst>
                <a:ext uri="{FF2B5EF4-FFF2-40B4-BE49-F238E27FC236}">
                  <a16:creationId xmlns:a16="http://schemas.microsoft.com/office/drawing/2014/main" id="{709EBF46-A7D7-3D4F-A003-1E0773920523}"/>
                </a:ext>
              </a:extLst>
            </p:cNvPr>
            <p:cNvSpPr/>
            <p:nvPr/>
          </p:nvSpPr>
          <p:spPr>
            <a:xfrm>
              <a:off x="514350" y="4279504"/>
              <a:ext cx="5261821" cy="585000"/>
            </a:xfrm>
            <a:prstGeom prst="rect">
              <a:avLst/>
            </a:prstGeom>
            <a:solidFill>
              <a:schemeClr val="accent3"/>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Machine learning</a:t>
              </a:r>
            </a:p>
          </p:txBody>
        </p:sp>
        <p:sp>
          <p:nvSpPr>
            <p:cNvPr id="12" name="Rectangle 11">
              <a:extLst>
                <a:ext uri="{FF2B5EF4-FFF2-40B4-BE49-F238E27FC236}">
                  <a16:creationId xmlns:a16="http://schemas.microsoft.com/office/drawing/2014/main" id="{80F84DB0-FE79-BF40-B368-24E1631DA82F}"/>
                </a:ext>
              </a:extLst>
            </p:cNvPr>
            <p:cNvSpPr/>
            <p:nvPr/>
          </p:nvSpPr>
          <p:spPr>
            <a:xfrm>
              <a:off x="514350" y="4936504"/>
              <a:ext cx="5261821" cy="585000"/>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Visualization and reporting tools</a:t>
              </a:r>
            </a:p>
          </p:txBody>
        </p:sp>
      </p:grpSp>
    </p:spTree>
    <p:extLst>
      <p:ext uri="{BB962C8B-B14F-4D97-AF65-F5344CB8AC3E}">
        <p14:creationId xmlns:p14="http://schemas.microsoft.com/office/powerpoint/2010/main" val="516274319"/>
      </p:ext>
    </p:extLst>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D33CD-6BE5-409B-9E16-3D3608264EE9}"/>
              </a:ext>
            </a:extLst>
          </p:cNvPr>
          <p:cNvSpPr>
            <a:spLocks noGrp="1"/>
          </p:cNvSpPr>
          <p:nvPr>
            <p:ph type="title"/>
          </p:nvPr>
        </p:nvSpPr>
        <p:spPr/>
        <p:txBody>
          <a:bodyPr/>
          <a:lstStyle/>
          <a:p>
            <a:r>
              <a:rPr lang="en-US" sz="3200" dirty="0">
                <a:solidFill>
                  <a:schemeClr val="accent3"/>
                </a:solidFill>
              </a:rPr>
              <a:t>Technology ecosystems: machine learning</a:t>
            </a:r>
          </a:p>
        </p:txBody>
      </p:sp>
      <p:sp>
        <p:nvSpPr>
          <p:cNvPr id="16" name="Text Placeholder 15">
            <a:extLst>
              <a:ext uri="{FF2B5EF4-FFF2-40B4-BE49-F238E27FC236}">
                <a16:creationId xmlns:a16="http://schemas.microsoft.com/office/drawing/2014/main" id="{837F9D63-0D53-CE43-971F-7F8992289315}"/>
              </a:ext>
            </a:extLst>
          </p:cNvPr>
          <p:cNvSpPr>
            <a:spLocks noGrp="1"/>
          </p:cNvSpPr>
          <p:nvPr>
            <p:ph type="body" sz="quarter" idx="15"/>
          </p:nvPr>
        </p:nvSpPr>
        <p:spPr/>
        <p:txBody>
          <a:bodyPr/>
          <a:lstStyle/>
          <a:p>
            <a:pPr marL="342900" indent="-342900">
              <a:buClr>
                <a:schemeClr val="tx2"/>
              </a:buClr>
              <a:buFont typeface="Arial" panose="020B0604020202020204" pitchFamily="34" charset="0"/>
              <a:buChar char="•"/>
            </a:pPr>
            <a:r>
              <a:rPr lang="en-US" dirty="0">
                <a:solidFill>
                  <a:schemeClr val="tx1"/>
                </a:solidFill>
              </a:rPr>
              <a:t>Blending statistics with computer science</a:t>
            </a:r>
          </a:p>
          <a:p>
            <a:pPr marL="342900" indent="-342900">
              <a:buClr>
                <a:schemeClr val="tx2"/>
              </a:buClr>
              <a:buFont typeface="Arial" panose="020B0604020202020204" pitchFamily="34" charset="0"/>
              <a:buChar char="•"/>
            </a:pPr>
            <a:r>
              <a:rPr lang="en-US" dirty="0">
                <a:solidFill>
                  <a:schemeClr val="tx1"/>
                </a:solidFill>
              </a:rPr>
              <a:t>From pattern recognition to artificial intelligence</a:t>
            </a:r>
          </a:p>
          <a:p>
            <a:pPr marL="342900" indent="-342900">
              <a:buClr>
                <a:schemeClr val="tx2"/>
              </a:buClr>
              <a:buFont typeface="Arial" panose="020B0604020202020204" pitchFamily="34" charset="0"/>
              <a:buChar char="•"/>
            </a:pPr>
            <a:r>
              <a:rPr lang="en-US" dirty="0">
                <a:solidFill>
                  <a:schemeClr val="tx1"/>
                </a:solidFill>
              </a:rPr>
              <a:t>Make data-driven predictions and decisions</a:t>
            </a:r>
          </a:p>
        </p:txBody>
      </p:sp>
      <p:grpSp>
        <p:nvGrpSpPr>
          <p:cNvPr id="6" name="Group 5">
            <a:extLst>
              <a:ext uri="{FF2B5EF4-FFF2-40B4-BE49-F238E27FC236}">
                <a16:creationId xmlns:a16="http://schemas.microsoft.com/office/drawing/2014/main" id="{B800C2A6-1AE4-AE4E-A151-F0708F8517CC}"/>
              </a:ext>
            </a:extLst>
          </p:cNvPr>
          <p:cNvGrpSpPr/>
          <p:nvPr/>
        </p:nvGrpSpPr>
        <p:grpSpPr>
          <a:xfrm>
            <a:off x="519941" y="1268445"/>
            <a:ext cx="3629150" cy="2902501"/>
            <a:chOff x="514350" y="1651503"/>
            <a:chExt cx="5261821" cy="3870001"/>
          </a:xfrm>
        </p:grpSpPr>
        <p:sp>
          <p:nvSpPr>
            <p:cNvPr id="7" name="Rectangle 6">
              <a:extLst>
                <a:ext uri="{FF2B5EF4-FFF2-40B4-BE49-F238E27FC236}">
                  <a16:creationId xmlns:a16="http://schemas.microsoft.com/office/drawing/2014/main" id="{5110031A-7141-674F-A375-8B3B9FF6BB14}"/>
                </a:ext>
              </a:extLst>
            </p:cNvPr>
            <p:cNvSpPr/>
            <p:nvPr/>
          </p:nvSpPr>
          <p:spPr>
            <a:xfrm>
              <a:off x="514350" y="1651503"/>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Relational databases</a:t>
              </a:r>
            </a:p>
          </p:txBody>
        </p:sp>
        <p:sp>
          <p:nvSpPr>
            <p:cNvPr id="8" name="Rectangle 7">
              <a:extLst>
                <a:ext uri="{FF2B5EF4-FFF2-40B4-BE49-F238E27FC236}">
                  <a16:creationId xmlns:a16="http://schemas.microsoft.com/office/drawing/2014/main" id="{72802CEF-617A-0142-AF69-5819312B2382}"/>
                </a:ext>
              </a:extLst>
            </p:cNvPr>
            <p:cNvSpPr/>
            <p:nvPr/>
          </p:nvSpPr>
          <p:spPr>
            <a:xfrm>
              <a:off x="514350" y="2308503"/>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NoSQL databases</a:t>
              </a:r>
            </a:p>
          </p:txBody>
        </p:sp>
        <p:sp>
          <p:nvSpPr>
            <p:cNvPr id="9" name="Rectangle 8">
              <a:extLst>
                <a:ext uri="{FF2B5EF4-FFF2-40B4-BE49-F238E27FC236}">
                  <a16:creationId xmlns:a16="http://schemas.microsoft.com/office/drawing/2014/main" id="{EC14DD56-9963-E143-8EB6-AB37E9E4D5A2}"/>
                </a:ext>
              </a:extLst>
            </p:cNvPr>
            <p:cNvSpPr/>
            <p:nvPr/>
          </p:nvSpPr>
          <p:spPr>
            <a:xfrm>
              <a:off x="514350" y="2965504"/>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Big data tools</a:t>
              </a:r>
            </a:p>
          </p:txBody>
        </p:sp>
        <p:sp>
          <p:nvSpPr>
            <p:cNvPr id="10" name="Rectangle 9">
              <a:extLst>
                <a:ext uri="{FF2B5EF4-FFF2-40B4-BE49-F238E27FC236}">
                  <a16:creationId xmlns:a16="http://schemas.microsoft.com/office/drawing/2014/main" id="{6F34A61D-5C6B-6246-A36C-0BB0A91FE291}"/>
                </a:ext>
              </a:extLst>
            </p:cNvPr>
            <p:cNvSpPr/>
            <p:nvPr/>
          </p:nvSpPr>
          <p:spPr>
            <a:xfrm>
              <a:off x="514350" y="3622504"/>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Statistical tools</a:t>
              </a:r>
            </a:p>
          </p:txBody>
        </p:sp>
        <p:sp>
          <p:nvSpPr>
            <p:cNvPr id="11" name="Rectangle 10">
              <a:extLst>
                <a:ext uri="{FF2B5EF4-FFF2-40B4-BE49-F238E27FC236}">
                  <a16:creationId xmlns:a16="http://schemas.microsoft.com/office/drawing/2014/main" id="{709EBF46-A7D7-3D4F-A003-1E0773920523}"/>
                </a:ext>
              </a:extLst>
            </p:cNvPr>
            <p:cNvSpPr/>
            <p:nvPr/>
          </p:nvSpPr>
          <p:spPr>
            <a:xfrm>
              <a:off x="514350" y="4279504"/>
              <a:ext cx="5261821" cy="585000"/>
            </a:xfrm>
            <a:prstGeom prst="rect">
              <a:avLst/>
            </a:prstGeom>
            <a:solidFill>
              <a:schemeClr val="accent3"/>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Machine learning</a:t>
              </a:r>
            </a:p>
          </p:txBody>
        </p:sp>
        <p:sp>
          <p:nvSpPr>
            <p:cNvPr id="12" name="Rectangle 11">
              <a:extLst>
                <a:ext uri="{FF2B5EF4-FFF2-40B4-BE49-F238E27FC236}">
                  <a16:creationId xmlns:a16="http://schemas.microsoft.com/office/drawing/2014/main" id="{80F84DB0-FE79-BF40-B368-24E1631DA82F}"/>
                </a:ext>
              </a:extLst>
            </p:cNvPr>
            <p:cNvSpPr/>
            <p:nvPr/>
          </p:nvSpPr>
          <p:spPr>
            <a:xfrm>
              <a:off x="514350" y="4936504"/>
              <a:ext cx="5261821" cy="585000"/>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Visualization and reporting tools</a:t>
              </a:r>
            </a:p>
          </p:txBody>
        </p:sp>
      </p:grpSp>
    </p:spTree>
    <p:extLst>
      <p:ext uri="{BB962C8B-B14F-4D97-AF65-F5344CB8AC3E}">
        <p14:creationId xmlns:p14="http://schemas.microsoft.com/office/powerpoint/2010/main" val="2595383553"/>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D33CD-6BE5-409B-9E16-3D3608264EE9}"/>
              </a:ext>
            </a:extLst>
          </p:cNvPr>
          <p:cNvSpPr>
            <a:spLocks noGrp="1"/>
          </p:cNvSpPr>
          <p:nvPr>
            <p:ph type="title"/>
          </p:nvPr>
        </p:nvSpPr>
        <p:spPr/>
        <p:txBody>
          <a:bodyPr/>
          <a:lstStyle/>
          <a:p>
            <a:r>
              <a:rPr lang="en-US" sz="3200" dirty="0">
                <a:solidFill>
                  <a:schemeClr val="accent3"/>
                </a:solidFill>
              </a:rPr>
              <a:t>Technology ecosystems: machine learning</a:t>
            </a:r>
          </a:p>
        </p:txBody>
      </p:sp>
      <p:sp>
        <p:nvSpPr>
          <p:cNvPr id="16" name="Text Placeholder 15">
            <a:extLst>
              <a:ext uri="{FF2B5EF4-FFF2-40B4-BE49-F238E27FC236}">
                <a16:creationId xmlns:a16="http://schemas.microsoft.com/office/drawing/2014/main" id="{837F9D63-0D53-CE43-971F-7F8992289315}"/>
              </a:ext>
            </a:extLst>
          </p:cNvPr>
          <p:cNvSpPr>
            <a:spLocks noGrp="1"/>
          </p:cNvSpPr>
          <p:nvPr>
            <p:ph type="body" sz="quarter" idx="15"/>
          </p:nvPr>
        </p:nvSpPr>
        <p:spPr/>
        <p:txBody>
          <a:bodyPr/>
          <a:lstStyle/>
          <a:p>
            <a:pPr marL="342900" indent="-342900">
              <a:buClr>
                <a:schemeClr val="tx2"/>
              </a:buClr>
              <a:buFont typeface="Arial" panose="020B0604020202020204" pitchFamily="34" charset="0"/>
              <a:buChar char="•"/>
            </a:pPr>
            <a:r>
              <a:rPr lang="en-US" dirty="0">
                <a:solidFill>
                  <a:schemeClr val="tx1"/>
                </a:solidFill>
              </a:rPr>
              <a:t>Blending statistics with computer science</a:t>
            </a:r>
          </a:p>
          <a:p>
            <a:pPr marL="342900" indent="-342900">
              <a:buClr>
                <a:schemeClr val="tx2"/>
              </a:buClr>
              <a:buFont typeface="Arial" panose="020B0604020202020204" pitchFamily="34" charset="0"/>
              <a:buChar char="•"/>
            </a:pPr>
            <a:r>
              <a:rPr lang="en-US" dirty="0">
                <a:solidFill>
                  <a:schemeClr val="tx1"/>
                </a:solidFill>
              </a:rPr>
              <a:t>From pattern recognition to artificial intelligence</a:t>
            </a:r>
          </a:p>
          <a:p>
            <a:pPr marL="342900" indent="-342900">
              <a:buClr>
                <a:schemeClr val="tx2"/>
              </a:buClr>
              <a:buFont typeface="Arial" panose="020B0604020202020204" pitchFamily="34" charset="0"/>
              <a:buChar char="•"/>
            </a:pPr>
            <a:r>
              <a:rPr lang="en-US" dirty="0">
                <a:solidFill>
                  <a:schemeClr val="tx1"/>
                </a:solidFill>
              </a:rPr>
              <a:t>Make data-driven predictions and decisions</a:t>
            </a:r>
          </a:p>
        </p:txBody>
      </p:sp>
      <p:grpSp>
        <p:nvGrpSpPr>
          <p:cNvPr id="6" name="Group 5">
            <a:extLst>
              <a:ext uri="{FF2B5EF4-FFF2-40B4-BE49-F238E27FC236}">
                <a16:creationId xmlns:a16="http://schemas.microsoft.com/office/drawing/2014/main" id="{B800C2A6-1AE4-AE4E-A151-F0708F8517CC}"/>
              </a:ext>
            </a:extLst>
          </p:cNvPr>
          <p:cNvGrpSpPr/>
          <p:nvPr/>
        </p:nvGrpSpPr>
        <p:grpSpPr>
          <a:xfrm>
            <a:off x="519941" y="1268445"/>
            <a:ext cx="3629150" cy="2902501"/>
            <a:chOff x="514350" y="1651503"/>
            <a:chExt cx="5261821" cy="3870001"/>
          </a:xfrm>
        </p:grpSpPr>
        <p:sp>
          <p:nvSpPr>
            <p:cNvPr id="7" name="Rectangle 6">
              <a:extLst>
                <a:ext uri="{FF2B5EF4-FFF2-40B4-BE49-F238E27FC236}">
                  <a16:creationId xmlns:a16="http://schemas.microsoft.com/office/drawing/2014/main" id="{5110031A-7141-674F-A375-8B3B9FF6BB14}"/>
                </a:ext>
              </a:extLst>
            </p:cNvPr>
            <p:cNvSpPr/>
            <p:nvPr/>
          </p:nvSpPr>
          <p:spPr>
            <a:xfrm>
              <a:off x="514350" y="1651503"/>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Relational databases</a:t>
              </a:r>
            </a:p>
          </p:txBody>
        </p:sp>
        <p:sp>
          <p:nvSpPr>
            <p:cNvPr id="8" name="Rectangle 7">
              <a:extLst>
                <a:ext uri="{FF2B5EF4-FFF2-40B4-BE49-F238E27FC236}">
                  <a16:creationId xmlns:a16="http://schemas.microsoft.com/office/drawing/2014/main" id="{72802CEF-617A-0142-AF69-5819312B2382}"/>
                </a:ext>
              </a:extLst>
            </p:cNvPr>
            <p:cNvSpPr/>
            <p:nvPr/>
          </p:nvSpPr>
          <p:spPr>
            <a:xfrm>
              <a:off x="514350" y="2308503"/>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NoSQL databases</a:t>
              </a:r>
            </a:p>
          </p:txBody>
        </p:sp>
        <p:sp>
          <p:nvSpPr>
            <p:cNvPr id="9" name="Rectangle 8">
              <a:extLst>
                <a:ext uri="{FF2B5EF4-FFF2-40B4-BE49-F238E27FC236}">
                  <a16:creationId xmlns:a16="http://schemas.microsoft.com/office/drawing/2014/main" id="{EC14DD56-9963-E143-8EB6-AB37E9E4D5A2}"/>
                </a:ext>
              </a:extLst>
            </p:cNvPr>
            <p:cNvSpPr/>
            <p:nvPr/>
          </p:nvSpPr>
          <p:spPr>
            <a:xfrm>
              <a:off x="514350" y="2965504"/>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Big data tools</a:t>
              </a:r>
            </a:p>
          </p:txBody>
        </p:sp>
        <p:sp>
          <p:nvSpPr>
            <p:cNvPr id="10" name="Rectangle 9">
              <a:extLst>
                <a:ext uri="{FF2B5EF4-FFF2-40B4-BE49-F238E27FC236}">
                  <a16:creationId xmlns:a16="http://schemas.microsoft.com/office/drawing/2014/main" id="{6F34A61D-5C6B-6246-A36C-0BB0A91FE291}"/>
                </a:ext>
              </a:extLst>
            </p:cNvPr>
            <p:cNvSpPr/>
            <p:nvPr/>
          </p:nvSpPr>
          <p:spPr>
            <a:xfrm>
              <a:off x="514350" y="3622504"/>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Statistical tools</a:t>
              </a:r>
            </a:p>
          </p:txBody>
        </p:sp>
        <p:sp>
          <p:nvSpPr>
            <p:cNvPr id="11" name="Rectangle 10">
              <a:extLst>
                <a:ext uri="{FF2B5EF4-FFF2-40B4-BE49-F238E27FC236}">
                  <a16:creationId xmlns:a16="http://schemas.microsoft.com/office/drawing/2014/main" id="{709EBF46-A7D7-3D4F-A003-1E0773920523}"/>
                </a:ext>
              </a:extLst>
            </p:cNvPr>
            <p:cNvSpPr/>
            <p:nvPr/>
          </p:nvSpPr>
          <p:spPr>
            <a:xfrm>
              <a:off x="514350" y="4279504"/>
              <a:ext cx="5261821" cy="585000"/>
            </a:xfrm>
            <a:prstGeom prst="rect">
              <a:avLst/>
            </a:prstGeom>
            <a:solidFill>
              <a:schemeClr val="accent3"/>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Machine learning</a:t>
              </a:r>
            </a:p>
          </p:txBody>
        </p:sp>
        <p:sp>
          <p:nvSpPr>
            <p:cNvPr id="12" name="Rectangle 11">
              <a:extLst>
                <a:ext uri="{FF2B5EF4-FFF2-40B4-BE49-F238E27FC236}">
                  <a16:creationId xmlns:a16="http://schemas.microsoft.com/office/drawing/2014/main" id="{80F84DB0-FE79-BF40-B368-24E1631DA82F}"/>
                </a:ext>
              </a:extLst>
            </p:cNvPr>
            <p:cNvSpPr/>
            <p:nvPr/>
          </p:nvSpPr>
          <p:spPr>
            <a:xfrm>
              <a:off x="514350" y="4936504"/>
              <a:ext cx="5261821" cy="585000"/>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Visualization and reporting tools</a:t>
              </a:r>
            </a:p>
          </p:txBody>
        </p:sp>
      </p:grpSp>
    </p:spTree>
    <p:extLst>
      <p:ext uri="{BB962C8B-B14F-4D97-AF65-F5344CB8AC3E}">
        <p14:creationId xmlns:p14="http://schemas.microsoft.com/office/powerpoint/2010/main" val="83811263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314" name="Picture 2" descr="AI myths"/>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b="56248"/>
          <a:stretch/>
        </p:blipFill>
        <p:spPr bwMode="auto">
          <a:xfrm>
            <a:off x="1524000" y="163508"/>
            <a:ext cx="6169025" cy="41608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737897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D33CD-6BE5-409B-9E16-3D3608264EE9}"/>
              </a:ext>
            </a:extLst>
          </p:cNvPr>
          <p:cNvSpPr>
            <a:spLocks noGrp="1"/>
          </p:cNvSpPr>
          <p:nvPr>
            <p:ph type="title"/>
          </p:nvPr>
        </p:nvSpPr>
        <p:spPr>
          <a:xfrm>
            <a:off x="497840" y="365760"/>
            <a:ext cx="8585948" cy="663154"/>
          </a:xfrm>
        </p:spPr>
        <p:txBody>
          <a:bodyPr>
            <a:normAutofit/>
          </a:bodyPr>
          <a:lstStyle/>
          <a:p>
            <a:r>
              <a:rPr lang="en-US" sz="3200" dirty="0"/>
              <a:t>Technology ecosystems: machine learning</a:t>
            </a:r>
          </a:p>
        </p:txBody>
      </p:sp>
      <p:pic>
        <p:nvPicPr>
          <p:cNvPr id="8" name="Picture 7">
            <a:extLst>
              <a:ext uri="{FF2B5EF4-FFF2-40B4-BE49-F238E27FC236}">
                <a16:creationId xmlns:a16="http://schemas.microsoft.com/office/drawing/2014/main" id="{0B4FAA02-D9AB-48D2-B628-708F9D6D50CD}"/>
              </a:ext>
            </a:extLst>
          </p:cNvPr>
          <p:cNvPicPr>
            <a:picLocks noChangeAspect="1"/>
          </p:cNvPicPr>
          <p:nvPr/>
        </p:nvPicPr>
        <p:blipFill rotWithShape="1">
          <a:blip r:embed="rId3"/>
          <a:srcRect l="8857" t="6831" r="7972" b="7961"/>
          <a:stretch/>
        </p:blipFill>
        <p:spPr>
          <a:xfrm>
            <a:off x="4396366" y="1046059"/>
            <a:ext cx="4164311" cy="3214521"/>
          </a:xfrm>
          <a:prstGeom prst="rect">
            <a:avLst/>
          </a:prstGeom>
        </p:spPr>
      </p:pic>
      <p:grpSp>
        <p:nvGrpSpPr>
          <p:cNvPr id="9" name="Group 8">
            <a:extLst>
              <a:ext uri="{FF2B5EF4-FFF2-40B4-BE49-F238E27FC236}">
                <a16:creationId xmlns:a16="http://schemas.microsoft.com/office/drawing/2014/main" id="{B49E0D50-7084-3B42-8ADA-08B30E08935D}"/>
              </a:ext>
            </a:extLst>
          </p:cNvPr>
          <p:cNvGrpSpPr/>
          <p:nvPr/>
        </p:nvGrpSpPr>
        <p:grpSpPr>
          <a:xfrm>
            <a:off x="519941" y="1268445"/>
            <a:ext cx="3629150" cy="2902501"/>
            <a:chOff x="514350" y="1651503"/>
            <a:chExt cx="5261821" cy="3870001"/>
          </a:xfrm>
        </p:grpSpPr>
        <p:sp>
          <p:nvSpPr>
            <p:cNvPr id="10" name="Rectangle 9">
              <a:extLst>
                <a:ext uri="{FF2B5EF4-FFF2-40B4-BE49-F238E27FC236}">
                  <a16:creationId xmlns:a16="http://schemas.microsoft.com/office/drawing/2014/main" id="{3E196904-A2BE-6346-B56E-0894872C287A}"/>
                </a:ext>
              </a:extLst>
            </p:cNvPr>
            <p:cNvSpPr/>
            <p:nvPr/>
          </p:nvSpPr>
          <p:spPr>
            <a:xfrm>
              <a:off x="514350" y="1651503"/>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Relational databases</a:t>
              </a:r>
            </a:p>
          </p:txBody>
        </p:sp>
        <p:sp>
          <p:nvSpPr>
            <p:cNvPr id="11" name="Rectangle 10">
              <a:extLst>
                <a:ext uri="{FF2B5EF4-FFF2-40B4-BE49-F238E27FC236}">
                  <a16:creationId xmlns:a16="http://schemas.microsoft.com/office/drawing/2014/main" id="{1EF72EE5-F2B6-0440-A80F-EB1E8BC40BEC}"/>
                </a:ext>
              </a:extLst>
            </p:cNvPr>
            <p:cNvSpPr/>
            <p:nvPr/>
          </p:nvSpPr>
          <p:spPr>
            <a:xfrm>
              <a:off x="514350" y="2308503"/>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NoSQL databases</a:t>
              </a:r>
            </a:p>
          </p:txBody>
        </p:sp>
        <p:sp>
          <p:nvSpPr>
            <p:cNvPr id="12" name="Rectangle 11">
              <a:extLst>
                <a:ext uri="{FF2B5EF4-FFF2-40B4-BE49-F238E27FC236}">
                  <a16:creationId xmlns:a16="http://schemas.microsoft.com/office/drawing/2014/main" id="{609B1DE3-63D5-8441-A4EF-83B5DA9E06BF}"/>
                </a:ext>
              </a:extLst>
            </p:cNvPr>
            <p:cNvSpPr/>
            <p:nvPr/>
          </p:nvSpPr>
          <p:spPr>
            <a:xfrm>
              <a:off x="514350" y="2965504"/>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Big data tools</a:t>
              </a:r>
            </a:p>
          </p:txBody>
        </p:sp>
        <p:sp>
          <p:nvSpPr>
            <p:cNvPr id="13" name="Rectangle 12">
              <a:extLst>
                <a:ext uri="{FF2B5EF4-FFF2-40B4-BE49-F238E27FC236}">
                  <a16:creationId xmlns:a16="http://schemas.microsoft.com/office/drawing/2014/main" id="{4010B22F-3646-BD45-93C4-669ED27615EB}"/>
                </a:ext>
              </a:extLst>
            </p:cNvPr>
            <p:cNvSpPr/>
            <p:nvPr/>
          </p:nvSpPr>
          <p:spPr>
            <a:xfrm>
              <a:off x="514350" y="3622504"/>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Statistical tools</a:t>
              </a:r>
            </a:p>
          </p:txBody>
        </p:sp>
        <p:sp>
          <p:nvSpPr>
            <p:cNvPr id="14" name="Rectangle 13">
              <a:extLst>
                <a:ext uri="{FF2B5EF4-FFF2-40B4-BE49-F238E27FC236}">
                  <a16:creationId xmlns:a16="http://schemas.microsoft.com/office/drawing/2014/main" id="{9BA9B2FC-1DA3-9446-8794-6A74FCEB6ECD}"/>
                </a:ext>
              </a:extLst>
            </p:cNvPr>
            <p:cNvSpPr/>
            <p:nvPr/>
          </p:nvSpPr>
          <p:spPr>
            <a:xfrm>
              <a:off x="514350" y="4279504"/>
              <a:ext cx="5261821" cy="585000"/>
            </a:xfrm>
            <a:prstGeom prst="rect">
              <a:avLst/>
            </a:prstGeom>
            <a:solidFill>
              <a:schemeClr val="accent3"/>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Machine learning</a:t>
              </a:r>
            </a:p>
          </p:txBody>
        </p:sp>
        <p:sp>
          <p:nvSpPr>
            <p:cNvPr id="15" name="Rectangle 14">
              <a:extLst>
                <a:ext uri="{FF2B5EF4-FFF2-40B4-BE49-F238E27FC236}">
                  <a16:creationId xmlns:a16="http://schemas.microsoft.com/office/drawing/2014/main" id="{B54B2F04-C4A1-FC4C-87C3-B0BA82FD6B65}"/>
                </a:ext>
              </a:extLst>
            </p:cNvPr>
            <p:cNvSpPr/>
            <p:nvPr/>
          </p:nvSpPr>
          <p:spPr>
            <a:xfrm>
              <a:off x="514350" y="4936504"/>
              <a:ext cx="5261821" cy="585000"/>
            </a:xfrm>
            <a:prstGeom prst="rect">
              <a:avLst/>
            </a:prstGeom>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Visualization and reporting tools</a:t>
              </a:r>
            </a:p>
          </p:txBody>
        </p:sp>
      </p:grpSp>
    </p:spTree>
    <p:extLst>
      <p:ext uri="{BB962C8B-B14F-4D97-AF65-F5344CB8AC3E}">
        <p14:creationId xmlns:p14="http://schemas.microsoft.com/office/powerpoint/2010/main" val="248819759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D33CD-6BE5-409B-9E16-3D3608264EE9}"/>
              </a:ext>
            </a:extLst>
          </p:cNvPr>
          <p:cNvSpPr>
            <a:spLocks noGrp="1"/>
          </p:cNvSpPr>
          <p:nvPr>
            <p:ph type="title"/>
          </p:nvPr>
        </p:nvSpPr>
        <p:spPr/>
        <p:txBody>
          <a:bodyPr>
            <a:normAutofit/>
          </a:bodyPr>
          <a:lstStyle/>
          <a:p>
            <a:r>
              <a:rPr lang="en-US" sz="2800" dirty="0">
                <a:solidFill>
                  <a:schemeClr val="accent3"/>
                </a:solidFill>
              </a:rPr>
              <a:t>Technology ecosystems: visualization and reporting</a:t>
            </a:r>
          </a:p>
        </p:txBody>
      </p:sp>
      <p:sp>
        <p:nvSpPr>
          <p:cNvPr id="13" name="Text Placeholder 12">
            <a:extLst>
              <a:ext uri="{FF2B5EF4-FFF2-40B4-BE49-F238E27FC236}">
                <a16:creationId xmlns:a16="http://schemas.microsoft.com/office/drawing/2014/main" id="{25B02582-6E5B-3B44-9179-2B3DCAFEC82A}"/>
              </a:ext>
            </a:extLst>
          </p:cNvPr>
          <p:cNvSpPr>
            <a:spLocks noGrp="1"/>
          </p:cNvSpPr>
          <p:nvPr>
            <p:ph type="body" sz="quarter" idx="15"/>
          </p:nvPr>
        </p:nvSpPr>
        <p:spPr>
          <a:xfrm>
            <a:off x="4665849" y="1197865"/>
            <a:ext cx="4210733" cy="3333647"/>
          </a:xfrm>
        </p:spPr>
        <p:txBody>
          <a:bodyPr/>
          <a:lstStyle/>
          <a:p>
            <a:pPr marL="342900" indent="-342900">
              <a:buClr>
                <a:schemeClr val="tx2"/>
              </a:buClr>
              <a:buFont typeface="Arial" panose="020B0604020202020204" pitchFamily="34" charset="0"/>
              <a:buChar char="•"/>
            </a:pPr>
            <a:r>
              <a:rPr lang="en-US" sz="1800" dirty="0">
                <a:solidFill>
                  <a:schemeClr val="tx1"/>
                </a:solidFill>
              </a:rPr>
              <a:t>Allow easy and/or advanced visualization of data sets and results.</a:t>
            </a:r>
          </a:p>
          <a:p>
            <a:pPr marL="342900" indent="-342900">
              <a:buClr>
                <a:schemeClr val="tx2"/>
              </a:buClr>
              <a:buFont typeface="Arial" panose="020B0604020202020204" pitchFamily="34" charset="0"/>
              <a:buChar char="•"/>
            </a:pPr>
            <a:r>
              <a:rPr lang="en-US" sz="1800" dirty="0">
                <a:solidFill>
                  <a:schemeClr val="tx1"/>
                </a:solidFill>
              </a:rPr>
              <a:t>Quickly extract and present useful information.</a:t>
            </a:r>
          </a:p>
          <a:p>
            <a:pPr marL="342900" indent="-342900">
              <a:spcBef>
                <a:spcPts val="300"/>
              </a:spcBef>
              <a:spcAft>
                <a:spcPts val="300"/>
              </a:spcAft>
              <a:buClr>
                <a:schemeClr val="tx2"/>
              </a:buClr>
              <a:buFont typeface="Arial" panose="020B0604020202020204" pitchFamily="34" charset="0"/>
              <a:buChar char="•"/>
            </a:pPr>
            <a:r>
              <a:rPr lang="en-US" sz="1800" dirty="0">
                <a:solidFill>
                  <a:schemeClr val="tx1"/>
                </a:solidFill>
              </a:rPr>
              <a:t>Examples:</a:t>
            </a:r>
          </a:p>
          <a:p>
            <a:pPr marL="560785" lvl="2" indent="-221456">
              <a:spcBef>
                <a:spcPts val="300"/>
              </a:spcBef>
              <a:spcAft>
                <a:spcPts val="300"/>
              </a:spcAft>
            </a:pPr>
            <a:r>
              <a:rPr lang="en-US" sz="1800" dirty="0">
                <a:solidFill>
                  <a:schemeClr val="tx1"/>
                </a:solidFill>
              </a:rPr>
              <a:t>Excel</a:t>
            </a:r>
          </a:p>
          <a:p>
            <a:pPr marL="560785" lvl="2" indent="-221456">
              <a:spcBef>
                <a:spcPts val="300"/>
              </a:spcBef>
              <a:spcAft>
                <a:spcPts val="300"/>
              </a:spcAft>
            </a:pPr>
            <a:r>
              <a:rPr lang="en-US" sz="1800" dirty="0">
                <a:solidFill>
                  <a:schemeClr val="tx1"/>
                </a:solidFill>
              </a:rPr>
              <a:t>Tableau</a:t>
            </a:r>
          </a:p>
          <a:p>
            <a:pPr marL="560785" lvl="2" indent="-221456">
              <a:spcBef>
                <a:spcPts val="300"/>
              </a:spcBef>
              <a:spcAft>
                <a:spcPts val="300"/>
              </a:spcAft>
            </a:pPr>
            <a:r>
              <a:rPr lang="en-US" sz="1800" dirty="0">
                <a:solidFill>
                  <a:schemeClr val="tx1"/>
                </a:solidFill>
              </a:rPr>
              <a:t>D3</a:t>
            </a:r>
          </a:p>
          <a:p>
            <a:pPr marL="560785" lvl="2" indent="-221456">
              <a:spcBef>
                <a:spcPts val="300"/>
              </a:spcBef>
              <a:spcAft>
                <a:spcPts val="300"/>
              </a:spcAft>
            </a:pPr>
            <a:r>
              <a:rPr lang="en-US" sz="1800" dirty="0" err="1">
                <a:solidFill>
                  <a:schemeClr val="tx1"/>
                </a:solidFill>
              </a:rPr>
              <a:t>PowerBI</a:t>
            </a:r>
            <a:endParaRPr lang="en-US" sz="1800" dirty="0">
              <a:solidFill>
                <a:schemeClr val="tx1"/>
              </a:solidFill>
            </a:endParaRPr>
          </a:p>
          <a:p>
            <a:endParaRPr lang="en-US" dirty="0">
              <a:solidFill>
                <a:schemeClr val="tx1"/>
              </a:solidFill>
            </a:endParaRPr>
          </a:p>
        </p:txBody>
      </p:sp>
      <p:grpSp>
        <p:nvGrpSpPr>
          <p:cNvPr id="6" name="Group 5">
            <a:extLst>
              <a:ext uri="{FF2B5EF4-FFF2-40B4-BE49-F238E27FC236}">
                <a16:creationId xmlns:a16="http://schemas.microsoft.com/office/drawing/2014/main" id="{AA5C1C8D-0492-8040-A8F9-F67954CF1FC3}"/>
              </a:ext>
            </a:extLst>
          </p:cNvPr>
          <p:cNvGrpSpPr/>
          <p:nvPr/>
        </p:nvGrpSpPr>
        <p:grpSpPr>
          <a:xfrm>
            <a:off x="519941" y="1268445"/>
            <a:ext cx="3629150" cy="2902501"/>
            <a:chOff x="514350" y="1651503"/>
            <a:chExt cx="5261821" cy="3870001"/>
          </a:xfrm>
        </p:grpSpPr>
        <p:sp>
          <p:nvSpPr>
            <p:cNvPr id="7" name="Rectangle 6">
              <a:extLst>
                <a:ext uri="{FF2B5EF4-FFF2-40B4-BE49-F238E27FC236}">
                  <a16:creationId xmlns:a16="http://schemas.microsoft.com/office/drawing/2014/main" id="{A2AFAB6D-B93B-2946-BEB6-546F37DA77F6}"/>
                </a:ext>
              </a:extLst>
            </p:cNvPr>
            <p:cNvSpPr/>
            <p:nvPr/>
          </p:nvSpPr>
          <p:spPr>
            <a:xfrm>
              <a:off x="514350" y="1651503"/>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Relational databases</a:t>
              </a:r>
            </a:p>
          </p:txBody>
        </p:sp>
        <p:sp>
          <p:nvSpPr>
            <p:cNvPr id="8" name="Rectangle 7">
              <a:extLst>
                <a:ext uri="{FF2B5EF4-FFF2-40B4-BE49-F238E27FC236}">
                  <a16:creationId xmlns:a16="http://schemas.microsoft.com/office/drawing/2014/main" id="{7E6B4087-764B-4E4E-A3B9-6A9210E7EFF3}"/>
                </a:ext>
              </a:extLst>
            </p:cNvPr>
            <p:cNvSpPr/>
            <p:nvPr/>
          </p:nvSpPr>
          <p:spPr>
            <a:xfrm>
              <a:off x="514350" y="2308503"/>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NoSQL databases</a:t>
              </a:r>
            </a:p>
          </p:txBody>
        </p:sp>
        <p:sp>
          <p:nvSpPr>
            <p:cNvPr id="9" name="Rectangle 8">
              <a:extLst>
                <a:ext uri="{FF2B5EF4-FFF2-40B4-BE49-F238E27FC236}">
                  <a16:creationId xmlns:a16="http://schemas.microsoft.com/office/drawing/2014/main" id="{B7CC88E5-C135-F842-89AC-F5826A64ED91}"/>
                </a:ext>
              </a:extLst>
            </p:cNvPr>
            <p:cNvSpPr/>
            <p:nvPr/>
          </p:nvSpPr>
          <p:spPr>
            <a:xfrm>
              <a:off x="514350" y="2965504"/>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Big data tools</a:t>
              </a:r>
            </a:p>
          </p:txBody>
        </p:sp>
        <p:sp>
          <p:nvSpPr>
            <p:cNvPr id="10" name="Rectangle 9">
              <a:extLst>
                <a:ext uri="{FF2B5EF4-FFF2-40B4-BE49-F238E27FC236}">
                  <a16:creationId xmlns:a16="http://schemas.microsoft.com/office/drawing/2014/main" id="{BB1F17B2-B307-4842-B027-B123636AC21C}"/>
                </a:ext>
              </a:extLst>
            </p:cNvPr>
            <p:cNvSpPr/>
            <p:nvPr/>
          </p:nvSpPr>
          <p:spPr>
            <a:xfrm>
              <a:off x="514350" y="3622504"/>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Statistical tools</a:t>
              </a:r>
            </a:p>
          </p:txBody>
        </p:sp>
        <p:sp>
          <p:nvSpPr>
            <p:cNvPr id="11" name="Rectangle 10">
              <a:extLst>
                <a:ext uri="{FF2B5EF4-FFF2-40B4-BE49-F238E27FC236}">
                  <a16:creationId xmlns:a16="http://schemas.microsoft.com/office/drawing/2014/main" id="{2C8E1527-B843-6144-A217-F6157B9695FA}"/>
                </a:ext>
              </a:extLst>
            </p:cNvPr>
            <p:cNvSpPr/>
            <p:nvPr/>
          </p:nvSpPr>
          <p:spPr>
            <a:xfrm>
              <a:off x="514350" y="4279504"/>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Machine learning</a:t>
              </a:r>
            </a:p>
          </p:txBody>
        </p:sp>
        <p:sp>
          <p:nvSpPr>
            <p:cNvPr id="12" name="Rectangle 11">
              <a:extLst>
                <a:ext uri="{FF2B5EF4-FFF2-40B4-BE49-F238E27FC236}">
                  <a16:creationId xmlns:a16="http://schemas.microsoft.com/office/drawing/2014/main" id="{8EB1CE33-5924-E049-998A-DB00EB03BDB8}"/>
                </a:ext>
              </a:extLst>
            </p:cNvPr>
            <p:cNvSpPr/>
            <p:nvPr/>
          </p:nvSpPr>
          <p:spPr>
            <a:xfrm>
              <a:off x="514350" y="4936504"/>
              <a:ext cx="5261821" cy="585000"/>
            </a:xfrm>
            <a:prstGeom prst="rect">
              <a:avLst/>
            </a:prstGeom>
            <a:solidFill>
              <a:schemeClr val="accent3"/>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Visualization and reporting tools</a:t>
              </a:r>
            </a:p>
          </p:txBody>
        </p:sp>
      </p:grpSp>
    </p:spTree>
    <p:extLst>
      <p:ext uri="{BB962C8B-B14F-4D97-AF65-F5344CB8AC3E}">
        <p14:creationId xmlns:p14="http://schemas.microsoft.com/office/powerpoint/2010/main" val="1736494389"/>
      </p:ext>
    </p:extLst>
  </p:cSld>
  <p:clrMapOvr>
    <a:masterClrMapping/>
  </p:clrMapOvr>
  <p:transition>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210BBFB6-A172-4024-9319-4F33462934A9}"/>
              </a:ext>
            </a:extLst>
          </p:cNvPr>
          <p:cNvPicPr>
            <a:picLocks noGrp="1" noChangeAspect="1"/>
          </p:cNvPicPr>
          <p:nvPr>
            <p:ph sz="half" idx="2"/>
          </p:nvPr>
        </p:nvPicPr>
        <p:blipFill>
          <a:blip r:embed="rId3" cstate="email">
            <a:extLst>
              <a:ext uri="{28A0092B-C50C-407E-A947-70E740481C1C}">
                <a14:useLocalDpi xmlns:a14="http://schemas.microsoft.com/office/drawing/2010/main" val="0"/>
              </a:ext>
            </a:extLst>
          </a:blip>
          <a:stretch>
            <a:fillRect/>
          </a:stretch>
        </p:blipFill>
        <p:spPr>
          <a:xfrm>
            <a:off x="5009198" y="1266350"/>
            <a:ext cx="3228975" cy="671513"/>
          </a:xfrm>
        </p:spPr>
      </p:pic>
      <p:pic>
        <p:nvPicPr>
          <p:cNvPr id="11" name="Picture 10">
            <a:extLst>
              <a:ext uri="{FF2B5EF4-FFF2-40B4-BE49-F238E27FC236}">
                <a16:creationId xmlns:a16="http://schemas.microsoft.com/office/drawing/2014/main" id="{D6AD3B49-7699-4E25-9666-E4468C31096B}"/>
              </a:ext>
            </a:extLst>
          </p:cNvPr>
          <p:cNvPicPr>
            <a:picLocks noChangeAspect="1"/>
          </p:cNvPicPr>
          <p:nvPr/>
        </p:nvPicPr>
        <p:blipFill rotWithShape="1">
          <a:blip r:embed="rId4"/>
          <a:srcRect l="944" t="2703" r="1998" b="2254"/>
          <a:stretch/>
        </p:blipFill>
        <p:spPr>
          <a:xfrm>
            <a:off x="4737735" y="2263140"/>
            <a:ext cx="3771900" cy="1885950"/>
          </a:xfrm>
          <a:prstGeom prst="rect">
            <a:avLst/>
          </a:prstGeom>
          <a:ln>
            <a:solidFill>
              <a:schemeClr val="bg1">
                <a:lumMod val="95000"/>
              </a:schemeClr>
            </a:solidFill>
          </a:ln>
        </p:spPr>
      </p:pic>
      <p:grpSp>
        <p:nvGrpSpPr>
          <p:cNvPr id="8" name="Group 7">
            <a:extLst>
              <a:ext uri="{FF2B5EF4-FFF2-40B4-BE49-F238E27FC236}">
                <a16:creationId xmlns:a16="http://schemas.microsoft.com/office/drawing/2014/main" id="{194F97DC-1E6B-C34A-8E94-6BC352FAA589}"/>
              </a:ext>
            </a:extLst>
          </p:cNvPr>
          <p:cNvGrpSpPr/>
          <p:nvPr/>
        </p:nvGrpSpPr>
        <p:grpSpPr>
          <a:xfrm>
            <a:off x="519941" y="1268445"/>
            <a:ext cx="3629150" cy="2902501"/>
            <a:chOff x="514350" y="1651503"/>
            <a:chExt cx="5261821" cy="3870001"/>
          </a:xfrm>
        </p:grpSpPr>
        <p:sp>
          <p:nvSpPr>
            <p:cNvPr id="9" name="Rectangle 8">
              <a:extLst>
                <a:ext uri="{FF2B5EF4-FFF2-40B4-BE49-F238E27FC236}">
                  <a16:creationId xmlns:a16="http://schemas.microsoft.com/office/drawing/2014/main" id="{23AD7479-F00A-9645-B384-1DC957B1CA1B}"/>
                </a:ext>
              </a:extLst>
            </p:cNvPr>
            <p:cNvSpPr/>
            <p:nvPr/>
          </p:nvSpPr>
          <p:spPr>
            <a:xfrm>
              <a:off x="514350" y="1651503"/>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Relational databases</a:t>
              </a:r>
            </a:p>
          </p:txBody>
        </p:sp>
        <p:sp>
          <p:nvSpPr>
            <p:cNvPr id="12" name="Rectangle 11">
              <a:extLst>
                <a:ext uri="{FF2B5EF4-FFF2-40B4-BE49-F238E27FC236}">
                  <a16:creationId xmlns:a16="http://schemas.microsoft.com/office/drawing/2014/main" id="{8139E83C-6047-8442-864D-9DF21CD4815A}"/>
                </a:ext>
              </a:extLst>
            </p:cNvPr>
            <p:cNvSpPr/>
            <p:nvPr/>
          </p:nvSpPr>
          <p:spPr>
            <a:xfrm>
              <a:off x="514350" y="2308503"/>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NoSQL databases</a:t>
              </a:r>
            </a:p>
          </p:txBody>
        </p:sp>
        <p:sp>
          <p:nvSpPr>
            <p:cNvPr id="13" name="Rectangle 12">
              <a:extLst>
                <a:ext uri="{FF2B5EF4-FFF2-40B4-BE49-F238E27FC236}">
                  <a16:creationId xmlns:a16="http://schemas.microsoft.com/office/drawing/2014/main" id="{0174BE2F-2297-C641-ADAD-CBD3BE9A07B3}"/>
                </a:ext>
              </a:extLst>
            </p:cNvPr>
            <p:cNvSpPr/>
            <p:nvPr/>
          </p:nvSpPr>
          <p:spPr>
            <a:xfrm>
              <a:off x="514350" y="2965504"/>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Big data tools</a:t>
              </a:r>
            </a:p>
          </p:txBody>
        </p:sp>
        <p:sp>
          <p:nvSpPr>
            <p:cNvPr id="14" name="Rectangle 13">
              <a:extLst>
                <a:ext uri="{FF2B5EF4-FFF2-40B4-BE49-F238E27FC236}">
                  <a16:creationId xmlns:a16="http://schemas.microsoft.com/office/drawing/2014/main" id="{5E788337-83C3-1448-BF79-00E1ED192BCB}"/>
                </a:ext>
              </a:extLst>
            </p:cNvPr>
            <p:cNvSpPr/>
            <p:nvPr/>
          </p:nvSpPr>
          <p:spPr>
            <a:xfrm>
              <a:off x="514350" y="3622504"/>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Statistical tools</a:t>
              </a:r>
            </a:p>
          </p:txBody>
        </p:sp>
        <p:sp>
          <p:nvSpPr>
            <p:cNvPr id="15" name="Rectangle 14">
              <a:extLst>
                <a:ext uri="{FF2B5EF4-FFF2-40B4-BE49-F238E27FC236}">
                  <a16:creationId xmlns:a16="http://schemas.microsoft.com/office/drawing/2014/main" id="{99FCE18A-EB0E-8C47-B84C-2F6602F8E430}"/>
                </a:ext>
              </a:extLst>
            </p:cNvPr>
            <p:cNvSpPr/>
            <p:nvPr/>
          </p:nvSpPr>
          <p:spPr>
            <a:xfrm>
              <a:off x="514350" y="4279504"/>
              <a:ext cx="5261821" cy="585000"/>
            </a:xfrm>
            <a:prstGeom prst="rect">
              <a:avLst/>
            </a:prstGeom>
            <a:solidFill>
              <a:schemeClr val="tx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Machine learning</a:t>
              </a:r>
            </a:p>
          </p:txBody>
        </p:sp>
        <p:sp>
          <p:nvSpPr>
            <p:cNvPr id="16" name="Rectangle 15">
              <a:extLst>
                <a:ext uri="{FF2B5EF4-FFF2-40B4-BE49-F238E27FC236}">
                  <a16:creationId xmlns:a16="http://schemas.microsoft.com/office/drawing/2014/main" id="{B60ECFAD-4744-5449-BBFE-8DE2D1A252F8}"/>
                </a:ext>
              </a:extLst>
            </p:cNvPr>
            <p:cNvSpPr/>
            <p:nvPr/>
          </p:nvSpPr>
          <p:spPr>
            <a:xfrm>
              <a:off x="514350" y="4936504"/>
              <a:ext cx="5261821" cy="585000"/>
            </a:xfrm>
            <a:prstGeom prst="rect">
              <a:avLst/>
            </a:prstGeom>
            <a:solidFill>
              <a:schemeClr val="accent3"/>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r>
                <a:rPr lang="en-US" sz="1900" dirty="0"/>
                <a:t>Visualization and reporting tools</a:t>
              </a:r>
            </a:p>
          </p:txBody>
        </p:sp>
      </p:grpSp>
      <p:sp>
        <p:nvSpPr>
          <p:cNvPr id="18" name="Title 1">
            <a:extLst>
              <a:ext uri="{FF2B5EF4-FFF2-40B4-BE49-F238E27FC236}">
                <a16:creationId xmlns:a16="http://schemas.microsoft.com/office/drawing/2014/main" id="{8CFD33CD-6BE5-409B-9E16-3D3608264EE9}"/>
              </a:ext>
            </a:extLst>
          </p:cNvPr>
          <p:cNvSpPr>
            <a:spLocks noGrp="1"/>
          </p:cNvSpPr>
          <p:nvPr>
            <p:ph type="title"/>
          </p:nvPr>
        </p:nvSpPr>
        <p:spPr>
          <a:xfrm>
            <a:off x="499168" y="365761"/>
            <a:ext cx="8235761" cy="589837"/>
          </a:xfrm>
        </p:spPr>
        <p:txBody>
          <a:bodyPr>
            <a:normAutofit/>
          </a:bodyPr>
          <a:lstStyle/>
          <a:p>
            <a:r>
              <a:rPr lang="en-US" sz="2800" dirty="0">
                <a:solidFill>
                  <a:schemeClr val="accent3"/>
                </a:solidFill>
              </a:rPr>
              <a:t>Technology ecosystems: visualization and reporting</a:t>
            </a:r>
          </a:p>
        </p:txBody>
      </p:sp>
    </p:spTree>
    <p:extLst>
      <p:ext uri="{BB962C8B-B14F-4D97-AF65-F5344CB8AC3E}">
        <p14:creationId xmlns:p14="http://schemas.microsoft.com/office/powerpoint/2010/main" val="340670270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D33CD-6BE5-409B-9E16-3D3608264EE9}"/>
              </a:ext>
            </a:extLst>
          </p:cNvPr>
          <p:cNvSpPr>
            <a:spLocks noGrp="1"/>
          </p:cNvSpPr>
          <p:nvPr>
            <p:ph type="title"/>
          </p:nvPr>
        </p:nvSpPr>
        <p:spPr>
          <a:xfrm>
            <a:off x="628650" y="121447"/>
            <a:ext cx="7886700" cy="697703"/>
          </a:xfrm>
        </p:spPr>
        <p:txBody>
          <a:bodyPr>
            <a:normAutofit/>
          </a:bodyPr>
          <a:lstStyle/>
          <a:p>
            <a:pPr algn="ctr"/>
            <a:r>
              <a:rPr lang="en-US" sz="2800" dirty="0"/>
              <a:t>Technology ecosystems: Putting it all together</a:t>
            </a:r>
          </a:p>
        </p:txBody>
      </p:sp>
      <p:pic>
        <p:nvPicPr>
          <p:cNvPr id="5" name="Content Placeholder 4"/>
          <p:cNvPicPr>
            <a:picLocks noGrp="1" noChangeAspect="1"/>
          </p:cNvPicPr>
          <p:nvPr>
            <p:ph sz="half" idx="1"/>
          </p:nvPr>
        </p:nvPicPr>
        <p:blipFill rotWithShape="1">
          <a:blip r:embed="rId3" cstate="email">
            <a:extLst>
              <a:ext uri="{28A0092B-C50C-407E-A947-70E740481C1C}">
                <a14:useLocalDpi xmlns:a14="http://schemas.microsoft.com/office/drawing/2010/main" val="0"/>
              </a:ext>
            </a:extLst>
          </a:blip>
          <a:srcRect b="8949"/>
          <a:stretch/>
        </p:blipFill>
        <p:spPr>
          <a:xfrm>
            <a:off x="522515" y="924108"/>
            <a:ext cx="7943850" cy="3566160"/>
          </a:xfrm>
        </p:spPr>
      </p:pic>
      <p:sp>
        <p:nvSpPr>
          <p:cNvPr id="4" name="Title 1">
            <a:extLst>
              <a:ext uri="{FF2B5EF4-FFF2-40B4-BE49-F238E27FC236}">
                <a16:creationId xmlns:a16="http://schemas.microsoft.com/office/drawing/2014/main" id="{2366FCED-4FC8-EC4D-90EA-E0446F2C278A}"/>
              </a:ext>
            </a:extLst>
          </p:cNvPr>
          <p:cNvSpPr txBox="1">
            <a:spLocks/>
          </p:cNvSpPr>
          <p:nvPr/>
        </p:nvSpPr>
        <p:spPr>
          <a:xfrm>
            <a:off x="497840" y="4640392"/>
            <a:ext cx="7772400" cy="205178"/>
          </a:xfrm>
          <a:prstGeom prst="rect">
            <a:avLst/>
          </a:prstGeom>
        </p:spPr>
        <p:txBody>
          <a:bodyPr vert="horz" lIns="0" tIns="0" rIns="0" bIns="0" rtlCol="0" anchor="t" anchorCtr="0">
            <a:normAutofit/>
          </a:bodyPr>
          <a:lstStyle>
            <a:lvl1pPr algn="l" defTabSz="609585" rtl="0" eaLnBrk="1" latinLnBrk="0" hangingPunct="1">
              <a:lnSpc>
                <a:spcPct val="100000"/>
              </a:lnSpc>
              <a:spcBef>
                <a:spcPct val="0"/>
              </a:spcBef>
              <a:buNone/>
              <a:defRPr sz="2900" kern="1200">
                <a:solidFill>
                  <a:schemeClr val="tx2"/>
                </a:solidFill>
                <a:latin typeface="+mj-lt"/>
                <a:ea typeface="+mj-ea"/>
                <a:cs typeface="+mj-cs"/>
              </a:defRPr>
            </a:lvl1pPr>
          </a:lstStyle>
          <a:p>
            <a:r>
              <a:rPr lang="en-US" sz="1200" dirty="0">
                <a:solidFill>
                  <a:schemeClr val="tx1"/>
                </a:solidFill>
              </a:rPr>
              <a:t>Source: </a:t>
            </a:r>
          </a:p>
        </p:txBody>
      </p:sp>
    </p:spTree>
    <p:extLst>
      <p:ext uri="{BB962C8B-B14F-4D97-AF65-F5344CB8AC3E}">
        <p14:creationId xmlns:p14="http://schemas.microsoft.com/office/powerpoint/2010/main" val="387439977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6" name="Straight Connector 125">
            <a:extLst>
              <a:ext uri="{FF2B5EF4-FFF2-40B4-BE49-F238E27FC236}">
                <a16:creationId xmlns:a16="http://schemas.microsoft.com/office/drawing/2014/main" id="{24BF6C4D-9519-3947-97FD-03075F3BB370}"/>
              </a:ext>
            </a:extLst>
          </p:cNvPr>
          <p:cNvCxnSpPr>
            <a:cxnSpLocks/>
          </p:cNvCxnSpPr>
          <p:nvPr/>
        </p:nvCxnSpPr>
        <p:spPr>
          <a:xfrm>
            <a:off x="584200" y="1552830"/>
            <a:ext cx="153670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31B94C67-9D18-2C44-A622-0E3298F1E24E}"/>
              </a:ext>
            </a:extLst>
          </p:cNvPr>
          <p:cNvCxnSpPr>
            <a:cxnSpLocks/>
          </p:cNvCxnSpPr>
          <p:nvPr/>
        </p:nvCxnSpPr>
        <p:spPr>
          <a:xfrm>
            <a:off x="584200" y="1279780"/>
            <a:ext cx="153670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1636B81E-5461-024E-A4A9-53C3F53642B0}"/>
              </a:ext>
            </a:extLst>
          </p:cNvPr>
          <p:cNvCxnSpPr>
            <a:cxnSpLocks/>
          </p:cNvCxnSpPr>
          <p:nvPr/>
        </p:nvCxnSpPr>
        <p:spPr>
          <a:xfrm>
            <a:off x="584200" y="962280"/>
            <a:ext cx="153670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4AE5E973-1ECC-4042-B0B6-E3A5127D5FE0}"/>
              </a:ext>
            </a:extLst>
          </p:cNvPr>
          <p:cNvCxnSpPr>
            <a:cxnSpLocks/>
          </p:cNvCxnSpPr>
          <p:nvPr/>
        </p:nvCxnSpPr>
        <p:spPr>
          <a:xfrm>
            <a:off x="584200" y="2886329"/>
            <a:ext cx="153670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F29BAA45-5CE2-034C-ACCC-F5575C8216D7}"/>
              </a:ext>
            </a:extLst>
          </p:cNvPr>
          <p:cNvCxnSpPr>
            <a:cxnSpLocks/>
          </p:cNvCxnSpPr>
          <p:nvPr/>
        </p:nvCxnSpPr>
        <p:spPr>
          <a:xfrm>
            <a:off x="584200" y="2619630"/>
            <a:ext cx="153670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20047830-1962-0A48-9707-9A1932DCB133}"/>
              </a:ext>
            </a:extLst>
          </p:cNvPr>
          <p:cNvCxnSpPr>
            <a:cxnSpLocks/>
          </p:cNvCxnSpPr>
          <p:nvPr/>
        </p:nvCxnSpPr>
        <p:spPr>
          <a:xfrm>
            <a:off x="584200" y="2333880"/>
            <a:ext cx="153670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 name="Straight Arrow Connector 114">
            <a:extLst>
              <a:ext uri="{FF2B5EF4-FFF2-40B4-BE49-F238E27FC236}">
                <a16:creationId xmlns:a16="http://schemas.microsoft.com/office/drawing/2014/main" id="{6221DD30-4C06-DE43-AB0F-FD47E022E090}"/>
              </a:ext>
            </a:extLst>
          </p:cNvPr>
          <p:cNvCxnSpPr>
            <a:cxnSpLocks/>
          </p:cNvCxnSpPr>
          <p:nvPr/>
        </p:nvCxnSpPr>
        <p:spPr>
          <a:xfrm flipH="1">
            <a:off x="3343012" y="2110025"/>
            <a:ext cx="292100" cy="0"/>
          </a:xfrm>
          <a:prstGeom prst="straightConnector1">
            <a:avLst/>
          </a:prstGeom>
          <a:ln cap="rnd">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4E17F0EE-E7F0-B64C-A1F8-838A85FD4FE9}"/>
              </a:ext>
            </a:extLst>
          </p:cNvPr>
          <p:cNvCxnSpPr>
            <a:cxnSpLocks/>
          </p:cNvCxnSpPr>
          <p:nvPr/>
        </p:nvCxnSpPr>
        <p:spPr>
          <a:xfrm>
            <a:off x="5516140" y="1479356"/>
            <a:ext cx="292100" cy="0"/>
          </a:xfrm>
          <a:prstGeom prst="straightConnector1">
            <a:avLst/>
          </a:prstGeom>
          <a:ln cap="rnd">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AC1E7312-4705-8741-9700-7ED0C8FC0241}"/>
              </a:ext>
            </a:extLst>
          </p:cNvPr>
          <p:cNvCxnSpPr>
            <a:cxnSpLocks/>
          </p:cNvCxnSpPr>
          <p:nvPr/>
        </p:nvCxnSpPr>
        <p:spPr>
          <a:xfrm>
            <a:off x="5516140" y="2110025"/>
            <a:ext cx="292100" cy="0"/>
          </a:xfrm>
          <a:prstGeom prst="straightConnector1">
            <a:avLst/>
          </a:prstGeom>
          <a:ln cap="rnd">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50CD4B2B-B949-E349-9963-DA75B7180474}"/>
              </a:ext>
            </a:extLst>
          </p:cNvPr>
          <p:cNvCxnSpPr>
            <a:cxnSpLocks/>
          </p:cNvCxnSpPr>
          <p:nvPr/>
        </p:nvCxnSpPr>
        <p:spPr>
          <a:xfrm rot="5400000">
            <a:off x="4425950" y="2472079"/>
            <a:ext cx="292100" cy="0"/>
          </a:xfrm>
          <a:prstGeom prst="straightConnector1">
            <a:avLst/>
          </a:prstGeom>
          <a:ln cap="rnd">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7" name="Freeform 256">
            <a:extLst>
              <a:ext uri="{FF2B5EF4-FFF2-40B4-BE49-F238E27FC236}">
                <a16:creationId xmlns:a16="http://schemas.microsoft.com/office/drawing/2014/main" id="{378592F7-53F2-45E6-ADB9-75F1D1A6B706}"/>
              </a:ext>
            </a:extLst>
          </p:cNvPr>
          <p:cNvSpPr/>
          <p:nvPr/>
        </p:nvSpPr>
        <p:spPr>
          <a:xfrm>
            <a:off x="3702572" y="1361652"/>
            <a:ext cx="1738857" cy="895350"/>
          </a:xfrm>
          <a:prstGeom prst="rect">
            <a:avLst/>
          </a:prstGeom>
          <a:solidFill>
            <a:schemeClr val="tx2"/>
          </a:solidFill>
          <a:ln w="7600" cap="flat">
            <a:solidFill>
              <a:schemeClr val="tx2"/>
            </a:solidFill>
            <a:bevel/>
          </a:ln>
          <a:effectLst/>
        </p:spPr>
        <p:txBody>
          <a:bodyPr lIns="68580" tIns="34290" rIns="68580" bIns="34290" anchor="ctr"/>
          <a:lstStyle/>
          <a:p>
            <a:pPr algn="ctr"/>
            <a:r>
              <a:rPr lang="en-US" sz="1500" dirty="0">
                <a:solidFill>
                  <a:schemeClr val="bg1"/>
                </a:solidFill>
              </a:rPr>
              <a:t>Bridge tables</a:t>
            </a:r>
            <a:endParaRPr lang="en-US" dirty="0"/>
          </a:p>
        </p:txBody>
      </p:sp>
      <p:sp>
        <p:nvSpPr>
          <p:cNvPr id="83" name="Freeform 248">
            <a:extLst>
              <a:ext uri="{FF2B5EF4-FFF2-40B4-BE49-F238E27FC236}">
                <a16:creationId xmlns:a16="http://schemas.microsoft.com/office/drawing/2014/main" id="{B2249FD9-F843-4C73-8432-2152A8348AA5}"/>
              </a:ext>
            </a:extLst>
          </p:cNvPr>
          <p:cNvSpPr/>
          <p:nvPr/>
        </p:nvSpPr>
        <p:spPr>
          <a:xfrm>
            <a:off x="2237512" y="910605"/>
            <a:ext cx="1035393" cy="687797"/>
          </a:xfrm>
          <a:prstGeom prst="rect">
            <a:avLst/>
          </a:prstGeom>
          <a:solidFill>
            <a:schemeClr val="accent3"/>
          </a:solidFill>
          <a:ln w="7600" cap="flat">
            <a:noFill/>
            <a:bevel/>
          </a:ln>
          <a:effectLst/>
        </p:spPr>
        <p:txBody>
          <a:bodyPr lIns="68580" tIns="34290" rIns="68580" bIns="34290" anchor="ctr"/>
          <a:lstStyle/>
          <a:p>
            <a:pPr algn="ctr"/>
            <a:r>
              <a:rPr lang="en-US" sz="1200" dirty="0">
                <a:solidFill>
                  <a:schemeClr val="bg1"/>
                </a:solidFill>
              </a:rPr>
              <a:t>Data lakes</a:t>
            </a:r>
            <a:endParaRPr lang="en-US" sz="1200" dirty="0"/>
          </a:p>
        </p:txBody>
      </p:sp>
      <p:sp>
        <p:nvSpPr>
          <p:cNvPr id="86" name="Text 4673">
            <a:extLst>
              <a:ext uri="{FF2B5EF4-FFF2-40B4-BE49-F238E27FC236}">
                <a16:creationId xmlns:a16="http://schemas.microsoft.com/office/drawing/2014/main" id="{A9A57BC0-F049-4379-82A3-D3D532BFBCD9}"/>
              </a:ext>
            </a:extLst>
          </p:cNvPr>
          <p:cNvSpPr txBox="1"/>
          <p:nvPr/>
        </p:nvSpPr>
        <p:spPr>
          <a:xfrm>
            <a:off x="7117424" y="742950"/>
            <a:ext cx="661129" cy="207852"/>
          </a:xfrm>
          <a:prstGeom prst="rect">
            <a:avLst/>
          </a:prstGeom>
          <a:noFill/>
        </p:spPr>
        <p:txBody>
          <a:bodyPr wrap="square" lIns="20250" tIns="10125" rIns="20250" bIns="10125" rtlCol="0" anchor="ctr"/>
          <a:lstStyle/>
          <a:p>
            <a:r>
              <a:rPr lang="en-US" sz="900" dirty="0"/>
              <a:t>Google</a:t>
            </a:r>
            <a:endParaRPr sz="900" dirty="0"/>
          </a:p>
        </p:txBody>
      </p:sp>
      <p:sp>
        <p:nvSpPr>
          <p:cNvPr id="88" name="Text 4674">
            <a:extLst>
              <a:ext uri="{FF2B5EF4-FFF2-40B4-BE49-F238E27FC236}">
                <a16:creationId xmlns:a16="http://schemas.microsoft.com/office/drawing/2014/main" id="{05F8B073-0D4B-4CE8-8568-9F0D413B1FDE}"/>
              </a:ext>
            </a:extLst>
          </p:cNvPr>
          <p:cNvSpPr txBox="1"/>
          <p:nvPr/>
        </p:nvSpPr>
        <p:spPr>
          <a:xfrm>
            <a:off x="7117424" y="1050156"/>
            <a:ext cx="1106639" cy="214476"/>
          </a:xfrm>
          <a:prstGeom prst="rect">
            <a:avLst/>
          </a:prstGeom>
          <a:noFill/>
        </p:spPr>
        <p:txBody>
          <a:bodyPr wrap="square" lIns="20250" tIns="10125" rIns="20250" bIns="10125" rtlCol="0" anchor="ctr"/>
          <a:lstStyle/>
          <a:p>
            <a:r>
              <a:rPr lang="en-US" sz="900" dirty="0"/>
              <a:t>AWS</a:t>
            </a:r>
            <a:endParaRPr sz="900" dirty="0"/>
          </a:p>
        </p:txBody>
      </p:sp>
      <p:sp>
        <p:nvSpPr>
          <p:cNvPr id="90" name="Text 4675">
            <a:extLst>
              <a:ext uri="{FF2B5EF4-FFF2-40B4-BE49-F238E27FC236}">
                <a16:creationId xmlns:a16="http://schemas.microsoft.com/office/drawing/2014/main" id="{DE28E667-969D-4F31-9FF7-C85823BEFA83}"/>
              </a:ext>
            </a:extLst>
          </p:cNvPr>
          <p:cNvSpPr txBox="1"/>
          <p:nvPr/>
        </p:nvSpPr>
        <p:spPr>
          <a:xfrm>
            <a:off x="7117424" y="1368171"/>
            <a:ext cx="951330" cy="168253"/>
          </a:xfrm>
          <a:prstGeom prst="rect">
            <a:avLst/>
          </a:prstGeom>
          <a:noFill/>
        </p:spPr>
        <p:txBody>
          <a:bodyPr wrap="square" lIns="20250" tIns="10125" rIns="20250" bIns="10125" rtlCol="0" anchor="ctr"/>
          <a:lstStyle/>
          <a:p>
            <a:r>
              <a:rPr lang="en-US" sz="900" dirty="0"/>
              <a:t>Azure</a:t>
            </a:r>
            <a:endParaRPr sz="900" dirty="0"/>
          </a:p>
        </p:txBody>
      </p:sp>
      <p:sp>
        <p:nvSpPr>
          <p:cNvPr id="92" name="Text 4676">
            <a:extLst>
              <a:ext uri="{FF2B5EF4-FFF2-40B4-BE49-F238E27FC236}">
                <a16:creationId xmlns:a16="http://schemas.microsoft.com/office/drawing/2014/main" id="{938C53F8-1355-491F-B89A-675C41D0E034}"/>
              </a:ext>
            </a:extLst>
          </p:cNvPr>
          <p:cNvSpPr txBox="1"/>
          <p:nvPr/>
        </p:nvSpPr>
        <p:spPr>
          <a:xfrm>
            <a:off x="7117424" y="1862349"/>
            <a:ext cx="1495361" cy="163440"/>
          </a:xfrm>
          <a:prstGeom prst="rect">
            <a:avLst/>
          </a:prstGeom>
          <a:noFill/>
        </p:spPr>
        <p:txBody>
          <a:bodyPr wrap="square" lIns="20250" tIns="10125" rIns="20250" bIns="10125" rtlCol="0" anchor="ctr"/>
          <a:lstStyle/>
          <a:p>
            <a:r>
              <a:rPr lang="en-US" sz="900" dirty="0"/>
              <a:t>Vendor or partner data</a:t>
            </a:r>
            <a:endParaRPr sz="900" dirty="0"/>
          </a:p>
        </p:txBody>
      </p:sp>
      <p:sp>
        <p:nvSpPr>
          <p:cNvPr id="94" name="Text 4677">
            <a:extLst>
              <a:ext uri="{FF2B5EF4-FFF2-40B4-BE49-F238E27FC236}">
                <a16:creationId xmlns:a16="http://schemas.microsoft.com/office/drawing/2014/main" id="{52A61648-A08D-4B73-8E84-06E1054B8B5E}"/>
              </a:ext>
            </a:extLst>
          </p:cNvPr>
          <p:cNvSpPr txBox="1"/>
          <p:nvPr/>
        </p:nvSpPr>
        <p:spPr>
          <a:xfrm>
            <a:off x="7117423" y="2176179"/>
            <a:ext cx="1398347" cy="160857"/>
          </a:xfrm>
          <a:prstGeom prst="rect">
            <a:avLst/>
          </a:prstGeom>
          <a:noFill/>
        </p:spPr>
        <p:txBody>
          <a:bodyPr wrap="square" lIns="20250" tIns="10125" rIns="20250" bIns="10125" rtlCol="0" anchor="ctr"/>
          <a:lstStyle/>
          <a:p>
            <a:r>
              <a:rPr sz="900" dirty="0"/>
              <a:t>Market </a:t>
            </a:r>
            <a:r>
              <a:rPr lang="en-US" sz="900" dirty="0"/>
              <a:t>data</a:t>
            </a:r>
            <a:endParaRPr sz="900" dirty="0"/>
          </a:p>
        </p:txBody>
      </p:sp>
      <p:sp>
        <p:nvSpPr>
          <p:cNvPr id="96" name="Text 4678">
            <a:extLst>
              <a:ext uri="{FF2B5EF4-FFF2-40B4-BE49-F238E27FC236}">
                <a16:creationId xmlns:a16="http://schemas.microsoft.com/office/drawing/2014/main" id="{366A5CC2-AF76-4289-A888-4AE4E0EFB5FF}"/>
              </a:ext>
            </a:extLst>
          </p:cNvPr>
          <p:cNvSpPr txBox="1"/>
          <p:nvPr/>
        </p:nvSpPr>
        <p:spPr>
          <a:xfrm>
            <a:off x="7117424" y="2439211"/>
            <a:ext cx="973517" cy="174481"/>
          </a:xfrm>
          <a:prstGeom prst="rect">
            <a:avLst/>
          </a:prstGeom>
          <a:noFill/>
        </p:spPr>
        <p:txBody>
          <a:bodyPr wrap="square" lIns="20250" tIns="10125" rIns="20250" bIns="10125" rtlCol="0" anchor="ctr"/>
          <a:lstStyle/>
          <a:p>
            <a:r>
              <a:rPr sz="900" dirty="0"/>
              <a:t>Miscellaneous</a:t>
            </a:r>
          </a:p>
        </p:txBody>
      </p:sp>
      <p:sp>
        <p:nvSpPr>
          <p:cNvPr id="98" name="Text 4679">
            <a:extLst>
              <a:ext uri="{FF2B5EF4-FFF2-40B4-BE49-F238E27FC236}">
                <a16:creationId xmlns:a16="http://schemas.microsoft.com/office/drawing/2014/main" id="{B55F71B5-D2CA-4B5D-85A9-263BB308F660}"/>
              </a:ext>
            </a:extLst>
          </p:cNvPr>
          <p:cNvSpPr txBox="1"/>
          <p:nvPr/>
        </p:nvSpPr>
        <p:spPr>
          <a:xfrm>
            <a:off x="610346" y="1844799"/>
            <a:ext cx="1479132" cy="194154"/>
          </a:xfrm>
          <a:prstGeom prst="rect">
            <a:avLst/>
          </a:prstGeom>
          <a:noFill/>
        </p:spPr>
        <p:txBody>
          <a:bodyPr wrap="square" lIns="20250" tIns="10125" rIns="20250" bIns="10125" rtlCol="0" anchor="ctr"/>
          <a:lstStyle/>
          <a:p>
            <a:pPr algn="r"/>
            <a:r>
              <a:rPr lang="en-US" sz="900" dirty="0"/>
              <a:t>Master data management</a:t>
            </a:r>
          </a:p>
        </p:txBody>
      </p:sp>
      <p:sp>
        <p:nvSpPr>
          <p:cNvPr id="100" name="Text 4680">
            <a:extLst>
              <a:ext uri="{FF2B5EF4-FFF2-40B4-BE49-F238E27FC236}">
                <a16:creationId xmlns:a16="http://schemas.microsoft.com/office/drawing/2014/main" id="{F1FC6C97-39D4-45DD-9C15-21BC12AD7B82}"/>
              </a:ext>
            </a:extLst>
          </p:cNvPr>
          <p:cNvSpPr txBox="1"/>
          <p:nvPr/>
        </p:nvSpPr>
        <p:spPr>
          <a:xfrm>
            <a:off x="544873" y="2125832"/>
            <a:ext cx="1544606" cy="192290"/>
          </a:xfrm>
          <a:prstGeom prst="rect">
            <a:avLst/>
          </a:prstGeom>
          <a:noFill/>
        </p:spPr>
        <p:txBody>
          <a:bodyPr wrap="square" lIns="20250" tIns="10125" rIns="20250" bIns="10125" rtlCol="0" anchor="ctr"/>
          <a:lstStyle/>
          <a:p>
            <a:pPr algn="r"/>
            <a:r>
              <a:rPr lang="en-US" sz="900" dirty="0"/>
              <a:t>Transactional</a:t>
            </a:r>
            <a:endParaRPr sz="900" dirty="0"/>
          </a:p>
        </p:txBody>
      </p:sp>
      <p:sp>
        <p:nvSpPr>
          <p:cNvPr id="102" name="Text 4681">
            <a:extLst>
              <a:ext uri="{FF2B5EF4-FFF2-40B4-BE49-F238E27FC236}">
                <a16:creationId xmlns:a16="http://schemas.microsoft.com/office/drawing/2014/main" id="{25CD6165-F7F6-4B5F-8177-B8BA38679E08}"/>
              </a:ext>
            </a:extLst>
          </p:cNvPr>
          <p:cNvSpPr txBox="1"/>
          <p:nvPr/>
        </p:nvSpPr>
        <p:spPr>
          <a:xfrm>
            <a:off x="1173505" y="2414262"/>
            <a:ext cx="915974" cy="192288"/>
          </a:xfrm>
          <a:prstGeom prst="rect">
            <a:avLst/>
          </a:prstGeom>
          <a:noFill/>
        </p:spPr>
        <p:txBody>
          <a:bodyPr wrap="square" lIns="20250" tIns="10125" rIns="20250" bIns="10125" rtlCol="0" anchor="ctr"/>
          <a:lstStyle/>
          <a:p>
            <a:pPr algn="r"/>
            <a:r>
              <a:rPr lang="en-US" sz="900" dirty="0"/>
              <a:t>Demographic</a:t>
            </a:r>
            <a:endParaRPr sz="900" dirty="0"/>
          </a:p>
        </p:txBody>
      </p:sp>
      <p:sp>
        <p:nvSpPr>
          <p:cNvPr id="104" name="Text 4682">
            <a:extLst>
              <a:ext uri="{FF2B5EF4-FFF2-40B4-BE49-F238E27FC236}">
                <a16:creationId xmlns:a16="http://schemas.microsoft.com/office/drawing/2014/main" id="{D4FB3232-E377-47C0-A0C3-F3F3B20167E4}"/>
              </a:ext>
            </a:extLst>
          </p:cNvPr>
          <p:cNvSpPr txBox="1"/>
          <p:nvPr/>
        </p:nvSpPr>
        <p:spPr>
          <a:xfrm>
            <a:off x="1173503" y="2702694"/>
            <a:ext cx="915975" cy="148434"/>
          </a:xfrm>
          <a:prstGeom prst="rect">
            <a:avLst/>
          </a:prstGeom>
          <a:noFill/>
        </p:spPr>
        <p:txBody>
          <a:bodyPr wrap="square" lIns="20250" tIns="10125" rIns="20250" bIns="10125" rtlCol="0" anchor="ctr"/>
          <a:lstStyle/>
          <a:p>
            <a:pPr algn="r"/>
            <a:r>
              <a:rPr lang="en-US" sz="900" dirty="0"/>
              <a:t>Operational</a:t>
            </a:r>
            <a:endParaRPr sz="900" dirty="0"/>
          </a:p>
        </p:txBody>
      </p:sp>
      <p:sp>
        <p:nvSpPr>
          <p:cNvPr id="111" name="Freeform 248">
            <a:extLst>
              <a:ext uri="{FF2B5EF4-FFF2-40B4-BE49-F238E27FC236}">
                <a16:creationId xmlns:a16="http://schemas.microsoft.com/office/drawing/2014/main" id="{074C6991-E0E3-334D-A721-1EC3FDE59952}"/>
              </a:ext>
            </a:extLst>
          </p:cNvPr>
          <p:cNvSpPr/>
          <p:nvPr/>
        </p:nvSpPr>
        <p:spPr>
          <a:xfrm>
            <a:off x="2237512" y="1990979"/>
            <a:ext cx="1035393" cy="687797"/>
          </a:xfrm>
          <a:prstGeom prst="rect">
            <a:avLst/>
          </a:prstGeom>
          <a:solidFill>
            <a:schemeClr val="accent3"/>
          </a:solidFill>
          <a:ln w="7600" cap="flat">
            <a:noFill/>
            <a:bevel/>
          </a:ln>
          <a:effectLst/>
        </p:spPr>
        <p:txBody>
          <a:bodyPr lIns="68580" tIns="34290" rIns="68580" bIns="34290" anchor="ctr"/>
          <a:lstStyle/>
          <a:p>
            <a:pPr algn="ctr"/>
            <a:r>
              <a:rPr lang="en-US" sz="1200" dirty="0">
                <a:solidFill>
                  <a:schemeClr val="bg1"/>
                </a:solidFill>
              </a:rPr>
              <a:t>Data warehouses</a:t>
            </a:r>
            <a:endParaRPr lang="en-US" sz="1200" dirty="0"/>
          </a:p>
        </p:txBody>
      </p:sp>
      <p:sp>
        <p:nvSpPr>
          <p:cNvPr id="112" name="Freeform 248">
            <a:extLst>
              <a:ext uri="{FF2B5EF4-FFF2-40B4-BE49-F238E27FC236}">
                <a16:creationId xmlns:a16="http://schemas.microsoft.com/office/drawing/2014/main" id="{6241EFFF-1897-184C-A737-951C8234FC42}"/>
              </a:ext>
            </a:extLst>
          </p:cNvPr>
          <p:cNvSpPr/>
          <p:nvPr/>
        </p:nvSpPr>
        <p:spPr>
          <a:xfrm>
            <a:off x="5868307" y="1990979"/>
            <a:ext cx="1035393" cy="687797"/>
          </a:xfrm>
          <a:prstGeom prst="rect">
            <a:avLst/>
          </a:prstGeom>
          <a:solidFill>
            <a:schemeClr val="accent3"/>
          </a:solidFill>
          <a:ln w="7600" cap="flat">
            <a:noFill/>
            <a:bevel/>
          </a:ln>
          <a:effectLst/>
        </p:spPr>
        <p:txBody>
          <a:bodyPr lIns="68580" tIns="34290" rIns="68580" bIns="34290" anchor="ctr"/>
          <a:lstStyle/>
          <a:p>
            <a:pPr algn="ctr"/>
            <a:r>
              <a:rPr lang="en-US" sz="1200" dirty="0">
                <a:solidFill>
                  <a:schemeClr val="bg1"/>
                </a:solidFill>
              </a:rPr>
              <a:t>Third party data</a:t>
            </a:r>
            <a:endParaRPr lang="en-US" sz="1200" dirty="0"/>
          </a:p>
        </p:txBody>
      </p:sp>
      <p:sp>
        <p:nvSpPr>
          <p:cNvPr id="113" name="Freeform 248">
            <a:extLst>
              <a:ext uri="{FF2B5EF4-FFF2-40B4-BE49-F238E27FC236}">
                <a16:creationId xmlns:a16="http://schemas.microsoft.com/office/drawing/2014/main" id="{CC229630-3C1C-E049-AA3D-4BA648658FD5}"/>
              </a:ext>
            </a:extLst>
          </p:cNvPr>
          <p:cNvSpPr/>
          <p:nvPr/>
        </p:nvSpPr>
        <p:spPr>
          <a:xfrm>
            <a:off x="5868307" y="910605"/>
            <a:ext cx="1035393" cy="687797"/>
          </a:xfrm>
          <a:prstGeom prst="rect">
            <a:avLst/>
          </a:prstGeom>
          <a:solidFill>
            <a:schemeClr val="accent3"/>
          </a:solidFill>
          <a:ln w="7600" cap="flat">
            <a:noFill/>
            <a:bevel/>
          </a:ln>
          <a:effectLst/>
        </p:spPr>
        <p:txBody>
          <a:bodyPr lIns="68580" tIns="34290" rIns="68580" bIns="34290" anchor="ctr"/>
          <a:lstStyle/>
          <a:p>
            <a:pPr algn="ctr"/>
            <a:r>
              <a:rPr lang="en-US" sz="1200" dirty="0">
                <a:solidFill>
                  <a:schemeClr val="bg1"/>
                </a:solidFill>
              </a:rPr>
              <a:t>Cloud data</a:t>
            </a:r>
            <a:endParaRPr lang="en-US" sz="1200" dirty="0"/>
          </a:p>
        </p:txBody>
      </p:sp>
      <p:cxnSp>
        <p:nvCxnSpPr>
          <p:cNvPr id="114" name="Straight Arrow Connector 113">
            <a:extLst>
              <a:ext uri="{FF2B5EF4-FFF2-40B4-BE49-F238E27FC236}">
                <a16:creationId xmlns:a16="http://schemas.microsoft.com/office/drawing/2014/main" id="{04D45E18-0939-A541-AA32-7E46575D77F7}"/>
              </a:ext>
            </a:extLst>
          </p:cNvPr>
          <p:cNvCxnSpPr>
            <a:cxnSpLocks/>
          </p:cNvCxnSpPr>
          <p:nvPr/>
        </p:nvCxnSpPr>
        <p:spPr>
          <a:xfrm flipH="1">
            <a:off x="3343012" y="1479356"/>
            <a:ext cx="292100" cy="0"/>
          </a:xfrm>
          <a:prstGeom prst="straightConnector1">
            <a:avLst/>
          </a:prstGeom>
          <a:ln cap="rnd">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3" name="Text 4683">
            <a:extLst>
              <a:ext uri="{FF2B5EF4-FFF2-40B4-BE49-F238E27FC236}">
                <a16:creationId xmlns:a16="http://schemas.microsoft.com/office/drawing/2014/main" id="{91B6D9A5-6D67-6644-B557-FEF72D0B5139}"/>
              </a:ext>
            </a:extLst>
          </p:cNvPr>
          <p:cNvSpPr txBox="1"/>
          <p:nvPr/>
        </p:nvSpPr>
        <p:spPr>
          <a:xfrm>
            <a:off x="1326732" y="780056"/>
            <a:ext cx="673847" cy="148613"/>
          </a:xfrm>
          <a:prstGeom prst="rect">
            <a:avLst/>
          </a:prstGeom>
          <a:noFill/>
        </p:spPr>
        <p:txBody>
          <a:bodyPr wrap="square" lIns="20250" tIns="10125" rIns="20250" bIns="10125" rtlCol="0" anchor="ctr"/>
          <a:lstStyle/>
          <a:p>
            <a:pPr algn="r"/>
            <a:r>
              <a:rPr lang="en-US" sz="900" dirty="0"/>
              <a:t>Streaming</a:t>
            </a:r>
            <a:endParaRPr sz="900" dirty="0"/>
          </a:p>
        </p:txBody>
      </p:sp>
      <p:sp>
        <p:nvSpPr>
          <p:cNvPr id="124" name="Text 4684">
            <a:extLst>
              <a:ext uri="{FF2B5EF4-FFF2-40B4-BE49-F238E27FC236}">
                <a16:creationId xmlns:a16="http://schemas.microsoft.com/office/drawing/2014/main" id="{7D4B7F47-1B89-094C-B05C-58A6D77B3CAA}"/>
              </a:ext>
            </a:extLst>
          </p:cNvPr>
          <p:cNvSpPr txBox="1"/>
          <p:nvPr/>
        </p:nvSpPr>
        <p:spPr>
          <a:xfrm>
            <a:off x="1218050" y="1048946"/>
            <a:ext cx="782529" cy="220019"/>
          </a:xfrm>
          <a:prstGeom prst="rect">
            <a:avLst/>
          </a:prstGeom>
          <a:noFill/>
        </p:spPr>
        <p:txBody>
          <a:bodyPr wrap="square" lIns="20250" tIns="10125" rIns="20250" bIns="10125" rtlCol="0" anchor="ctr"/>
          <a:lstStyle/>
          <a:p>
            <a:pPr algn="r"/>
            <a:r>
              <a:rPr lang="en-US" sz="900" dirty="0"/>
              <a:t>Unstructured</a:t>
            </a:r>
            <a:endParaRPr sz="900" dirty="0"/>
          </a:p>
        </p:txBody>
      </p:sp>
      <p:sp>
        <p:nvSpPr>
          <p:cNvPr id="125" name="Text 4685">
            <a:extLst>
              <a:ext uri="{FF2B5EF4-FFF2-40B4-BE49-F238E27FC236}">
                <a16:creationId xmlns:a16="http://schemas.microsoft.com/office/drawing/2014/main" id="{AC747869-59D6-C345-B6B6-15E67E23B73D}"/>
              </a:ext>
            </a:extLst>
          </p:cNvPr>
          <p:cNvSpPr txBox="1"/>
          <p:nvPr/>
        </p:nvSpPr>
        <p:spPr>
          <a:xfrm>
            <a:off x="1328662" y="1370558"/>
            <a:ext cx="671917" cy="149763"/>
          </a:xfrm>
          <a:prstGeom prst="rect">
            <a:avLst/>
          </a:prstGeom>
          <a:noFill/>
        </p:spPr>
        <p:txBody>
          <a:bodyPr wrap="square" lIns="20250" tIns="10125" rIns="20250" bIns="10125" rtlCol="0" anchor="ctr"/>
          <a:lstStyle/>
          <a:p>
            <a:pPr algn="r"/>
            <a:r>
              <a:rPr lang="en-US" sz="900" dirty="0"/>
              <a:t>Social</a:t>
            </a:r>
            <a:endParaRPr sz="900" dirty="0"/>
          </a:p>
        </p:txBody>
      </p:sp>
      <p:cxnSp>
        <p:nvCxnSpPr>
          <p:cNvPr id="76" name="Straight Connector 75">
            <a:extLst>
              <a:ext uri="{FF2B5EF4-FFF2-40B4-BE49-F238E27FC236}">
                <a16:creationId xmlns:a16="http://schemas.microsoft.com/office/drawing/2014/main" id="{FB802A63-BB1E-B249-848E-5222103725E1}"/>
              </a:ext>
            </a:extLst>
          </p:cNvPr>
          <p:cNvCxnSpPr>
            <a:cxnSpLocks/>
          </p:cNvCxnSpPr>
          <p:nvPr/>
        </p:nvCxnSpPr>
        <p:spPr>
          <a:xfrm>
            <a:off x="584200" y="2060827"/>
            <a:ext cx="153670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20799135-6302-A944-AB0A-96417DF75C54}"/>
              </a:ext>
            </a:extLst>
          </p:cNvPr>
          <p:cNvCxnSpPr>
            <a:cxnSpLocks/>
          </p:cNvCxnSpPr>
          <p:nvPr/>
        </p:nvCxnSpPr>
        <p:spPr>
          <a:xfrm>
            <a:off x="7029450" y="1552830"/>
            <a:ext cx="153670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a:extLst>
              <a:ext uri="{FF2B5EF4-FFF2-40B4-BE49-F238E27FC236}">
                <a16:creationId xmlns:a16="http://schemas.microsoft.com/office/drawing/2014/main" id="{FF0BD583-8959-FA4D-B66B-E48CAB7B13BD}"/>
              </a:ext>
            </a:extLst>
          </p:cNvPr>
          <p:cNvCxnSpPr>
            <a:cxnSpLocks/>
          </p:cNvCxnSpPr>
          <p:nvPr/>
        </p:nvCxnSpPr>
        <p:spPr>
          <a:xfrm>
            <a:off x="7029450" y="1279780"/>
            <a:ext cx="153670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30891D48-D565-3646-BA1D-7DE0F1E76D46}"/>
              </a:ext>
            </a:extLst>
          </p:cNvPr>
          <p:cNvCxnSpPr>
            <a:cxnSpLocks/>
          </p:cNvCxnSpPr>
          <p:nvPr/>
        </p:nvCxnSpPr>
        <p:spPr>
          <a:xfrm>
            <a:off x="7029450" y="962280"/>
            <a:ext cx="153670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BBD33C18-9AFA-A648-A7C7-BA9663EC2CFE}"/>
              </a:ext>
            </a:extLst>
          </p:cNvPr>
          <p:cNvCxnSpPr>
            <a:cxnSpLocks/>
          </p:cNvCxnSpPr>
          <p:nvPr/>
        </p:nvCxnSpPr>
        <p:spPr>
          <a:xfrm>
            <a:off x="7029450" y="2649818"/>
            <a:ext cx="153670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3F1D1D25-F1F7-9C47-BC55-9F96B52D22DC}"/>
              </a:ext>
            </a:extLst>
          </p:cNvPr>
          <p:cNvCxnSpPr>
            <a:cxnSpLocks/>
          </p:cNvCxnSpPr>
          <p:nvPr/>
        </p:nvCxnSpPr>
        <p:spPr>
          <a:xfrm>
            <a:off x="7029450" y="2376768"/>
            <a:ext cx="153670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DB94AA07-6DDA-AB4D-8771-8BF1CDE3C21D}"/>
              </a:ext>
            </a:extLst>
          </p:cNvPr>
          <p:cNvCxnSpPr>
            <a:cxnSpLocks/>
          </p:cNvCxnSpPr>
          <p:nvPr/>
        </p:nvCxnSpPr>
        <p:spPr>
          <a:xfrm>
            <a:off x="7029450" y="2059268"/>
            <a:ext cx="153670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0" name="Freeform 248">
            <a:extLst>
              <a:ext uri="{FF2B5EF4-FFF2-40B4-BE49-F238E27FC236}">
                <a16:creationId xmlns:a16="http://schemas.microsoft.com/office/drawing/2014/main" id="{CCA4CD4D-DC05-AA45-AF19-BFC4840054DB}"/>
              </a:ext>
            </a:extLst>
          </p:cNvPr>
          <p:cNvSpPr/>
          <p:nvPr/>
        </p:nvSpPr>
        <p:spPr>
          <a:xfrm>
            <a:off x="3689645" y="2668545"/>
            <a:ext cx="1762197" cy="1752601"/>
          </a:xfrm>
          <a:prstGeom prst="rect">
            <a:avLst/>
          </a:prstGeom>
          <a:solidFill>
            <a:schemeClr val="accent3"/>
          </a:solidFill>
          <a:ln w="7600" cap="flat">
            <a:solidFill>
              <a:schemeClr val="lt1">
                <a:hueOff val="0"/>
                <a:satOff val="0"/>
                <a:lumOff val="0"/>
              </a:schemeClr>
            </a:solidFill>
            <a:bevel/>
          </a:ln>
          <a:effectLst/>
        </p:spPr>
        <p:txBody>
          <a:bodyPr lIns="68580" tIns="68580" rIns="68580" bIns="34290" anchor="t"/>
          <a:lstStyle/>
          <a:p>
            <a:pPr algn="ctr"/>
            <a:r>
              <a:rPr lang="en-US" sz="1200" dirty="0">
                <a:solidFill>
                  <a:schemeClr val="bg1"/>
                </a:solidFill>
              </a:rPr>
              <a:t>Machine learning</a:t>
            </a:r>
          </a:p>
        </p:txBody>
      </p:sp>
      <p:sp>
        <p:nvSpPr>
          <p:cNvPr id="141" name="Freeform 248">
            <a:extLst>
              <a:ext uri="{FF2B5EF4-FFF2-40B4-BE49-F238E27FC236}">
                <a16:creationId xmlns:a16="http://schemas.microsoft.com/office/drawing/2014/main" id="{45D6F9AF-92D4-594E-BA2B-9906F4688125}"/>
              </a:ext>
            </a:extLst>
          </p:cNvPr>
          <p:cNvSpPr/>
          <p:nvPr/>
        </p:nvSpPr>
        <p:spPr>
          <a:xfrm>
            <a:off x="3836214" y="2986046"/>
            <a:ext cx="1481592" cy="1333499"/>
          </a:xfrm>
          <a:prstGeom prst="rect">
            <a:avLst/>
          </a:prstGeom>
          <a:solidFill>
            <a:schemeClr val="accent3"/>
          </a:solidFill>
          <a:ln w="7600" cap="flat">
            <a:solidFill>
              <a:schemeClr val="lt1">
                <a:hueOff val="0"/>
                <a:satOff val="0"/>
                <a:lumOff val="0"/>
              </a:schemeClr>
            </a:solidFill>
            <a:bevel/>
          </a:ln>
          <a:effectLst/>
        </p:spPr>
        <p:txBody>
          <a:bodyPr lIns="68580" tIns="68580" rIns="68580" bIns="34290" anchor="t"/>
          <a:lstStyle/>
          <a:p>
            <a:pPr algn="ctr"/>
            <a:r>
              <a:rPr lang="en-US" sz="1200" dirty="0">
                <a:solidFill>
                  <a:schemeClr val="bg1"/>
                </a:solidFill>
              </a:rPr>
              <a:t>Analytics</a:t>
            </a:r>
          </a:p>
        </p:txBody>
      </p:sp>
      <p:sp>
        <p:nvSpPr>
          <p:cNvPr id="142" name="Freeform 248">
            <a:extLst>
              <a:ext uri="{FF2B5EF4-FFF2-40B4-BE49-F238E27FC236}">
                <a16:creationId xmlns:a16="http://schemas.microsoft.com/office/drawing/2014/main" id="{FF03FF81-8843-3A4A-8E82-E67024B9A02A}"/>
              </a:ext>
            </a:extLst>
          </p:cNvPr>
          <p:cNvSpPr/>
          <p:nvPr/>
        </p:nvSpPr>
        <p:spPr>
          <a:xfrm>
            <a:off x="3988946" y="3303545"/>
            <a:ext cx="1189188" cy="927101"/>
          </a:xfrm>
          <a:prstGeom prst="rect">
            <a:avLst/>
          </a:prstGeom>
          <a:solidFill>
            <a:schemeClr val="accent3"/>
          </a:solidFill>
          <a:ln w="7600" cap="flat">
            <a:solidFill>
              <a:schemeClr val="lt1">
                <a:hueOff val="0"/>
                <a:satOff val="0"/>
                <a:lumOff val="0"/>
              </a:schemeClr>
            </a:solidFill>
            <a:bevel/>
          </a:ln>
          <a:effectLst/>
        </p:spPr>
        <p:txBody>
          <a:bodyPr lIns="68580" tIns="68580" rIns="68580" bIns="34290" anchor="t"/>
          <a:lstStyle/>
          <a:p>
            <a:pPr algn="ctr"/>
            <a:r>
              <a:rPr lang="en-US" sz="1200" dirty="0">
                <a:solidFill>
                  <a:schemeClr val="bg1"/>
                </a:solidFill>
              </a:rPr>
              <a:t>Reporting</a:t>
            </a:r>
          </a:p>
        </p:txBody>
      </p:sp>
      <p:sp>
        <p:nvSpPr>
          <p:cNvPr id="143" name="Freeform 248">
            <a:extLst>
              <a:ext uri="{FF2B5EF4-FFF2-40B4-BE49-F238E27FC236}">
                <a16:creationId xmlns:a16="http://schemas.microsoft.com/office/drawing/2014/main" id="{1A25CE4E-01A1-4943-94A4-AC000662EC2B}"/>
              </a:ext>
            </a:extLst>
          </p:cNvPr>
          <p:cNvSpPr/>
          <p:nvPr/>
        </p:nvSpPr>
        <p:spPr>
          <a:xfrm>
            <a:off x="4112984" y="3627398"/>
            <a:ext cx="951720" cy="514350"/>
          </a:xfrm>
          <a:prstGeom prst="rect">
            <a:avLst/>
          </a:prstGeom>
          <a:solidFill>
            <a:schemeClr val="accent3"/>
          </a:solidFill>
          <a:ln w="7600" cap="flat">
            <a:solidFill>
              <a:schemeClr val="lt1">
                <a:hueOff val="0"/>
                <a:satOff val="0"/>
                <a:lumOff val="0"/>
              </a:schemeClr>
            </a:solidFill>
            <a:bevel/>
          </a:ln>
          <a:effectLst/>
        </p:spPr>
        <p:txBody>
          <a:bodyPr lIns="0" tIns="34290" rIns="0" bIns="34290" anchor="ctr"/>
          <a:lstStyle/>
          <a:p>
            <a:pPr algn="ctr"/>
            <a:r>
              <a:rPr lang="en-US" sz="1200" dirty="0">
                <a:solidFill>
                  <a:schemeClr val="bg1"/>
                </a:solidFill>
              </a:rPr>
              <a:t>Business</a:t>
            </a:r>
          </a:p>
          <a:p>
            <a:pPr algn="ctr"/>
            <a:r>
              <a:rPr lang="en-US" sz="1200" dirty="0">
                <a:solidFill>
                  <a:schemeClr val="bg1"/>
                </a:solidFill>
              </a:rPr>
              <a:t>intelligence</a:t>
            </a:r>
          </a:p>
        </p:txBody>
      </p:sp>
      <p:sp>
        <p:nvSpPr>
          <p:cNvPr id="44" name="Title 1">
            <a:extLst>
              <a:ext uri="{FF2B5EF4-FFF2-40B4-BE49-F238E27FC236}">
                <a16:creationId xmlns:a16="http://schemas.microsoft.com/office/drawing/2014/main" id="{8CFD33CD-6BE5-409B-9E16-3D3608264EE9}"/>
              </a:ext>
            </a:extLst>
          </p:cNvPr>
          <p:cNvSpPr>
            <a:spLocks noGrp="1"/>
          </p:cNvSpPr>
          <p:nvPr>
            <p:ph type="title"/>
          </p:nvPr>
        </p:nvSpPr>
        <p:spPr>
          <a:xfrm>
            <a:off x="628650" y="121447"/>
            <a:ext cx="7886700" cy="697703"/>
          </a:xfrm>
        </p:spPr>
        <p:txBody>
          <a:bodyPr>
            <a:normAutofit/>
          </a:bodyPr>
          <a:lstStyle/>
          <a:p>
            <a:pPr algn="ctr"/>
            <a:r>
              <a:rPr lang="en-US" sz="2800" dirty="0"/>
              <a:t>Technology ecosystems: Putting it all together</a:t>
            </a:r>
          </a:p>
        </p:txBody>
      </p:sp>
    </p:spTree>
    <p:extLst>
      <p:ext uri="{BB962C8B-B14F-4D97-AF65-F5344CB8AC3E}">
        <p14:creationId xmlns:p14="http://schemas.microsoft.com/office/powerpoint/2010/main" val="69580170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ile:CERN Server 03.jpg"/>
          <p:cNvPicPr>
            <a:picLocks noChangeAspect="1" noChangeArrowheads="1"/>
          </p:cNvPicPr>
          <p:nvPr/>
        </p:nvPicPr>
        <p:blipFill rotWithShape="1">
          <a:blip r:embed="rId3">
            <a:extLst>
              <a:ext uri="{28A0092B-C50C-407E-A947-70E740481C1C}">
                <a14:useLocalDpi xmlns:a14="http://schemas.microsoft.com/office/drawing/2010/main" val="0"/>
              </a:ext>
            </a:extLst>
          </a:blip>
          <a:srcRect t="25883" b="-780"/>
          <a:stretch/>
        </p:blipFill>
        <p:spPr bwMode="auto">
          <a:xfrm>
            <a:off x="-19422" y="0"/>
            <a:ext cx="9163422" cy="4572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6430" y="3074988"/>
            <a:ext cx="9190430" cy="142875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5429AF-D33C-DA42-9582-3CCD23B346FA}"/>
              </a:ext>
            </a:extLst>
          </p:cNvPr>
          <p:cNvSpPr>
            <a:spLocks noGrp="1"/>
          </p:cNvSpPr>
          <p:nvPr>
            <p:ph type="title"/>
          </p:nvPr>
        </p:nvSpPr>
        <p:spPr>
          <a:xfrm>
            <a:off x="628650" y="3348835"/>
            <a:ext cx="7886700" cy="869154"/>
          </a:xfrm>
        </p:spPr>
        <p:txBody>
          <a:bodyPr>
            <a:noAutofit/>
          </a:bodyPr>
          <a:lstStyle/>
          <a:p>
            <a:pPr algn="ctr"/>
            <a:r>
              <a:rPr lang="fr-FR" sz="3200" dirty="0">
                <a:solidFill>
                  <a:srgbClr val="AF1775"/>
                </a:solidFill>
              </a:rPr>
              <a:t>Part 8: Conclusion and </a:t>
            </a:r>
            <a:r>
              <a:rPr lang="fr-FR" sz="3200" dirty="0" err="1">
                <a:solidFill>
                  <a:srgbClr val="AF1775"/>
                </a:solidFill>
              </a:rPr>
              <a:t>Charting</a:t>
            </a:r>
            <a:r>
              <a:rPr lang="fr-FR" sz="3200" dirty="0">
                <a:solidFill>
                  <a:srgbClr val="AF1775"/>
                </a:solidFill>
              </a:rPr>
              <a:t> </a:t>
            </a:r>
            <a:r>
              <a:rPr lang="fr-FR" sz="3200" dirty="0" err="1">
                <a:solidFill>
                  <a:srgbClr val="AF1775"/>
                </a:solidFill>
              </a:rPr>
              <a:t>Your</a:t>
            </a:r>
            <a:r>
              <a:rPr lang="fr-FR" sz="3200" dirty="0">
                <a:solidFill>
                  <a:srgbClr val="AF1775"/>
                </a:solidFill>
              </a:rPr>
              <a:t> Course</a:t>
            </a:r>
            <a:endParaRPr lang="en-US" sz="3200" dirty="0">
              <a:solidFill>
                <a:srgbClr val="AF1775"/>
              </a:solidFill>
            </a:endParaRPr>
          </a:p>
        </p:txBody>
      </p:sp>
    </p:spTree>
    <p:extLst>
      <p:ext uri="{BB962C8B-B14F-4D97-AF65-F5344CB8AC3E}">
        <p14:creationId xmlns:p14="http://schemas.microsoft.com/office/powerpoint/2010/main" val="163903985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16A83-16C9-4BA4-9C29-3E0568339C76}"/>
              </a:ext>
            </a:extLst>
          </p:cNvPr>
          <p:cNvSpPr>
            <a:spLocks noGrp="1"/>
          </p:cNvSpPr>
          <p:nvPr>
            <p:ph type="title"/>
          </p:nvPr>
        </p:nvSpPr>
        <p:spPr>
          <a:xfrm>
            <a:off x="628650" y="666750"/>
            <a:ext cx="7886700" cy="869154"/>
          </a:xfrm>
        </p:spPr>
        <p:txBody>
          <a:bodyPr/>
          <a:lstStyle/>
          <a:p>
            <a:r>
              <a:rPr lang="en-US" dirty="0"/>
              <a:t>Class discussion: charting your course</a:t>
            </a:r>
          </a:p>
        </p:txBody>
      </p:sp>
      <p:sp>
        <p:nvSpPr>
          <p:cNvPr id="4" name="Content Placeholder 2">
            <a:extLst>
              <a:ext uri="{FF2B5EF4-FFF2-40B4-BE49-F238E27FC236}">
                <a16:creationId xmlns:a16="http://schemas.microsoft.com/office/drawing/2014/main" id="{6F01CA8B-73ED-4E65-9452-8ADA11352F6B}"/>
              </a:ext>
            </a:extLst>
          </p:cNvPr>
          <p:cNvSpPr>
            <a:spLocks noGrp="1"/>
          </p:cNvSpPr>
          <p:nvPr>
            <p:ph idx="1"/>
          </p:nvPr>
        </p:nvSpPr>
        <p:spPr>
          <a:xfrm>
            <a:off x="628650" y="1535904"/>
            <a:ext cx="8286750" cy="2788446"/>
          </a:xfrm>
        </p:spPr>
        <p:txBody>
          <a:bodyPr>
            <a:normAutofit/>
          </a:bodyPr>
          <a:lstStyle/>
          <a:p>
            <a:pPr marL="457200" lvl="1" indent="0">
              <a:lnSpc>
                <a:spcPts val="3000"/>
              </a:lnSpc>
              <a:spcBef>
                <a:spcPts val="0"/>
              </a:spcBef>
              <a:buNone/>
            </a:pPr>
            <a:r>
              <a:rPr lang="en-US" sz="2400" b="0" dirty="0"/>
              <a:t>We’ll conclude class by taking a few minutes to answer the three questions in your classroom manual. When we’ve finished, we’ll go around the room and share the answers.</a:t>
            </a:r>
          </a:p>
        </p:txBody>
      </p:sp>
    </p:spTree>
    <p:extLst>
      <p:ext uri="{BB962C8B-B14F-4D97-AF65-F5344CB8AC3E}">
        <p14:creationId xmlns:p14="http://schemas.microsoft.com/office/powerpoint/2010/main" val="93900800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16A83-16C9-4BA4-9C29-3E0568339C76}"/>
              </a:ext>
            </a:extLst>
          </p:cNvPr>
          <p:cNvSpPr>
            <a:spLocks noGrp="1"/>
          </p:cNvSpPr>
          <p:nvPr>
            <p:ph type="title"/>
          </p:nvPr>
        </p:nvSpPr>
        <p:spPr>
          <a:xfrm>
            <a:off x="628650" y="1200150"/>
            <a:ext cx="7886700" cy="869154"/>
          </a:xfrm>
        </p:spPr>
        <p:txBody>
          <a:bodyPr>
            <a:normAutofit/>
          </a:bodyPr>
          <a:lstStyle/>
          <a:p>
            <a:pPr algn="ctr"/>
            <a:r>
              <a:rPr lang="en-US" sz="4400" dirty="0"/>
              <a:t>Thank you for your time!</a:t>
            </a:r>
          </a:p>
        </p:txBody>
      </p:sp>
      <p:sp>
        <p:nvSpPr>
          <p:cNvPr id="3" name="Content Placeholder 2"/>
          <p:cNvSpPr>
            <a:spLocks noGrp="1"/>
          </p:cNvSpPr>
          <p:nvPr>
            <p:ph idx="1"/>
          </p:nvPr>
        </p:nvSpPr>
        <p:spPr>
          <a:xfrm>
            <a:off x="628650" y="2190750"/>
            <a:ext cx="7886700" cy="2441972"/>
          </a:xfrm>
        </p:spPr>
        <p:txBody>
          <a:bodyPr>
            <a:normAutofit/>
          </a:bodyPr>
          <a:lstStyle/>
          <a:p>
            <a:pPr marL="0" indent="0">
              <a:buNone/>
            </a:pPr>
            <a:r>
              <a:rPr lang="en-US" sz="2400" b="0" dirty="0"/>
              <a:t>Please take a moment to give us your feedback on the class using the participant evaluation link.</a:t>
            </a:r>
          </a:p>
          <a:p>
            <a:pPr marL="0" indent="0">
              <a:buNone/>
            </a:pPr>
            <a:endParaRPr lang="en-US" sz="2400" b="0" dirty="0"/>
          </a:p>
          <a:p>
            <a:pPr marL="0" indent="0">
              <a:buNone/>
            </a:pPr>
            <a:r>
              <a:rPr lang="en-US" sz="2400" dirty="0"/>
              <a:t>We hope you will turn to ASPE for any future learning needs on how to put emergent technologies to practical use!</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048000" y="514350"/>
            <a:ext cx="2478029" cy="640081"/>
          </a:xfrm>
          <a:prstGeom prst="rect">
            <a:avLst/>
          </a:prstGeom>
        </p:spPr>
      </p:pic>
    </p:spTree>
    <p:extLst>
      <p:ext uri="{BB962C8B-B14F-4D97-AF65-F5344CB8AC3E}">
        <p14:creationId xmlns:p14="http://schemas.microsoft.com/office/powerpoint/2010/main" val="29466207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314" name="Picture 2" descr="AI myths"/>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t="43489" b="14205"/>
          <a:stretch/>
        </p:blipFill>
        <p:spPr bwMode="auto">
          <a:xfrm>
            <a:off x="1524000" y="285750"/>
            <a:ext cx="6169025" cy="40233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20067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314" name="Picture 2" descr="AI myths"/>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t="85692" b="-117"/>
          <a:stretch/>
        </p:blipFill>
        <p:spPr bwMode="auto">
          <a:xfrm>
            <a:off x="1524000" y="819150"/>
            <a:ext cx="6169025" cy="1371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0848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A69ED-755C-4047-82E6-479741A176ED}"/>
              </a:ext>
            </a:extLst>
          </p:cNvPr>
          <p:cNvSpPr>
            <a:spLocks noGrp="1"/>
          </p:cNvSpPr>
          <p:nvPr>
            <p:ph type="title"/>
          </p:nvPr>
        </p:nvSpPr>
        <p:spPr>
          <a:xfrm>
            <a:off x="628650" y="102396"/>
            <a:ext cx="7886700" cy="869154"/>
          </a:xfrm>
        </p:spPr>
        <p:txBody>
          <a:bodyPr/>
          <a:lstStyle/>
          <a:p>
            <a:r>
              <a:rPr lang="en-US" dirty="0"/>
              <a:t>Levels of Algorithmic Sophistication</a:t>
            </a:r>
          </a:p>
        </p:txBody>
      </p:sp>
      <p:pic>
        <p:nvPicPr>
          <p:cNvPr id="5122" name="Picture 2" descr="Related image">
            <a:extLst>
              <a:ext uri="{FF2B5EF4-FFF2-40B4-BE49-F238E27FC236}">
                <a16:creationId xmlns:a16="http://schemas.microsoft.com/office/drawing/2014/main" id="{441AF15F-18F8-4C5E-A2A0-1C9612EB39FA}"/>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905000" y="971550"/>
            <a:ext cx="5105400" cy="33689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2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429AF-D33C-DA42-9582-3CCD23B346FA}"/>
              </a:ext>
            </a:extLst>
          </p:cNvPr>
          <p:cNvSpPr>
            <a:spLocks noGrp="1"/>
          </p:cNvSpPr>
          <p:nvPr>
            <p:ph type="title"/>
          </p:nvPr>
        </p:nvSpPr>
        <p:spPr>
          <a:xfrm>
            <a:off x="304800" y="133350"/>
            <a:ext cx="7886700" cy="869154"/>
          </a:xfrm>
        </p:spPr>
        <p:txBody>
          <a:bodyPr>
            <a:normAutofit/>
          </a:bodyPr>
          <a:lstStyle/>
          <a:p>
            <a:r>
              <a:rPr lang="en-US" dirty="0"/>
              <a:t>Agenda</a:t>
            </a:r>
          </a:p>
        </p:txBody>
      </p:sp>
      <p:sp>
        <p:nvSpPr>
          <p:cNvPr id="3" name="Content Placeholder 2">
            <a:extLst>
              <a:ext uri="{FF2B5EF4-FFF2-40B4-BE49-F238E27FC236}">
                <a16:creationId xmlns:a16="http://schemas.microsoft.com/office/drawing/2014/main" id="{1E30E937-C06D-7849-8A46-588BB895500A}"/>
              </a:ext>
            </a:extLst>
          </p:cNvPr>
          <p:cNvSpPr>
            <a:spLocks noGrp="1"/>
          </p:cNvSpPr>
          <p:nvPr>
            <p:ph idx="1"/>
          </p:nvPr>
        </p:nvSpPr>
        <p:spPr>
          <a:xfrm>
            <a:off x="304800" y="1047750"/>
            <a:ext cx="7753350" cy="3105149"/>
          </a:xfrm>
        </p:spPr>
        <p:txBody>
          <a:bodyPr>
            <a:normAutofit/>
          </a:bodyPr>
          <a:lstStyle/>
          <a:p>
            <a:pPr>
              <a:lnSpc>
                <a:spcPct val="150000"/>
              </a:lnSpc>
            </a:pPr>
            <a:r>
              <a:rPr lang="en-US" sz="2000" b="0" dirty="0"/>
              <a:t>Introduction</a:t>
            </a:r>
          </a:p>
          <a:p>
            <a:pPr>
              <a:lnSpc>
                <a:spcPct val="150000"/>
              </a:lnSpc>
            </a:pPr>
            <a:r>
              <a:rPr lang="en-US" sz="2000" b="0" dirty="0"/>
              <a:t>Big Data</a:t>
            </a:r>
          </a:p>
          <a:p>
            <a:pPr>
              <a:lnSpc>
                <a:spcPct val="150000"/>
              </a:lnSpc>
            </a:pPr>
            <a:r>
              <a:rPr lang="en-US" sz="2000" b="0" dirty="0"/>
              <a:t>Implementing Machine Learning</a:t>
            </a:r>
          </a:p>
          <a:p>
            <a:pPr>
              <a:lnSpc>
                <a:spcPct val="150000"/>
              </a:lnSpc>
            </a:pPr>
            <a:endParaRPr lang="en-US" sz="2000" b="0" dirty="0"/>
          </a:p>
        </p:txBody>
      </p:sp>
    </p:spTree>
    <p:extLst>
      <p:ext uri="{BB962C8B-B14F-4D97-AF65-F5344CB8AC3E}">
        <p14:creationId xmlns:p14="http://schemas.microsoft.com/office/powerpoint/2010/main" val="2889127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429AF-D33C-DA42-9582-3CCD23B346FA}"/>
              </a:ext>
            </a:extLst>
          </p:cNvPr>
          <p:cNvSpPr>
            <a:spLocks noGrp="1"/>
          </p:cNvSpPr>
          <p:nvPr>
            <p:ph type="title"/>
          </p:nvPr>
        </p:nvSpPr>
        <p:spPr/>
        <p:txBody>
          <a:bodyPr/>
          <a:lstStyle/>
          <a:p>
            <a:r>
              <a:rPr lang="en-US" dirty="0"/>
              <a:t>AI Today…</a:t>
            </a:r>
          </a:p>
        </p:txBody>
      </p:sp>
      <p:sp>
        <p:nvSpPr>
          <p:cNvPr id="3" name="Content Placeholder 2">
            <a:extLst>
              <a:ext uri="{FF2B5EF4-FFF2-40B4-BE49-F238E27FC236}">
                <a16:creationId xmlns:a16="http://schemas.microsoft.com/office/drawing/2014/main" id="{1E30E937-C06D-7849-8A46-588BB895500A}"/>
              </a:ext>
            </a:extLst>
          </p:cNvPr>
          <p:cNvSpPr>
            <a:spLocks noGrp="1"/>
          </p:cNvSpPr>
          <p:nvPr>
            <p:ph idx="1"/>
          </p:nvPr>
        </p:nvSpPr>
        <p:spPr>
          <a:xfrm>
            <a:off x="628650" y="1143001"/>
            <a:ext cx="7753350" cy="3105149"/>
          </a:xfrm>
        </p:spPr>
        <p:txBody>
          <a:bodyPr>
            <a:normAutofit lnSpcReduction="10000"/>
          </a:bodyPr>
          <a:lstStyle/>
          <a:p>
            <a:pPr marL="0" indent="0">
              <a:lnSpc>
                <a:spcPct val="150000"/>
              </a:lnSpc>
              <a:buNone/>
            </a:pPr>
            <a:r>
              <a:rPr lang="en-US" sz="2000" b="0" dirty="0"/>
              <a:t>Many organizations want to deploy AI but do not have enough, or consistent, or strategically structured enterprise data architecture to do so. Microsoft explained that many orgs simply don’t have the historical data in place in order for AI algorithms to learn enough to be useful. For instance – one company wanted to use AI to predict future failures in their system, but they did not have data on past failures in order to train their AI solution.</a:t>
            </a:r>
          </a:p>
        </p:txBody>
      </p:sp>
    </p:spTree>
    <p:extLst>
      <p:ext uri="{BB962C8B-B14F-4D97-AF65-F5344CB8AC3E}">
        <p14:creationId xmlns:p14="http://schemas.microsoft.com/office/powerpoint/2010/main" val="1404998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429AF-D33C-DA42-9582-3CCD23B346FA}"/>
              </a:ext>
            </a:extLst>
          </p:cNvPr>
          <p:cNvSpPr>
            <a:spLocks noGrp="1"/>
          </p:cNvSpPr>
          <p:nvPr>
            <p:ph type="title"/>
          </p:nvPr>
        </p:nvSpPr>
        <p:spPr/>
        <p:txBody>
          <a:bodyPr>
            <a:normAutofit fontScale="90000"/>
          </a:bodyPr>
          <a:lstStyle/>
          <a:p>
            <a:r>
              <a:rPr lang="en-US" sz="4000" dirty="0"/>
              <a:t>Data is the next oil </a:t>
            </a:r>
            <a:br>
              <a:rPr lang="en-US" sz="4000" dirty="0"/>
            </a:br>
            <a:r>
              <a:rPr lang="en-US" sz="4000" dirty="0"/>
              <a:t> - </a:t>
            </a:r>
            <a:r>
              <a:rPr lang="en-US" sz="2900" dirty="0"/>
              <a:t>Clive </a:t>
            </a:r>
            <a:r>
              <a:rPr lang="en-US" sz="2900" dirty="0" err="1"/>
              <a:t>Humby</a:t>
            </a:r>
            <a:r>
              <a:rPr lang="en-US" sz="2900" dirty="0"/>
              <a:t>, 2006</a:t>
            </a:r>
          </a:p>
        </p:txBody>
      </p:sp>
      <p:sp>
        <p:nvSpPr>
          <p:cNvPr id="3" name="Content Placeholder 2">
            <a:extLst>
              <a:ext uri="{FF2B5EF4-FFF2-40B4-BE49-F238E27FC236}">
                <a16:creationId xmlns:a16="http://schemas.microsoft.com/office/drawing/2014/main" id="{1E30E937-C06D-7849-8A46-588BB895500A}"/>
              </a:ext>
            </a:extLst>
          </p:cNvPr>
          <p:cNvSpPr>
            <a:spLocks noGrp="1"/>
          </p:cNvSpPr>
          <p:nvPr>
            <p:ph idx="1"/>
          </p:nvPr>
        </p:nvSpPr>
        <p:spPr>
          <a:xfrm>
            <a:off x="685800" y="1428750"/>
            <a:ext cx="7753350" cy="2038349"/>
          </a:xfrm>
        </p:spPr>
        <p:txBody>
          <a:bodyPr>
            <a:normAutofit/>
          </a:bodyPr>
          <a:lstStyle/>
          <a:p>
            <a:pPr marL="0" indent="0" algn="ctr">
              <a:lnSpc>
                <a:spcPct val="150000"/>
              </a:lnSpc>
              <a:buNone/>
            </a:pPr>
            <a:r>
              <a:rPr lang="en-US" sz="4200" b="0" dirty="0"/>
              <a:t>If you have data, we are in business !!</a:t>
            </a:r>
          </a:p>
        </p:txBody>
      </p:sp>
    </p:spTree>
    <p:extLst>
      <p:ext uri="{BB962C8B-B14F-4D97-AF65-F5344CB8AC3E}">
        <p14:creationId xmlns:p14="http://schemas.microsoft.com/office/powerpoint/2010/main" val="9045098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429AF-D33C-DA42-9582-3CCD23B346FA}"/>
              </a:ext>
            </a:extLst>
          </p:cNvPr>
          <p:cNvSpPr>
            <a:spLocks noGrp="1"/>
          </p:cNvSpPr>
          <p:nvPr>
            <p:ph type="title"/>
          </p:nvPr>
        </p:nvSpPr>
        <p:spPr/>
        <p:txBody>
          <a:bodyPr/>
          <a:lstStyle/>
          <a:p>
            <a:r>
              <a:rPr lang="en-US" dirty="0"/>
              <a:t>AI Today…</a:t>
            </a:r>
          </a:p>
        </p:txBody>
      </p:sp>
      <p:sp>
        <p:nvSpPr>
          <p:cNvPr id="3" name="Content Placeholder 2">
            <a:extLst>
              <a:ext uri="{FF2B5EF4-FFF2-40B4-BE49-F238E27FC236}">
                <a16:creationId xmlns:a16="http://schemas.microsoft.com/office/drawing/2014/main" id="{1E30E937-C06D-7849-8A46-588BB895500A}"/>
              </a:ext>
            </a:extLst>
          </p:cNvPr>
          <p:cNvSpPr>
            <a:spLocks noGrp="1"/>
          </p:cNvSpPr>
          <p:nvPr>
            <p:ph idx="1"/>
          </p:nvPr>
        </p:nvSpPr>
        <p:spPr>
          <a:xfrm>
            <a:off x="628650" y="1143001"/>
            <a:ext cx="7753350" cy="3105149"/>
          </a:xfrm>
        </p:spPr>
        <p:txBody>
          <a:bodyPr>
            <a:normAutofit/>
          </a:bodyPr>
          <a:lstStyle/>
          <a:p>
            <a:pPr marL="0" indent="0">
              <a:buNone/>
            </a:pPr>
            <a:r>
              <a:rPr lang="en-US" sz="2000" dirty="0"/>
              <a:t>AI leaders are: </a:t>
            </a:r>
          </a:p>
          <a:p>
            <a:r>
              <a:rPr lang="en-US" sz="2000" b="0" dirty="0"/>
              <a:t>12X more likely to understand the process of training algorithms</a:t>
            </a:r>
          </a:p>
          <a:p>
            <a:r>
              <a:rPr lang="en-US" sz="2000" b="0" dirty="0"/>
              <a:t>10X more likely to understand development costs</a:t>
            </a:r>
          </a:p>
          <a:p>
            <a:r>
              <a:rPr lang="en-US" sz="2000" b="0" dirty="0"/>
              <a:t>These orgs already have mature analytics practices and already understand how to manage large, unified data engineering practices and large-scale analytic</a:t>
            </a:r>
            <a:endParaRPr lang="en-US" sz="4000" dirty="0"/>
          </a:p>
        </p:txBody>
      </p:sp>
    </p:spTree>
    <p:extLst>
      <p:ext uri="{BB962C8B-B14F-4D97-AF65-F5344CB8AC3E}">
        <p14:creationId xmlns:p14="http://schemas.microsoft.com/office/powerpoint/2010/main" val="32705638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429AF-D33C-DA42-9582-3CCD23B346FA}"/>
              </a:ext>
            </a:extLst>
          </p:cNvPr>
          <p:cNvSpPr>
            <a:spLocks noGrp="1"/>
          </p:cNvSpPr>
          <p:nvPr>
            <p:ph type="title"/>
          </p:nvPr>
        </p:nvSpPr>
        <p:spPr/>
        <p:txBody>
          <a:bodyPr>
            <a:normAutofit fontScale="90000"/>
          </a:bodyPr>
          <a:lstStyle/>
          <a:p>
            <a:r>
              <a:rPr lang="en-US" dirty="0"/>
              <a:t>AI Today… </a:t>
            </a:r>
            <a:br>
              <a:rPr lang="en-US" dirty="0"/>
            </a:br>
            <a:r>
              <a:rPr lang="en-US" dirty="0"/>
              <a:t>- </a:t>
            </a:r>
            <a:r>
              <a:rPr lang="en-US" sz="2900" dirty="0"/>
              <a:t>Hurdles</a:t>
            </a:r>
          </a:p>
        </p:txBody>
      </p:sp>
      <p:sp>
        <p:nvSpPr>
          <p:cNvPr id="3" name="Content Placeholder 2">
            <a:extLst>
              <a:ext uri="{FF2B5EF4-FFF2-40B4-BE49-F238E27FC236}">
                <a16:creationId xmlns:a16="http://schemas.microsoft.com/office/drawing/2014/main" id="{1E30E937-C06D-7849-8A46-588BB895500A}"/>
              </a:ext>
            </a:extLst>
          </p:cNvPr>
          <p:cNvSpPr>
            <a:spLocks noGrp="1"/>
          </p:cNvSpPr>
          <p:nvPr>
            <p:ph idx="1"/>
          </p:nvPr>
        </p:nvSpPr>
        <p:spPr>
          <a:xfrm>
            <a:off x="381000" y="1047750"/>
            <a:ext cx="8534400" cy="3352799"/>
          </a:xfrm>
        </p:spPr>
        <p:txBody>
          <a:bodyPr>
            <a:normAutofit fontScale="92500"/>
          </a:bodyPr>
          <a:lstStyle/>
          <a:p>
            <a:pPr>
              <a:lnSpc>
                <a:spcPct val="150000"/>
              </a:lnSpc>
            </a:pPr>
            <a:r>
              <a:rPr lang="en-US" sz="2000" b="0" dirty="0"/>
              <a:t>AI solutions are currently incomplete. They are like very young children who need to learn in order to be productive and useful. </a:t>
            </a:r>
          </a:p>
          <a:p>
            <a:pPr>
              <a:lnSpc>
                <a:spcPct val="150000"/>
              </a:lnSpc>
            </a:pPr>
            <a:r>
              <a:rPr lang="en-US" sz="2000" b="0" dirty="0"/>
              <a:t>If orgs do not understand how to train their AI solutions, AND the organized stores of data upon which to build: these are big hurdles to adoption.</a:t>
            </a:r>
          </a:p>
          <a:p>
            <a:pPr>
              <a:lnSpc>
                <a:spcPct val="150000"/>
              </a:lnSpc>
            </a:pPr>
            <a:r>
              <a:rPr lang="en-US" sz="2000" b="0" dirty="0"/>
              <a:t>In one well-known example, </a:t>
            </a:r>
            <a:r>
              <a:rPr lang="en-US" sz="2000" b="0" i="1" dirty="0">
                <a:highlight>
                  <a:srgbClr val="FFFF00"/>
                </a:highlight>
              </a:rPr>
              <a:t>A BANK</a:t>
            </a:r>
            <a:r>
              <a:rPr lang="en-US" sz="2000" b="0" dirty="0"/>
              <a:t> cannot exploit many potential AI applications because the data stores in their organization are so fragmented. So the underlying substrate of data is not in a state that is ready to harness AI.</a:t>
            </a:r>
          </a:p>
        </p:txBody>
      </p:sp>
    </p:spTree>
    <p:extLst>
      <p:ext uri="{BB962C8B-B14F-4D97-AF65-F5344CB8AC3E}">
        <p14:creationId xmlns:p14="http://schemas.microsoft.com/office/powerpoint/2010/main" val="3701559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76350"/>
            <a:ext cx="8686800" cy="3810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5429AF-D33C-DA42-9582-3CCD23B346FA}"/>
              </a:ext>
            </a:extLst>
          </p:cNvPr>
          <p:cNvSpPr>
            <a:spLocks noGrp="1"/>
          </p:cNvSpPr>
          <p:nvPr>
            <p:ph type="title"/>
          </p:nvPr>
        </p:nvSpPr>
        <p:spPr>
          <a:xfrm>
            <a:off x="342900" y="121447"/>
            <a:ext cx="7886700" cy="869154"/>
          </a:xfrm>
        </p:spPr>
        <p:txBody>
          <a:bodyPr>
            <a:normAutofit/>
          </a:bodyPr>
          <a:lstStyle/>
          <a:p>
            <a:r>
              <a:rPr lang="en-US" sz="3200" dirty="0"/>
              <a:t>AI: Working Definitions</a:t>
            </a:r>
          </a:p>
        </p:txBody>
      </p:sp>
      <p:sp>
        <p:nvSpPr>
          <p:cNvPr id="3" name="Content Placeholder 2">
            <a:extLst>
              <a:ext uri="{FF2B5EF4-FFF2-40B4-BE49-F238E27FC236}">
                <a16:creationId xmlns:a16="http://schemas.microsoft.com/office/drawing/2014/main" id="{1E30E937-C06D-7849-8A46-588BB895500A}"/>
              </a:ext>
            </a:extLst>
          </p:cNvPr>
          <p:cNvSpPr>
            <a:spLocks noGrp="1"/>
          </p:cNvSpPr>
          <p:nvPr>
            <p:ph idx="1"/>
          </p:nvPr>
        </p:nvSpPr>
        <p:spPr>
          <a:xfrm>
            <a:off x="342900" y="990601"/>
            <a:ext cx="7753350" cy="3105149"/>
          </a:xfrm>
        </p:spPr>
        <p:txBody>
          <a:bodyPr>
            <a:normAutofit/>
          </a:bodyPr>
          <a:lstStyle/>
          <a:p>
            <a:r>
              <a:rPr lang="en-US" sz="2000" b="0" dirty="0"/>
              <a:t>AI</a:t>
            </a:r>
          </a:p>
          <a:p>
            <a:r>
              <a:rPr lang="en-US" sz="2000" dirty="0"/>
              <a:t>Machine Learning</a:t>
            </a:r>
          </a:p>
          <a:p>
            <a:r>
              <a:rPr lang="en-US" sz="2000" b="0" dirty="0"/>
              <a:t>Deep Learning</a:t>
            </a:r>
          </a:p>
          <a:p>
            <a:r>
              <a:rPr lang="en-US" sz="2000" b="0" dirty="0"/>
              <a:t>Data Science</a:t>
            </a:r>
          </a:p>
          <a:p>
            <a:r>
              <a:rPr lang="en-US" sz="2000" b="0" dirty="0"/>
              <a:t>Big Data</a:t>
            </a:r>
          </a:p>
          <a:p>
            <a:endParaRPr lang="en-US" sz="4000" dirty="0"/>
          </a:p>
        </p:txBody>
      </p:sp>
    </p:spTree>
    <p:extLst>
      <p:ext uri="{BB962C8B-B14F-4D97-AF65-F5344CB8AC3E}">
        <p14:creationId xmlns:p14="http://schemas.microsoft.com/office/powerpoint/2010/main" val="9692224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61A07-3225-B548-9252-FC56658CB4DA}"/>
              </a:ext>
            </a:extLst>
          </p:cNvPr>
          <p:cNvSpPr>
            <a:spLocks noGrp="1"/>
          </p:cNvSpPr>
          <p:nvPr>
            <p:ph type="title"/>
          </p:nvPr>
        </p:nvSpPr>
        <p:spPr/>
        <p:txBody>
          <a:bodyPr/>
          <a:lstStyle/>
          <a:p>
            <a:r>
              <a:rPr lang="en-US" dirty="0"/>
              <a:t>Machine Learning – Definition </a:t>
            </a:r>
          </a:p>
        </p:txBody>
      </p:sp>
      <p:sp>
        <p:nvSpPr>
          <p:cNvPr id="3" name="Content Placeholder 2">
            <a:extLst>
              <a:ext uri="{FF2B5EF4-FFF2-40B4-BE49-F238E27FC236}">
                <a16:creationId xmlns:a16="http://schemas.microsoft.com/office/drawing/2014/main" id="{8DD47B5F-A880-5344-9DE3-46E0405791E6}"/>
              </a:ext>
            </a:extLst>
          </p:cNvPr>
          <p:cNvSpPr>
            <a:spLocks noGrp="1"/>
          </p:cNvSpPr>
          <p:nvPr>
            <p:ph idx="1"/>
          </p:nvPr>
        </p:nvSpPr>
        <p:spPr/>
        <p:txBody>
          <a:bodyPr>
            <a:normAutofit/>
          </a:bodyPr>
          <a:lstStyle/>
          <a:p>
            <a:pPr marL="0" indent="0">
              <a:buNone/>
            </a:pPr>
            <a:r>
              <a:rPr lang="en-US" sz="2400" dirty="0"/>
              <a:t>Machine learning is a subfield of artificial intelligence</a:t>
            </a:r>
            <a:r>
              <a:rPr lang="en-US" sz="2400" b="0" dirty="0"/>
              <a:t>. Its goal is to enable computers to learn on their own. A machine’s learning algorithm enables it to identify patterns in observed data, build models that explain the world, and predict things without having explicit pre-programmed rules and models.</a:t>
            </a:r>
          </a:p>
          <a:p>
            <a:pPr marL="0" indent="0">
              <a:buNone/>
            </a:pPr>
            <a:endParaRPr lang="en-US" sz="2400" b="0" dirty="0"/>
          </a:p>
          <a:p>
            <a:pPr marL="0" indent="0">
              <a:buNone/>
            </a:pPr>
            <a:endParaRPr lang="en-US" sz="2400" dirty="0"/>
          </a:p>
        </p:txBody>
      </p:sp>
    </p:spTree>
    <p:extLst>
      <p:ext uri="{BB962C8B-B14F-4D97-AF65-F5344CB8AC3E}">
        <p14:creationId xmlns:p14="http://schemas.microsoft.com/office/powerpoint/2010/main" val="992191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CACE2-CB15-F349-AEFB-BBE454BB9C8E}"/>
              </a:ext>
            </a:extLst>
          </p:cNvPr>
          <p:cNvSpPr>
            <a:spLocks noGrp="1"/>
          </p:cNvSpPr>
          <p:nvPr>
            <p:ph type="title"/>
          </p:nvPr>
        </p:nvSpPr>
        <p:spPr/>
        <p:txBody>
          <a:bodyPr/>
          <a:lstStyle/>
          <a:p>
            <a:r>
              <a:rPr lang="en-US" dirty="0"/>
              <a:t>Machine Learning - Types</a:t>
            </a:r>
          </a:p>
        </p:txBody>
      </p:sp>
      <p:sp>
        <p:nvSpPr>
          <p:cNvPr id="3" name="Content Placeholder 2">
            <a:extLst>
              <a:ext uri="{FF2B5EF4-FFF2-40B4-BE49-F238E27FC236}">
                <a16:creationId xmlns:a16="http://schemas.microsoft.com/office/drawing/2014/main" id="{754076C3-DA9C-9946-9C44-8C252AB4C22F}"/>
              </a:ext>
            </a:extLst>
          </p:cNvPr>
          <p:cNvSpPr>
            <a:spLocks noGrp="1"/>
          </p:cNvSpPr>
          <p:nvPr>
            <p:ph idx="1"/>
          </p:nvPr>
        </p:nvSpPr>
        <p:spPr/>
        <p:txBody>
          <a:bodyPr/>
          <a:lstStyle/>
          <a:p>
            <a:pPr lvl="1"/>
            <a:r>
              <a:rPr lang="en-US" sz="2400" b="0" dirty="0"/>
              <a:t>Supervised Learning</a:t>
            </a:r>
          </a:p>
          <a:p>
            <a:pPr lvl="1"/>
            <a:r>
              <a:rPr lang="en-US" sz="2400" b="0" dirty="0"/>
              <a:t>Unsupervised Learning</a:t>
            </a:r>
          </a:p>
          <a:p>
            <a:pPr lvl="1"/>
            <a:r>
              <a:rPr lang="en-US" sz="2400" b="0" dirty="0"/>
              <a:t>Reinforcement Learning</a:t>
            </a:r>
          </a:p>
          <a:p>
            <a:pPr lvl="1"/>
            <a:endParaRPr lang="en-US" b="0" dirty="0"/>
          </a:p>
        </p:txBody>
      </p:sp>
    </p:spTree>
    <p:extLst>
      <p:ext uri="{BB962C8B-B14F-4D97-AF65-F5344CB8AC3E}">
        <p14:creationId xmlns:p14="http://schemas.microsoft.com/office/powerpoint/2010/main" val="599626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74477-A4AF-B146-9898-1066E2F76F9A}"/>
              </a:ext>
            </a:extLst>
          </p:cNvPr>
          <p:cNvSpPr>
            <a:spLocks noGrp="1"/>
          </p:cNvSpPr>
          <p:nvPr>
            <p:ph type="title"/>
          </p:nvPr>
        </p:nvSpPr>
        <p:spPr/>
        <p:txBody>
          <a:bodyPr>
            <a:normAutofit fontScale="90000"/>
          </a:bodyPr>
          <a:lstStyle/>
          <a:p>
            <a:r>
              <a:rPr lang="en-US" dirty="0"/>
              <a:t>Example: Supervised Learning for Classification</a:t>
            </a:r>
          </a:p>
        </p:txBody>
      </p:sp>
      <p:sp>
        <p:nvSpPr>
          <p:cNvPr id="3" name="Content Placeholder 2">
            <a:extLst>
              <a:ext uri="{FF2B5EF4-FFF2-40B4-BE49-F238E27FC236}">
                <a16:creationId xmlns:a16="http://schemas.microsoft.com/office/drawing/2014/main" id="{2896C477-A485-1746-B0B2-FD201688F3FA}"/>
              </a:ext>
            </a:extLst>
          </p:cNvPr>
          <p:cNvSpPr>
            <a:spLocks noGrp="1"/>
          </p:cNvSpPr>
          <p:nvPr>
            <p:ph idx="1"/>
          </p:nvPr>
        </p:nvSpPr>
        <p:spPr>
          <a:xfrm>
            <a:off x="628650" y="1352549"/>
            <a:ext cx="7886700" cy="3280173"/>
          </a:xfrm>
        </p:spPr>
        <p:txBody>
          <a:bodyPr>
            <a:normAutofit/>
          </a:bodyPr>
          <a:lstStyle/>
          <a:p>
            <a:pPr marL="0" indent="0">
              <a:buNone/>
            </a:pPr>
            <a:r>
              <a:rPr lang="en-US" sz="2400" dirty="0"/>
              <a:t>With supervision, machine models can be effective at learning how to categorize things like:</a:t>
            </a:r>
          </a:p>
          <a:p>
            <a:pPr lvl="1"/>
            <a:r>
              <a:rPr lang="en-US" sz="2400" b="0" dirty="0"/>
              <a:t>Is this email spam or not</a:t>
            </a:r>
          </a:p>
          <a:p>
            <a:pPr lvl="1"/>
            <a:r>
              <a:rPr lang="en-US" sz="2400" b="0" dirty="0"/>
              <a:t>Is this a fraudulent charge</a:t>
            </a:r>
          </a:p>
          <a:p>
            <a:pPr lvl="1"/>
            <a:r>
              <a:rPr lang="en-US" sz="2400" b="0" dirty="0"/>
              <a:t>Is this photo a dog or cat</a:t>
            </a:r>
          </a:p>
          <a:p>
            <a:pPr lvl="1"/>
            <a:r>
              <a:rPr lang="en-US" sz="2400" b="0" dirty="0"/>
              <a:t>Is this fake news or not</a:t>
            </a:r>
          </a:p>
          <a:p>
            <a:pPr lvl="1"/>
            <a:endParaRPr lang="en-US" sz="2400" dirty="0"/>
          </a:p>
          <a:p>
            <a:endParaRPr lang="en-US" sz="2400" dirty="0"/>
          </a:p>
        </p:txBody>
      </p:sp>
    </p:spTree>
    <p:extLst>
      <p:ext uri="{BB962C8B-B14F-4D97-AF65-F5344CB8AC3E}">
        <p14:creationId xmlns:p14="http://schemas.microsoft.com/office/powerpoint/2010/main" val="36204979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45D71-0B7F-EF40-AD47-6EB533342CD8}"/>
              </a:ext>
            </a:extLst>
          </p:cNvPr>
          <p:cNvSpPr>
            <a:spLocks noGrp="1"/>
          </p:cNvSpPr>
          <p:nvPr>
            <p:ph type="title"/>
          </p:nvPr>
        </p:nvSpPr>
        <p:spPr/>
        <p:txBody>
          <a:bodyPr>
            <a:normAutofit/>
          </a:bodyPr>
          <a:lstStyle/>
          <a:p>
            <a:r>
              <a:rPr lang="en-US" sz="2800" dirty="0"/>
              <a:t>What problem are you trying to solve? (think small)</a:t>
            </a:r>
          </a:p>
        </p:txBody>
      </p:sp>
      <p:sp>
        <p:nvSpPr>
          <p:cNvPr id="3" name="Content Placeholder 2">
            <a:extLst>
              <a:ext uri="{FF2B5EF4-FFF2-40B4-BE49-F238E27FC236}">
                <a16:creationId xmlns:a16="http://schemas.microsoft.com/office/drawing/2014/main" id="{78C4A0F7-C2FD-9D4F-A597-C48B8C2AC604}"/>
              </a:ext>
            </a:extLst>
          </p:cNvPr>
          <p:cNvSpPr>
            <a:spLocks noGrp="1"/>
          </p:cNvSpPr>
          <p:nvPr>
            <p:ph idx="1"/>
          </p:nvPr>
        </p:nvSpPr>
        <p:spPr/>
        <p:txBody>
          <a:bodyPr>
            <a:normAutofit/>
          </a:bodyPr>
          <a:lstStyle/>
          <a:p>
            <a:r>
              <a:rPr lang="en-US" sz="2400" b="0" dirty="0"/>
              <a:t>No such thing as machine learning fairy dust</a:t>
            </a:r>
          </a:p>
          <a:p>
            <a:r>
              <a:rPr lang="en-US" sz="2400" b="0" dirty="0"/>
              <a:t>Ask small questions first</a:t>
            </a:r>
          </a:p>
          <a:p>
            <a:r>
              <a:rPr lang="en-US" sz="2400" b="0" dirty="0"/>
              <a:t>Big problems are a mass of small problems, you can make more progress by tackling small ones first</a:t>
            </a:r>
          </a:p>
          <a:p>
            <a:r>
              <a:rPr lang="en-US" sz="2400" b="0" dirty="0"/>
              <a:t>Chances of triggering change on a small problem are much greater </a:t>
            </a:r>
          </a:p>
          <a:p>
            <a:endParaRPr lang="en-US" sz="2800" dirty="0"/>
          </a:p>
        </p:txBody>
      </p:sp>
    </p:spTree>
    <p:extLst>
      <p:ext uri="{BB962C8B-B14F-4D97-AF65-F5344CB8AC3E}">
        <p14:creationId xmlns:p14="http://schemas.microsoft.com/office/powerpoint/2010/main" val="31459414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180D3-8ABC-2C40-B54E-357615AF1CA3}"/>
              </a:ext>
            </a:extLst>
          </p:cNvPr>
          <p:cNvSpPr>
            <a:spLocks noGrp="1"/>
          </p:cNvSpPr>
          <p:nvPr>
            <p:ph type="title"/>
          </p:nvPr>
        </p:nvSpPr>
        <p:spPr/>
        <p:txBody>
          <a:bodyPr/>
          <a:lstStyle/>
          <a:p>
            <a:r>
              <a:rPr lang="en-US" dirty="0"/>
              <a:t>Machine Learning - Data</a:t>
            </a:r>
          </a:p>
        </p:txBody>
      </p:sp>
      <p:sp>
        <p:nvSpPr>
          <p:cNvPr id="3" name="Content Placeholder 2">
            <a:extLst>
              <a:ext uri="{FF2B5EF4-FFF2-40B4-BE49-F238E27FC236}">
                <a16:creationId xmlns:a16="http://schemas.microsoft.com/office/drawing/2014/main" id="{F1C497A4-8BF1-A447-AE2B-EB301DC0C92E}"/>
              </a:ext>
            </a:extLst>
          </p:cNvPr>
          <p:cNvSpPr>
            <a:spLocks noGrp="1"/>
          </p:cNvSpPr>
          <p:nvPr>
            <p:ph idx="1"/>
          </p:nvPr>
        </p:nvSpPr>
        <p:spPr/>
        <p:txBody>
          <a:bodyPr>
            <a:normAutofit/>
          </a:bodyPr>
          <a:lstStyle/>
          <a:p>
            <a:pPr>
              <a:lnSpc>
                <a:spcPct val="150000"/>
              </a:lnSpc>
            </a:pPr>
            <a:r>
              <a:rPr lang="en-US" sz="2800" b="0" dirty="0"/>
              <a:t>Importance of Data</a:t>
            </a:r>
          </a:p>
          <a:p>
            <a:pPr>
              <a:lnSpc>
                <a:spcPct val="150000"/>
              </a:lnSpc>
            </a:pPr>
            <a:r>
              <a:rPr lang="en-US" sz="2800" b="0" dirty="0"/>
              <a:t>Structured vs. Unstructured</a:t>
            </a:r>
          </a:p>
          <a:p>
            <a:pPr>
              <a:lnSpc>
                <a:spcPct val="150000"/>
              </a:lnSpc>
            </a:pPr>
            <a:r>
              <a:rPr lang="en-US" sz="2800" b="0" dirty="0"/>
              <a:t>Cleaning Data</a:t>
            </a:r>
          </a:p>
          <a:p>
            <a:pPr>
              <a:lnSpc>
                <a:spcPct val="150000"/>
              </a:lnSpc>
            </a:pPr>
            <a:r>
              <a:rPr lang="en-US" sz="2800" b="0" dirty="0"/>
              <a:t>Training, Validation, and Test</a:t>
            </a:r>
          </a:p>
          <a:p>
            <a:pPr>
              <a:lnSpc>
                <a:spcPct val="150000"/>
              </a:lnSpc>
            </a:pPr>
            <a:endParaRPr lang="en-US" sz="2800" b="0" dirty="0"/>
          </a:p>
        </p:txBody>
      </p:sp>
    </p:spTree>
    <p:extLst>
      <p:ext uri="{BB962C8B-B14F-4D97-AF65-F5344CB8AC3E}">
        <p14:creationId xmlns:p14="http://schemas.microsoft.com/office/powerpoint/2010/main" val="3986492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9/9a/Alan_Turing_Memorial.jpg"/>
          <p:cNvPicPr>
            <a:picLocks noChangeAspect="1" noChangeArrowheads="1"/>
          </p:cNvPicPr>
          <p:nvPr/>
        </p:nvPicPr>
        <p:blipFill rotWithShape="1">
          <a:blip r:embed="rId3">
            <a:extLst>
              <a:ext uri="{28A0092B-C50C-407E-A947-70E740481C1C}">
                <a14:useLocalDpi xmlns:a14="http://schemas.microsoft.com/office/drawing/2010/main" val="0"/>
              </a:ext>
            </a:extLst>
          </a:blip>
          <a:srcRect l="-3" t="62329" r="54579" b="19126"/>
          <a:stretch/>
        </p:blipFill>
        <p:spPr bwMode="auto">
          <a:xfrm flipH="1">
            <a:off x="0" y="0"/>
            <a:ext cx="9144000" cy="448056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0" y="3074988"/>
            <a:ext cx="9144000" cy="142875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5429AF-D33C-DA42-9582-3CCD23B346FA}"/>
              </a:ext>
            </a:extLst>
          </p:cNvPr>
          <p:cNvSpPr>
            <a:spLocks noGrp="1"/>
          </p:cNvSpPr>
          <p:nvPr>
            <p:ph type="title"/>
          </p:nvPr>
        </p:nvSpPr>
        <p:spPr>
          <a:xfrm>
            <a:off x="628650" y="3348835"/>
            <a:ext cx="7886700" cy="869154"/>
          </a:xfrm>
        </p:spPr>
        <p:txBody>
          <a:bodyPr>
            <a:normAutofit/>
          </a:bodyPr>
          <a:lstStyle/>
          <a:p>
            <a:pPr algn="ctr"/>
            <a:r>
              <a:rPr lang="en-US" sz="3200" dirty="0">
                <a:solidFill>
                  <a:srgbClr val="AF1775"/>
                </a:solidFill>
              </a:rPr>
              <a:t>Part 1: Introduction</a:t>
            </a:r>
          </a:p>
        </p:txBody>
      </p:sp>
    </p:spTree>
    <p:extLst>
      <p:ext uri="{BB962C8B-B14F-4D97-AF65-F5344CB8AC3E}">
        <p14:creationId xmlns:p14="http://schemas.microsoft.com/office/powerpoint/2010/main" val="6489255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798ED-7814-F043-9AD5-C7A6E790E51E}"/>
              </a:ext>
            </a:extLst>
          </p:cNvPr>
          <p:cNvSpPr>
            <a:spLocks noGrp="1"/>
          </p:cNvSpPr>
          <p:nvPr>
            <p:ph type="title"/>
          </p:nvPr>
        </p:nvSpPr>
        <p:spPr>
          <a:xfrm>
            <a:off x="152400" y="31107"/>
            <a:ext cx="7886700" cy="869154"/>
          </a:xfrm>
        </p:spPr>
        <p:txBody>
          <a:bodyPr/>
          <a:lstStyle/>
          <a:p>
            <a:r>
              <a:rPr lang="en-US" dirty="0"/>
              <a:t>Machine Learning – Structured Data</a:t>
            </a:r>
          </a:p>
        </p:txBody>
      </p:sp>
      <p:sp>
        <p:nvSpPr>
          <p:cNvPr id="3" name="Content Placeholder 2">
            <a:extLst>
              <a:ext uri="{FF2B5EF4-FFF2-40B4-BE49-F238E27FC236}">
                <a16:creationId xmlns:a16="http://schemas.microsoft.com/office/drawing/2014/main" id="{4FF57739-EC1F-444C-BBD6-96C718FB6E54}"/>
              </a:ext>
            </a:extLst>
          </p:cNvPr>
          <p:cNvSpPr>
            <a:spLocks noGrp="1"/>
          </p:cNvSpPr>
          <p:nvPr>
            <p:ph idx="1"/>
          </p:nvPr>
        </p:nvSpPr>
        <p:spPr>
          <a:xfrm>
            <a:off x="152400" y="971550"/>
            <a:ext cx="4648200" cy="1219200"/>
          </a:xfrm>
        </p:spPr>
        <p:txBody>
          <a:bodyPr>
            <a:normAutofit fontScale="92500"/>
          </a:bodyPr>
          <a:lstStyle/>
          <a:p>
            <a:r>
              <a:rPr lang="en-US" sz="2400" b="0" dirty="0"/>
              <a:t>Pre-defined and machine readable. </a:t>
            </a:r>
          </a:p>
          <a:p>
            <a:r>
              <a:rPr lang="en-US" sz="2400" b="0" dirty="0"/>
              <a:t>Usually has a relational data model.</a:t>
            </a:r>
          </a:p>
        </p:txBody>
      </p:sp>
      <p:pic>
        <p:nvPicPr>
          <p:cNvPr id="5" name="Picture 4">
            <a:extLst>
              <a:ext uri="{FF2B5EF4-FFF2-40B4-BE49-F238E27FC236}">
                <a16:creationId xmlns:a16="http://schemas.microsoft.com/office/drawing/2014/main" id="{3F8203E5-B1CD-714C-B842-8FE54195D1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419350"/>
            <a:ext cx="7239000" cy="2004899"/>
          </a:xfrm>
          <a:prstGeom prst="rect">
            <a:avLst/>
          </a:prstGeom>
        </p:spPr>
      </p:pic>
      <p:sp>
        <p:nvSpPr>
          <p:cNvPr id="6" name="TextBox 5">
            <a:extLst>
              <a:ext uri="{FF2B5EF4-FFF2-40B4-BE49-F238E27FC236}">
                <a16:creationId xmlns:a16="http://schemas.microsoft.com/office/drawing/2014/main" id="{0BA920DB-E111-B143-BBF8-9C57A5D1093C}"/>
              </a:ext>
            </a:extLst>
          </p:cNvPr>
          <p:cNvSpPr txBox="1"/>
          <p:nvPr/>
        </p:nvSpPr>
        <p:spPr>
          <a:xfrm>
            <a:off x="5029200" y="1123950"/>
            <a:ext cx="3276600" cy="1077218"/>
          </a:xfrm>
          <a:prstGeom prst="rect">
            <a:avLst/>
          </a:prstGeom>
          <a:noFill/>
        </p:spPr>
        <p:txBody>
          <a:bodyPr wrap="square" rtlCol="0">
            <a:spAutoFit/>
          </a:bodyPr>
          <a:lstStyle/>
          <a:p>
            <a:pPr marL="742950" lvl="1" indent="-285750">
              <a:spcBef>
                <a:spcPts val="2400"/>
              </a:spcBef>
              <a:buFont typeface="Arial" panose="020B0604020202020204" pitchFamily="34" charset="0"/>
              <a:buChar char="•"/>
            </a:pPr>
            <a:r>
              <a:rPr lang="en-US" sz="1600" dirty="0"/>
              <a:t>Library catalogues</a:t>
            </a:r>
          </a:p>
          <a:p>
            <a:pPr marL="742950" lvl="1" indent="-285750">
              <a:buFont typeface="Arial" panose="020B0604020202020204" pitchFamily="34" charset="0"/>
              <a:buChar char="•"/>
            </a:pPr>
            <a:r>
              <a:rPr lang="en-US" sz="1600" dirty="0"/>
              <a:t>Census records</a:t>
            </a:r>
          </a:p>
          <a:p>
            <a:pPr marL="742950" lvl="1" indent="-285750">
              <a:buFont typeface="Arial" panose="020B0604020202020204" pitchFamily="34" charset="0"/>
              <a:buChar char="•"/>
            </a:pPr>
            <a:r>
              <a:rPr lang="en-US" sz="1600" dirty="0"/>
              <a:t>Weather</a:t>
            </a:r>
          </a:p>
          <a:p>
            <a:pPr marL="742950" lvl="1" indent="-285750">
              <a:buFont typeface="Arial" panose="020B0604020202020204" pitchFamily="34" charset="0"/>
              <a:buChar char="•"/>
            </a:pPr>
            <a:r>
              <a:rPr lang="en-US" sz="1600" dirty="0"/>
              <a:t>Databases</a:t>
            </a:r>
          </a:p>
        </p:txBody>
      </p:sp>
    </p:spTree>
    <p:extLst>
      <p:ext uri="{BB962C8B-B14F-4D97-AF65-F5344CB8AC3E}">
        <p14:creationId xmlns:p14="http://schemas.microsoft.com/office/powerpoint/2010/main" val="35707768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798ED-7814-F043-9AD5-C7A6E790E51E}"/>
              </a:ext>
            </a:extLst>
          </p:cNvPr>
          <p:cNvSpPr>
            <a:spLocks noGrp="1"/>
          </p:cNvSpPr>
          <p:nvPr>
            <p:ph type="title"/>
          </p:nvPr>
        </p:nvSpPr>
        <p:spPr/>
        <p:txBody>
          <a:bodyPr/>
          <a:lstStyle/>
          <a:p>
            <a:r>
              <a:rPr lang="en-US" dirty="0"/>
              <a:t>Machine Learning – Unstructured Data</a:t>
            </a:r>
          </a:p>
        </p:txBody>
      </p:sp>
      <p:sp>
        <p:nvSpPr>
          <p:cNvPr id="3" name="Content Placeholder 2">
            <a:extLst>
              <a:ext uri="{FF2B5EF4-FFF2-40B4-BE49-F238E27FC236}">
                <a16:creationId xmlns:a16="http://schemas.microsoft.com/office/drawing/2014/main" id="{4FF57739-EC1F-444C-BBD6-96C718FB6E54}"/>
              </a:ext>
            </a:extLst>
          </p:cNvPr>
          <p:cNvSpPr>
            <a:spLocks noGrp="1"/>
          </p:cNvSpPr>
          <p:nvPr>
            <p:ph idx="1"/>
          </p:nvPr>
        </p:nvSpPr>
        <p:spPr>
          <a:xfrm>
            <a:off x="762000" y="1143001"/>
            <a:ext cx="4419600" cy="895349"/>
          </a:xfrm>
        </p:spPr>
        <p:txBody>
          <a:bodyPr>
            <a:normAutofit/>
          </a:bodyPr>
          <a:lstStyle/>
          <a:p>
            <a:r>
              <a:rPr lang="en-US" sz="2000" b="0" dirty="0"/>
              <a:t>There’s no predefined model</a:t>
            </a:r>
          </a:p>
          <a:p>
            <a:r>
              <a:rPr lang="en-US" sz="2000" b="0" dirty="0"/>
              <a:t>It’s often </a:t>
            </a:r>
            <a:r>
              <a:rPr lang="en-US" sz="2000" b="0" dirty="0" err="1"/>
              <a:t>text|audio|video</a:t>
            </a:r>
            <a:endParaRPr lang="en-US" sz="2000" dirty="0"/>
          </a:p>
          <a:p>
            <a:pPr marL="0" indent="0">
              <a:buNone/>
            </a:pPr>
            <a:endParaRPr lang="en-US" sz="2000" b="0" dirty="0"/>
          </a:p>
        </p:txBody>
      </p:sp>
      <p:sp>
        <p:nvSpPr>
          <p:cNvPr id="4" name="Rectangle 3">
            <a:extLst>
              <a:ext uri="{FF2B5EF4-FFF2-40B4-BE49-F238E27FC236}">
                <a16:creationId xmlns:a16="http://schemas.microsoft.com/office/drawing/2014/main" id="{221F7884-DE09-AF4E-9885-BD5DA0FDA72D}"/>
              </a:ext>
            </a:extLst>
          </p:cNvPr>
          <p:cNvSpPr/>
          <p:nvPr/>
        </p:nvSpPr>
        <p:spPr>
          <a:xfrm>
            <a:off x="4876800" y="1123950"/>
            <a:ext cx="2438400" cy="1169551"/>
          </a:xfrm>
          <a:prstGeom prst="rect">
            <a:avLst/>
          </a:prstGeom>
        </p:spPr>
        <p:txBody>
          <a:bodyPr wrap="square">
            <a:spAutoFit/>
          </a:bodyPr>
          <a:lstStyle/>
          <a:p>
            <a:pPr marL="742950" lvl="1" indent="-285750">
              <a:buFont typeface="Arial" panose="020B0604020202020204" pitchFamily="34" charset="0"/>
              <a:buChar char="•"/>
            </a:pPr>
            <a:r>
              <a:rPr lang="en-US" sz="1400" dirty="0"/>
              <a:t>Email</a:t>
            </a:r>
          </a:p>
          <a:p>
            <a:pPr marL="742950" lvl="1" indent="-285750">
              <a:buFont typeface="Arial" panose="020B0604020202020204" pitchFamily="34" charset="0"/>
              <a:buChar char="•"/>
            </a:pPr>
            <a:r>
              <a:rPr lang="en-US" sz="1400" dirty="0"/>
              <a:t>Newspapers</a:t>
            </a:r>
          </a:p>
          <a:p>
            <a:pPr marL="742950" lvl="1" indent="-285750">
              <a:buFont typeface="Arial" panose="020B0604020202020204" pitchFamily="34" charset="0"/>
              <a:buChar char="•"/>
            </a:pPr>
            <a:r>
              <a:rPr lang="en-US" sz="1400" dirty="0"/>
              <a:t>Health Records</a:t>
            </a:r>
          </a:p>
          <a:p>
            <a:pPr marL="742950" lvl="1" indent="-285750">
              <a:buFont typeface="Arial" panose="020B0604020202020204" pitchFamily="34" charset="0"/>
              <a:buChar char="•"/>
            </a:pPr>
            <a:r>
              <a:rPr lang="en-US" sz="1400" dirty="0"/>
              <a:t>Books</a:t>
            </a:r>
          </a:p>
          <a:p>
            <a:pPr marL="742950" lvl="1" indent="-285750">
              <a:buFont typeface="Arial" panose="020B0604020202020204" pitchFamily="34" charset="0"/>
              <a:buChar char="•"/>
            </a:pPr>
            <a:r>
              <a:rPr lang="en-US" sz="1400" dirty="0"/>
              <a:t>PDF Documents</a:t>
            </a:r>
          </a:p>
        </p:txBody>
      </p:sp>
      <p:pic>
        <p:nvPicPr>
          <p:cNvPr id="6" name="Picture 5">
            <a:extLst>
              <a:ext uri="{FF2B5EF4-FFF2-40B4-BE49-F238E27FC236}">
                <a16:creationId xmlns:a16="http://schemas.microsoft.com/office/drawing/2014/main" id="{833CCE55-F919-5349-8A20-EFF2A4B50A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2419350"/>
            <a:ext cx="3452603" cy="2001775"/>
          </a:xfrm>
          <a:prstGeom prst="rect">
            <a:avLst/>
          </a:prstGeom>
        </p:spPr>
      </p:pic>
      <p:pic>
        <p:nvPicPr>
          <p:cNvPr id="8" name="Picture 7">
            <a:extLst>
              <a:ext uri="{FF2B5EF4-FFF2-40B4-BE49-F238E27FC236}">
                <a16:creationId xmlns:a16="http://schemas.microsoft.com/office/drawing/2014/main" id="{08629282-03A9-F040-ABFA-7E984E3217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2343150"/>
            <a:ext cx="3513198" cy="2061350"/>
          </a:xfrm>
          <a:prstGeom prst="rect">
            <a:avLst/>
          </a:prstGeom>
        </p:spPr>
      </p:pic>
    </p:spTree>
    <p:extLst>
      <p:ext uri="{BB962C8B-B14F-4D97-AF65-F5344CB8AC3E}">
        <p14:creationId xmlns:p14="http://schemas.microsoft.com/office/powerpoint/2010/main" val="29826823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657350"/>
            <a:ext cx="8686800" cy="3810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5429AF-D33C-DA42-9582-3CCD23B346FA}"/>
              </a:ext>
            </a:extLst>
          </p:cNvPr>
          <p:cNvSpPr>
            <a:spLocks noGrp="1"/>
          </p:cNvSpPr>
          <p:nvPr>
            <p:ph type="title"/>
          </p:nvPr>
        </p:nvSpPr>
        <p:spPr>
          <a:xfrm>
            <a:off x="342900" y="121447"/>
            <a:ext cx="7886700" cy="869154"/>
          </a:xfrm>
        </p:spPr>
        <p:txBody>
          <a:bodyPr>
            <a:normAutofit/>
          </a:bodyPr>
          <a:lstStyle/>
          <a:p>
            <a:r>
              <a:rPr lang="en-US" sz="3200" dirty="0"/>
              <a:t>AI: Working Definitions</a:t>
            </a:r>
          </a:p>
        </p:txBody>
      </p:sp>
      <p:sp>
        <p:nvSpPr>
          <p:cNvPr id="3" name="Content Placeholder 2">
            <a:extLst>
              <a:ext uri="{FF2B5EF4-FFF2-40B4-BE49-F238E27FC236}">
                <a16:creationId xmlns:a16="http://schemas.microsoft.com/office/drawing/2014/main" id="{1E30E937-C06D-7849-8A46-588BB895500A}"/>
              </a:ext>
            </a:extLst>
          </p:cNvPr>
          <p:cNvSpPr>
            <a:spLocks noGrp="1"/>
          </p:cNvSpPr>
          <p:nvPr>
            <p:ph idx="1"/>
          </p:nvPr>
        </p:nvSpPr>
        <p:spPr>
          <a:xfrm>
            <a:off x="342900" y="990601"/>
            <a:ext cx="7753350" cy="3105149"/>
          </a:xfrm>
        </p:spPr>
        <p:txBody>
          <a:bodyPr>
            <a:normAutofit/>
          </a:bodyPr>
          <a:lstStyle/>
          <a:p>
            <a:r>
              <a:rPr lang="en-US" sz="2000" b="0" dirty="0"/>
              <a:t>AI</a:t>
            </a:r>
          </a:p>
          <a:p>
            <a:r>
              <a:rPr lang="en-US" sz="2000" b="0" dirty="0"/>
              <a:t>Machine Learning</a:t>
            </a:r>
          </a:p>
          <a:p>
            <a:r>
              <a:rPr lang="en-US" sz="2000" dirty="0"/>
              <a:t>Deep Learning</a:t>
            </a:r>
          </a:p>
          <a:p>
            <a:r>
              <a:rPr lang="en-US" sz="2000" b="0" dirty="0"/>
              <a:t>Data Science</a:t>
            </a:r>
          </a:p>
          <a:p>
            <a:r>
              <a:rPr lang="en-US" sz="2000" b="0" dirty="0"/>
              <a:t>Big Data</a:t>
            </a:r>
          </a:p>
          <a:p>
            <a:endParaRPr lang="en-US" sz="4000" dirty="0"/>
          </a:p>
        </p:txBody>
      </p:sp>
    </p:spTree>
    <p:extLst>
      <p:ext uri="{BB962C8B-B14F-4D97-AF65-F5344CB8AC3E}">
        <p14:creationId xmlns:p14="http://schemas.microsoft.com/office/powerpoint/2010/main" val="11005832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429AF-D33C-DA42-9582-3CCD23B346FA}"/>
              </a:ext>
            </a:extLst>
          </p:cNvPr>
          <p:cNvSpPr>
            <a:spLocks noGrp="1"/>
          </p:cNvSpPr>
          <p:nvPr>
            <p:ph type="title"/>
          </p:nvPr>
        </p:nvSpPr>
        <p:spPr/>
        <p:txBody>
          <a:bodyPr/>
          <a:lstStyle/>
          <a:p>
            <a:r>
              <a:rPr lang="en-US" dirty="0"/>
              <a:t>Deep Learning – Definition</a:t>
            </a:r>
          </a:p>
        </p:txBody>
      </p:sp>
      <p:sp>
        <p:nvSpPr>
          <p:cNvPr id="3" name="Content Placeholder 2">
            <a:extLst>
              <a:ext uri="{FF2B5EF4-FFF2-40B4-BE49-F238E27FC236}">
                <a16:creationId xmlns:a16="http://schemas.microsoft.com/office/drawing/2014/main" id="{1E30E937-C06D-7849-8A46-588BB895500A}"/>
              </a:ext>
            </a:extLst>
          </p:cNvPr>
          <p:cNvSpPr>
            <a:spLocks noGrp="1"/>
          </p:cNvSpPr>
          <p:nvPr>
            <p:ph idx="1"/>
          </p:nvPr>
        </p:nvSpPr>
        <p:spPr>
          <a:xfrm>
            <a:off x="685800" y="971550"/>
            <a:ext cx="7753350" cy="3105149"/>
          </a:xfrm>
        </p:spPr>
        <p:txBody>
          <a:bodyPr>
            <a:noAutofit/>
          </a:bodyPr>
          <a:lstStyle/>
          <a:p>
            <a:pPr marL="0" indent="0">
              <a:lnSpc>
                <a:spcPct val="150000"/>
              </a:lnSpc>
              <a:buNone/>
            </a:pPr>
            <a:r>
              <a:rPr lang="en-US" sz="2000" b="0" dirty="0"/>
              <a:t>A subset of machine learning composed of algorithms that permit software to train itself to perform tasks, like speech and image recognition, by exposing multi-layered artificial neural networks to vast amounts of data. The levels in these learned statistical models correspond to different levels of concepts, where higher level concepts are defined from lower level ones, and the same lower level concepts can help to defined many higher-level concepts. </a:t>
            </a:r>
          </a:p>
        </p:txBody>
      </p:sp>
    </p:spTree>
    <p:extLst>
      <p:ext uri="{BB962C8B-B14F-4D97-AF65-F5344CB8AC3E}">
        <p14:creationId xmlns:p14="http://schemas.microsoft.com/office/powerpoint/2010/main" val="4658004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A3BE3-149B-3548-AD8E-1B5DBE5897D0}"/>
              </a:ext>
            </a:extLst>
          </p:cNvPr>
          <p:cNvSpPr>
            <a:spLocks noGrp="1"/>
          </p:cNvSpPr>
          <p:nvPr>
            <p:ph type="title"/>
          </p:nvPr>
        </p:nvSpPr>
        <p:spPr/>
        <p:txBody>
          <a:bodyPr>
            <a:normAutofit/>
          </a:bodyPr>
          <a:lstStyle/>
          <a:p>
            <a:r>
              <a:rPr lang="en-US" dirty="0"/>
              <a:t>Neural Networks – How they learn</a:t>
            </a:r>
          </a:p>
        </p:txBody>
      </p:sp>
      <p:sp>
        <p:nvSpPr>
          <p:cNvPr id="3" name="Content Placeholder 2">
            <a:extLst>
              <a:ext uri="{FF2B5EF4-FFF2-40B4-BE49-F238E27FC236}">
                <a16:creationId xmlns:a16="http://schemas.microsoft.com/office/drawing/2014/main" id="{19113455-031B-5C42-85C7-7F7655EC6562}"/>
              </a:ext>
            </a:extLst>
          </p:cNvPr>
          <p:cNvSpPr>
            <a:spLocks noGrp="1"/>
          </p:cNvSpPr>
          <p:nvPr>
            <p:ph idx="1"/>
          </p:nvPr>
        </p:nvSpPr>
        <p:spPr/>
        <p:txBody>
          <a:bodyPr/>
          <a:lstStyle/>
          <a:p>
            <a:pPr marL="0" indent="0">
              <a:buNone/>
            </a:pPr>
            <a:r>
              <a:rPr lang="en-US" sz="2000" dirty="0"/>
              <a:t>How do they learn?</a:t>
            </a:r>
          </a:p>
          <a:p>
            <a:r>
              <a:rPr lang="en-US" sz="2000" b="0" dirty="0"/>
              <a:t>Setup Network (defined schedule) up so that it takes in inputs and produces output</a:t>
            </a:r>
          </a:p>
          <a:p>
            <a:r>
              <a:rPr lang="en-US" sz="2000" b="0" dirty="0"/>
              <a:t>If the output does not match desired output network creates an error signal</a:t>
            </a:r>
          </a:p>
          <a:p>
            <a:r>
              <a:rPr lang="en-US" sz="2000" b="0" dirty="0"/>
              <a:t>Network will pass the error signal backwards through the network. Learning occurs by adjusting the weights to match the inputs and outputs</a:t>
            </a:r>
          </a:p>
          <a:p>
            <a:endParaRPr lang="en-US" sz="1600" b="0" dirty="0"/>
          </a:p>
          <a:p>
            <a:pPr marL="0" indent="0">
              <a:buNone/>
            </a:pPr>
            <a:endParaRPr lang="en-US" b="0" dirty="0"/>
          </a:p>
        </p:txBody>
      </p:sp>
    </p:spTree>
    <p:extLst>
      <p:ext uri="{BB962C8B-B14F-4D97-AF65-F5344CB8AC3E}">
        <p14:creationId xmlns:p14="http://schemas.microsoft.com/office/powerpoint/2010/main" val="19637558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3E161-5BA2-AC48-949B-F615BFFC9242}"/>
              </a:ext>
            </a:extLst>
          </p:cNvPr>
          <p:cNvSpPr>
            <a:spLocks noGrp="1"/>
          </p:cNvSpPr>
          <p:nvPr>
            <p:ph type="title"/>
          </p:nvPr>
        </p:nvSpPr>
        <p:spPr/>
        <p:txBody>
          <a:bodyPr/>
          <a:lstStyle/>
          <a:p>
            <a:r>
              <a:rPr lang="en-US" dirty="0"/>
              <a:t>Neural Network – Deep Learning</a:t>
            </a:r>
          </a:p>
        </p:txBody>
      </p:sp>
      <p:pic>
        <p:nvPicPr>
          <p:cNvPr id="4" name="Picture 3">
            <a:extLst>
              <a:ext uri="{FF2B5EF4-FFF2-40B4-BE49-F238E27FC236}">
                <a16:creationId xmlns:a16="http://schemas.microsoft.com/office/drawing/2014/main" id="{B8CA213B-05F7-2C45-AF05-E1AD011C01AB}"/>
              </a:ext>
            </a:extLst>
          </p:cNvPr>
          <p:cNvPicPr>
            <a:picLocks noChangeAspect="1"/>
          </p:cNvPicPr>
          <p:nvPr/>
        </p:nvPicPr>
        <p:blipFill>
          <a:blip r:embed="rId3"/>
          <a:stretch>
            <a:fillRect/>
          </a:stretch>
        </p:blipFill>
        <p:spPr>
          <a:xfrm>
            <a:off x="1295400" y="1276350"/>
            <a:ext cx="6781800" cy="3161861"/>
          </a:xfrm>
          <a:prstGeom prst="rect">
            <a:avLst/>
          </a:prstGeom>
        </p:spPr>
      </p:pic>
    </p:spTree>
    <p:extLst>
      <p:ext uri="{BB962C8B-B14F-4D97-AF65-F5344CB8AC3E}">
        <p14:creationId xmlns:p14="http://schemas.microsoft.com/office/powerpoint/2010/main" val="6013988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A3BE3-149B-3548-AD8E-1B5DBE5897D0}"/>
              </a:ext>
            </a:extLst>
          </p:cNvPr>
          <p:cNvSpPr>
            <a:spLocks noGrp="1"/>
          </p:cNvSpPr>
          <p:nvPr>
            <p:ph type="title"/>
          </p:nvPr>
        </p:nvSpPr>
        <p:spPr/>
        <p:txBody>
          <a:bodyPr>
            <a:normAutofit fontScale="90000"/>
          </a:bodyPr>
          <a:lstStyle/>
          <a:p>
            <a:r>
              <a:rPr lang="en-US" dirty="0"/>
              <a:t>Neural Networks – What are they good at?</a:t>
            </a:r>
          </a:p>
        </p:txBody>
      </p:sp>
      <p:sp>
        <p:nvSpPr>
          <p:cNvPr id="3" name="Content Placeholder 2">
            <a:extLst>
              <a:ext uri="{FF2B5EF4-FFF2-40B4-BE49-F238E27FC236}">
                <a16:creationId xmlns:a16="http://schemas.microsoft.com/office/drawing/2014/main" id="{19113455-031B-5C42-85C7-7F7655EC6562}"/>
              </a:ext>
            </a:extLst>
          </p:cNvPr>
          <p:cNvSpPr>
            <a:spLocks noGrp="1"/>
          </p:cNvSpPr>
          <p:nvPr>
            <p:ph idx="1"/>
          </p:nvPr>
        </p:nvSpPr>
        <p:spPr/>
        <p:txBody>
          <a:bodyPr>
            <a:normAutofit/>
          </a:bodyPr>
          <a:lstStyle/>
          <a:p>
            <a:r>
              <a:rPr lang="en-US" sz="2200" b="0" dirty="0"/>
              <a:t>Automatic speech translation </a:t>
            </a:r>
          </a:p>
          <a:p>
            <a:r>
              <a:rPr lang="en-US" sz="2200" b="0" dirty="0"/>
              <a:t>Recognize traffic signs &gt; people </a:t>
            </a:r>
          </a:p>
          <a:p>
            <a:r>
              <a:rPr lang="en-US" sz="2200" b="0" dirty="0"/>
              <a:t>Google maps read all building #s </a:t>
            </a:r>
          </a:p>
          <a:p>
            <a:r>
              <a:rPr lang="en-US" sz="2200" b="0" dirty="0"/>
              <a:t>Baidu: image understanding </a:t>
            </a:r>
          </a:p>
          <a:p>
            <a:r>
              <a:rPr lang="en-US" sz="2200" b="0" dirty="0"/>
              <a:t>Sentiment analysis </a:t>
            </a:r>
          </a:p>
          <a:p>
            <a:r>
              <a:rPr lang="en-US" sz="2200" b="0" dirty="0"/>
              <a:t>Read Chinese ~ native levels </a:t>
            </a:r>
          </a:p>
          <a:p>
            <a:r>
              <a:rPr lang="en-US" sz="2200" b="0" dirty="0"/>
              <a:t>Write sentences as image captions </a:t>
            </a:r>
          </a:p>
          <a:p>
            <a:r>
              <a:rPr lang="en-US" sz="2200" b="0" dirty="0"/>
              <a:t>Medicine: cancer research &amp; insights </a:t>
            </a:r>
          </a:p>
          <a:p>
            <a:r>
              <a:rPr lang="en-US" sz="2200" b="0" dirty="0"/>
              <a:t>Medical decisions &amp; diagnostics in 15 minutes </a:t>
            </a:r>
          </a:p>
        </p:txBody>
      </p:sp>
    </p:spTree>
    <p:extLst>
      <p:ext uri="{BB962C8B-B14F-4D97-AF65-F5344CB8AC3E}">
        <p14:creationId xmlns:p14="http://schemas.microsoft.com/office/powerpoint/2010/main" val="15168340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4E570-B7CD-3C41-B159-36B21221DFF5}"/>
              </a:ext>
            </a:extLst>
          </p:cNvPr>
          <p:cNvSpPr>
            <a:spLocks noGrp="1"/>
          </p:cNvSpPr>
          <p:nvPr>
            <p:ph type="title"/>
          </p:nvPr>
        </p:nvSpPr>
        <p:spPr/>
        <p:txBody>
          <a:bodyPr/>
          <a:lstStyle/>
          <a:p>
            <a:r>
              <a:rPr lang="en-US" dirty="0"/>
              <a:t>Neural Networks</a:t>
            </a:r>
          </a:p>
        </p:txBody>
      </p:sp>
      <p:sp>
        <p:nvSpPr>
          <p:cNvPr id="3" name="Content Placeholder 2">
            <a:extLst>
              <a:ext uri="{FF2B5EF4-FFF2-40B4-BE49-F238E27FC236}">
                <a16:creationId xmlns:a16="http://schemas.microsoft.com/office/drawing/2014/main" id="{5BBCDC36-E5B0-0945-83AE-E6E89FD7973C}"/>
              </a:ext>
            </a:extLst>
          </p:cNvPr>
          <p:cNvSpPr>
            <a:spLocks noGrp="1"/>
          </p:cNvSpPr>
          <p:nvPr>
            <p:ph idx="1"/>
          </p:nvPr>
        </p:nvSpPr>
        <p:spPr/>
        <p:txBody>
          <a:bodyPr>
            <a:normAutofit/>
          </a:bodyPr>
          <a:lstStyle/>
          <a:p>
            <a:r>
              <a:rPr lang="en-US" sz="2400" dirty="0"/>
              <a:t>Association between human brains and neural networks is inspired, but weak </a:t>
            </a:r>
          </a:p>
          <a:p>
            <a:r>
              <a:rPr lang="en-US" sz="2400" dirty="0"/>
              <a:t>Neural nets seem particularly good at human-like tasks such as: </a:t>
            </a:r>
          </a:p>
          <a:p>
            <a:pPr lvl="1"/>
            <a:r>
              <a:rPr lang="en-US" sz="2400" b="0" dirty="0"/>
              <a:t>Recognizing images  </a:t>
            </a:r>
          </a:p>
          <a:p>
            <a:pPr lvl="1"/>
            <a:r>
              <a:rPr lang="en-US" sz="2400" b="0" dirty="0"/>
              <a:t>Recognizing speech </a:t>
            </a:r>
          </a:p>
          <a:p>
            <a:pPr lvl="1"/>
            <a:r>
              <a:rPr lang="en-US" sz="2400" b="0" dirty="0"/>
              <a:t>Recent work over past few years suggest they are good at predicting </a:t>
            </a:r>
          </a:p>
          <a:p>
            <a:endParaRPr lang="en-US" dirty="0"/>
          </a:p>
        </p:txBody>
      </p:sp>
    </p:spTree>
    <p:extLst>
      <p:ext uri="{BB962C8B-B14F-4D97-AF65-F5344CB8AC3E}">
        <p14:creationId xmlns:p14="http://schemas.microsoft.com/office/powerpoint/2010/main" val="5512020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4E570-B7CD-3C41-B159-36B21221DFF5}"/>
              </a:ext>
            </a:extLst>
          </p:cNvPr>
          <p:cNvSpPr>
            <a:spLocks noGrp="1"/>
          </p:cNvSpPr>
          <p:nvPr>
            <p:ph type="title"/>
          </p:nvPr>
        </p:nvSpPr>
        <p:spPr>
          <a:xfrm>
            <a:off x="628650" y="209550"/>
            <a:ext cx="8134350" cy="869154"/>
          </a:xfrm>
        </p:spPr>
        <p:txBody>
          <a:bodyPr>
            <a:normAutofit fontScale="90000"/>
          </a:bodyPr>
          <a:lstStyle/>
          <a:p>
            <a:r>
              <a:rPr lang="en-US" dirty="0"/>
              <a:t>AI – Challenges of “Black Box” vs. “White Box”</a:t>
            </a:r>
          </a:p>
        </p:txBody>
      </p:sp>
      <p:sp>
        <p:nvSpPr>
          <p:cNvPr id="3" name="Content Placeholder 2">
            <a:extLst>
              <a:ext uri="{FF2B5EF4-FFF2-40B4-BE49-F238E27FC236}">
                <a16:creationId xmlns:a16="http://schemas.microsoft.com/office/drawing/2014/main" id="{5BBCDC36-E5B0-0945-83AE-E6E89FD7973C}"/>
              </a:ext>
            </a:extLst>
          </p:cNvPr>
          <p:cNvSpPr>
            <a:spLocks noGrp="1"/>
          </p:cNvSpPr>
          <p:nvPr>
            <p:ph idx="1"/>
          </p:nvPr>
        </p:nvSpPr>
        <p:spPr>
          <a:xfrm>
            <a:off x="628650" y="2495550"/>
            <a:ext cx="7886700" cy="2137172"/>
          </a:xfrm>
        </p:spPr>
        <p:txBody>
          <a:bodyPr>
            <a:normAutofit fontScale="92500" lnSpcReduction="20000"/>
          </a:bodyPr>
          <a:lstStyle/>
          <a:p>
            <a:pPr>
              <a:lnSpc>
                <a:spcPct val="150000"/>
              </a:lnSpc>
            </a:pPr>
            <a:r>
              <a:rPr lang="en-US" sz="2000" b="0" dirty="0"/>
              <a:t>Sophisticated AI applications can operate in ways that are opaque to humans, even designers of the technology. For example, deep learning that has been used for self-driving cars is not understood.</a:t>
            </a:r>
          </a:p>
          <a:p>
            <a:pPr>
              <a:lnSpc>
                <a:spcPct val="150000"/>
              </a:lnSpc>
            </a:pPr>
            <a:r>
              <a:rPr lang="en-US" sz="2000" b="0" dirty="0"/>
              <a:t>This presents problems for adoption, trust, buy-in, compliance, troubleshooting, and “Explainability” </a:t>
            </a:r>
          </a:p>
        </p:txBody>
      </p:sp>
      <p:pic>
        <p:nvPicPr>
          <p:cNvPr id="9218" name="Picture 2" descr="Image result for black box vs white box ai"/>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62000" y="1053778"/>
            <a:ext cx="7312025" cy="1273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93537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962150"/>
            <a:ext cx="8686800" cy="3810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5429AF-D33C-DA42-9582-3CCD23B346FA}"/>
              </a:ext>
            </a:extLst>
          </p:cNvPr>
          <p:cNvSpPr>
            <a:spLocks noGrp="1"/>
          </p:cNvSpPr>
          <p:nvPr>
            <p:ph type="title"/>
          </p:nvPr>
        </p:nvSpPr>
        <p:spPr>
          <a:xfrm>
            <a:off x="342900" y="121447"/>
            <a:ext cx="7886700" cy="869154"/>
          </a:xfrm>
        </p:spPr>
        <p:txBody>
          <a:bodyPr>
            <a:normAutofit/>
          </a:bodyPr>
          <a:lstStyle/>
          <a:p>
            <a:r>
              <a:rPr lang="en-US" sz="3200" dirty="0"/>
              <a:t>AI: Working Definitions</a:t>
            </a:r>
          </a:p>
        </p:txBody>
      </p:sp>
      <p:sp>
        <p:nvSpPr>
          <p:cNvPr id="3" name="Content Placeholder 2">
            <a:extLst>
              <a:ext uri="{FF2B5EF4-FFF2-40B4-BE49-F238E27FC236}">
                <a16:creationId xmlns:a16="http://schemas.microsoft.com/office/drawing/2014/main" id="{1E30E937-C06D-7849-8A46-588BB895500A}"/>
              </a:ext>
            </a:extLst>
          </p:cNvPr>
          <p:cNvSpPr>
            <a:spLocks noGrp="1"/>
          </p:cNvSpPr>
          <p:nvPr>
            <p:ph idx="1"/>
          </p:nvPr>
        </p:nvSpPr>
        <p:spPr>
          <a:xfrm>
            <a:off x="342900" y="990601"/>
            <a:ext cx="7753350" cy="3105149"/>
          </a:xfrm>
        </p:spPr>
        <p:txBody>
          <a:bodyPr>
            <a:normAutofit/>
          </a:bodyPr>
          <a:lstStyle/>
          <a:p>
            <a:r>
              <a:rPr lang="en-US" sz="2000" b="0" dirty="0"/>
              <a:t>AI</a:t>
            </a:r>
          </a:p>
          <a:p>
            <a:r>
              <a:rPr lang="en-US" sz="2000" b="0" dirty="0"/>
              <a:t>Machine Learning</a:t>
            </a:r>
          </a:p>
          <a:p>
            <a:r>
              <a:rPr lang="en-US" sz="2000" b="0" dirty="0"/>
              <a:t>Deep Learning</a:t>
            </a:r>
          </a:p>
          <a:p>
            <a:r>
              <a:rPr lang="en-US" sz="2000" dirty="0"/>
              <a:t>Data Science</a:t>
            </a:r>
          </a:p>
          <a:p>
            <a:r>
              <a:rPr lang="en-US" sz="2000" b="0" dirty="0"/>
              <a:t>Big Data</a:t>
            </a:r>
          </a:p>
          <a:p>
            <a:endParaRPr lang="en-US" sz="4000" dirty="0"/>
          </a:p>
        </p:txBody>
      </p:sp>
    </p:spTree>
    <p:extLst>
      <p:ext uri="{BB962C8B-B14F-4D97-AF65-F5344CB8AC3E}">
        <p14:creationId xmlns:p14="http://schemas.microsoft.com/office/powerpoint/2010/main" val="1713413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429AF-D33C-DA42-9582-3CCD23B346FA}"/>
              </a:ext>
            </a:extLst>
          </p:cNvPr>
          <p:cNvSpPr>
            <a:spLocks noGrp="1"/>
          </p:cNvSpPr>
          <p:nvPr>
            <p:ph type="title"/>
          </p:nvPr>
        </p:nvSpPr>
        <p:spPr/>
        <p:txBody>
          <a:bodyPr>
            <a:normAutofit/>
          </a:bodyPr>
          <a:lstStyle/>
          <a:p>
            <a:r>
              <a:rPr lang="en-US" dirty="0"/>
              <a:t>Welcome. Did you know…</a:t>
            </a:r>
          </a:p>
        </p:txBody>
      </p:sp>
      <p:sp>
        <p:nvSpPr>
          <p:cNvPr id="3" name="Content Placeholder 2">
            <a:extLst>
              <a:ext uri="{FF2B5EF4-FFF2-40B4-BE49-F238E27FC236}">
                <a16:creationId xmlns:a16="http://schemas.microsoft.com/office/drawing/2014/main" id="{1E30E937-C06D-7849-8A46-588BB895500A}"/>
              </a:ext>
            </a:extLst>
          </p:cNvPr>
          <p:cNvSpPr>
            <a:spLocks noGrp="1"/>
          </p:cNvSpPr>
          <p:nvPr>
            <p:ph idx="1"/>
          </p:nvPr>
        </p:nvSpPr>
        <p:spPr>
          <a:xfrm>
            <a:off x="628650" y="1352550"/>
            <a:ext cx="7753350" cy="3105149"/>
          </a:xfrm>
        </p:spPr>
        <p:txBody>
          <a:bodyPr>
            <a:normAutofit/>
          </a:bodyPr>
          <a:lstStyle/>
          <a:p>
            <a:r>
              <a:rPr lang="en-US" sz="2000" b="0" dirty="0"/>
              <a:t>AI is more than 40 years old.</a:t>
            </a:r>
          </a:p>
          <a:p>
            <a:r>
              <a:rPr lang="en-US" sz="2000" b="0" dirty="0"/>
              <a:t>Only 10,000 people in the world can actually “do” serious AI.</a:t>
            </a:r>
          </a:p>
          <a:p>
            <a:endParaRPr lang="en-US" sz="2000" b="0" dirty="0"/>
          </a:p>
          <a:p>
            <a:endParaRPr lang="en-US" sz="2000" b="0" dirty="0"/>
          </a:p>
        </p:txBody>
      </p:sp>
    </p:spTree>
    <p:extLst>
      <p:ext uri="{BB962C8B-B14F-4D97-AF65-F5344CB8AC3E}">
        <p14:creationId xmlns:p14="http://schemas.microsoft.com/office/powerpoint/2010/main" val="5732556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429AF-D33C-DA42-9582-3CCD23B346FA}"/>
              </a:ext>
            </a:extLst>
          </p:cNvPr>
          <p:cNvSpPr>
            <a:spLocks noGrp="1"/>
          </p:cNvSpPr>
          <p:nvPr>
            <p:ph type="title"/>
          </p:nvPr>
        </p:nvSpPr>
        <p:spPr/>
        <p:txBody>
          <a:bodyPr/>
          <a:lstStyle/>
          <a:p>
            <a:r>
              <a:rPr lang="en-US" dirty="0"/>
              <a:t>Data Science - Definition</a:t>
            </a:r>
          </a:p>
        </p:txBody>
      </p:sp>
      <p:sp>
        <p:nvSpPr>
          <p:cNvPr id="3" name="Content Placeholder 2">
            <a:extLst>
              <a:ext uri="{FF2B5EF4-FFF2-40B4-BE49-F238E27FC236}">
                <a16:creationId xmlns:a16="http://schemas.microsoft.com/office/drawing/2014/main" id="{1E30E937-C06D-7849-8A46-588BB895500A}"/>
              </a:ext>
            </a:extLst>
          </p:cNvPr>
          <p:cNvSpPr>
            <a:spLocks noGrp="1"/>
          </p:cNvSpPr>
          <p:nvPr>
            <p:ph idx="1"/>
          </p:nvPr>
        </p:nvSpPr>
        <p:spPr>
          <a:xfrm>
            <a:off x="628650" y="1143001"/>
            <a:ext cx="8058150" cy="3257549"/>
          </a:xfrm>
        </p:spPr>
        <p:txBody>
          <a:bodyPr>
            <a:normAutofit/>
          </a:bodyPr>
          <a:lstStyle/>
          <a:p>
            <a:pPr marL="0" indent="0">
              <a:buNone/>
            </a:pPr>
            <a:r>
              <a:rPr lang="en-US" sz="1800" dirty="0"/>
              <a:t>Data science </a:t>
            </a:r>
            <a:r>
              <a:rPr lang="en-US" sz="1800" b="0" dirty="0"/>
              <a:t>is a multi-disciplinary field that uses scientific methods, processes, algorithms and systems to extract knowledge and insights from structured and unstructured data. Data science is the same concept as data mining and big data: "use the most powerful hardware, the most powerful programming systems, and the most efficient algorithms to solve problems". </a:t>
            </a:r>
          </a:p>
          <a:p>
            <a:pPr marL="0" indent="0">
              <a:buNone/>
            </a:pPr>
            <a:endParaRPr lang="en-US" sz="1800" b="0" dirty="0"/>
          </a:p>
          <a:p>
            <a:pPr marL="0" indent="0">
              <a:buNone/>
            </a:pPr>
            <a:r>
              <a:rPr lang="en-US" sz="1800" dirty="0"/>
              <a:t>Data science </a:t>
            </a:r>
            <a:r>
              <a:rPr lang="en-US" sz="1800" b="0" dirty="0"/>
              <a:t>is a "concept to unify statistics, data analysis, machine learning and their related methods" in order to "understand and analyze actual phenomena" with data. It employs techniques and theories drawn from many fields within the context of mathematics, statistics, information science, and computer science. </a:t>
            </a:r>
          </a:p>
        </p:txBody>
      </p:sp>
    </p:spTree>
    <p:extLst>
      <p:ext uri="{BB962C8B-B14F-4D97-AF65-F5344CB8AC3E}">
        <p14:creationId xmlns:p14="http://schemas.microsoft.com/office/powerpoint/2010/main" val="17331274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429AF-D33C-DA42-9582-3CCD23B346FA}"/>
              </a:ext>
            </a:extLst>
          </p:cNvPr>
          <p:cNvSpPr>
            <a:spLocks noGrp="1"/>
          </p:cNvSpPr>
          <p:nvPr>
            <p:ph type="title"/>
          </p:nvPr>
        </p:nvSpPr>
        <p:spPr/>
        <p:txBody>
          <a:bodyPr/>
          <a:lstStyle/>
          <a:p>
            <a:r>
              <a:rPr lang="en-US" dirty="0"/>
              <a:t>Data Science - Definition</a:t>
            </a:r>
          </a:p>
        </p:txBody>
      </p:sp>
      <p:sp>
        <p:nvSpPr>
          <p:cNvPr id="3" name="Content Placeholder 2">
            <a:extLst>
              <a:ext uri="{FF2B5EF4-FFF2-40B4-BE49-F238E27FC236}">
                <a16:creationId xmlns:a16="http://schemas.microsoft.com/office/drawing/2014/main" id="{1E30E937-C06D-7849-8A46-588BB895500A}"/>
              </a:ext>
            </a:extLst>
          </p:cNvPr>
          <p:cNvSpPr>
            <a:spLocks noGrp="1"/>
          </p:cNvSpPr>
          <p:nvPr>
            <p:ph idx="1"/>
          </p:nvPr>
        </p:nvSpPr>
        <p:spPr>
          <a:xfrm>
            <a:off x="628650" y="1143001"/>
            <a:ext cx="8286750" cy="3105149"/>
          </a:xfrm>
        </p:spPr>
        <p:txBody>
          <a:bodyPr>
            <a:normAutofit fontScale="92500" lnSpcReduction="10000"/>
          </a:bodyPr>
          <a:lstStyle/>
          <a:p>
            <a:pPr marL="0" indent="0">
              <a:buNone/>
            </a:pPr>
            <a:r>
              <a:rPr lang="en-US" sz="2000" b="0" dirty="0"/>
              <a:t>In 2012, when Harvard Business Review called it "The Sexiest Job of the 21st Century", the term "data science" became a buzzword. It became conflated with:</a:t>
            </a:r>
          </a:p>
          <a:p>
            <a:r>
              <a:rPr lang="en-US" sz="2000" dirty="0"/>
              <a:t>Business analytics</a:t>
            </a:r>
          </a:p>
          <a:p>
            <a:r>
              <a:rPr lang="en-US" sz="2000" dirty="0"/>
              <a:t>Business intelligence</a:t>
            </a:r>
          </a:p>
          <a:p>
            <a:r>
              <a:rPr lang="en-US" sz="2000" dirty="0"/>
              <a:t>Predictive modeling</a:t>
            </a:r>
          </a:p>
          <a:p>
            <a:r>
              <a:rPr lang="en-US" sz="2000" dirty="0"/>
              <a:t>Statistics </a:t>
            </a:r>
            <a:r>
              <a:rPr lang="en-US" sz="2000" b="0" i="1" dirty="0"/>
              <a:t>(Nate Silver referred to data science as a “sexed up term for statistics.”)</a:t>
            </a:r>
          </a:p>
          <a:p>
            <a:pPr marL="0" indent="0">
              <a:buNone/>
            </a:pPr>
            <a:r>
              <a:rPr lang="en-US" sz="2000" b="0" dirty="0"/>
              <a:t>While many university programs now offer a data science degree, there exists no consensus on a definition or suitable curriculum contents.</a:t>
            </a:r>
          </a:p>
          <a:p>
            <a:pPr marL="0" indent="0">
              <a:buNone/>
            </a:pPr>
            <a:r>
              <a:rPr lang="en-US" sz="2000" dirty="0">
                <a:solidFill>
                  <a:srgbClr val="C00000"/>
                </a:solidFill>
              </a:rPr>
              <a:t>Many data-science and big-data projects fail to deliver useful results, often as a result of poor management and utilization of resources.</a:t>
            </a:r>
            <a:endParaRPr lang="en-US" sz="4000" dirty="0">
              <a:solidFill>
                <a:srgbClr val="C00000"/>
              </a:solidFill>
            </a:endParaRPr>
          </a:p>
        </p:txBody>
      </p:sp>
    </p:spTree>
    <p:extLst>
      <p:ext uri="{BB962C8B-B14F-4D97-AF65-F5344CB8AC3E}">
        <p14:creationId xmlns:p14="http://schemas.microsoft.com/office/powerpoint/2010/main" val="3184550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28650" y="273846"/>
            <a:ext cx="6610350" cy="3974305"/>
          </a:xfrm>
        </p:spPr>
        <p:txBody>
          <a:bodyPr/>
          <a:lstStyle/>
          <a:p>
            <a:r>
              <a:rPr lang="en-US" dirty="0"/>
              <a:t>Who is a real data scientist?</a:t>
            </a:r>
            <a:br>
              <a:rPr lang="en-US" dirty="0"/>
            </a:br>
            <a:br>
              <a:rPr lang="en-US" dirty="0"/>
            </a:br>
            <a:r>
              <a:rPr lang="en-US" sz="2000" dirty="0">
                <a:solidFill>
                  <a:schemeClr val="tx1"/>
                </a:solidFill>
              </a:rPr>
              <a:t>Data scientists are highly qualified and can be hard to hire and retain. They are the key professional role behind AI and advanced analytics.</a:t>
            </a:r>
          </a:p>
        </p:txBody>
      </p:sp>
    </p:spTree>
    <p:extLst>
      <p:ext uri="{BB962C8B-B14F-4D97-AF65-F5344CB8AC3E}">
        <p14:creationId xmlns:p14="http://schemas.microsoft.com/office/powerpoint/2010/main" val="10123268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2343150"/>
            <a:ext cx="8686800" cy="3810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5429AF-D33C-DA42-9582-3CCD23B346FA}"/>
              </a:ext>
            </a:extLst>
          </p:cNvPr>
          <p:cNvSpPr>
            <a:spLocks noGrp="1"/>
          </p:cNvSpPr>
          <p:nvPr>
            <p:ph type="title"/>
          </p:nvPr>
        </p:nvSpPr>
        <p:spPr>
          <a:xfrm>
            <a:off x="342900" y="121447"/>
            <a:ext cx="7886700" cy="869154"/>
          </a:xfrm>
        </p:spPr>
        <p:txBody>
          <a:bodyPr>
            <a:normAutofit/>
          </a:bodyPr>
          <a:lstStyle/>
          <a:p>
            <a:r>
              <a:rPr lang="en-US" sz="3200" dirty="0"/>
              <a:t>AI: Working Definitions</a:t>
            </a:r>
          </a:p>
        </p:txBody>
      </p:sp>
      <p:sp>
        <p:nvSpPr>
          <p:cNvPr id="3" name="Content Placeholder 2">
            <a:extLst>
              <a:ext uri="{FF2B5EF4-FFF2-40B4-BE49-F238E27FC236}">
                <a16:creationId xmlns:a16="http://schemas.microsoft.com/office/drawing/2014/main" id="{1E30E937-C06D-7849-8A46-588BB895500A}"/>
              </a:ext>
            </a:extLst>
          </p:cNvPr>
          <p:cNvSpPr>
            <a:spLocks noGrp="1"/>
          </p:cNvSpPr>
          <p:nvPr>
            <p:ph idx="1"/>
          </p:nvPr>
        </p:nvSpPr>
        <p:spPr>
          <a:xfrm>
            <a:off x="342900" y="990601"/>
            <a:ext cx="8267700" cy="3105149"/>
          </a:xfrm>
        </p:spPr>
        <p:txBody>
          <a:bodyPr>
            <a:normAutofit/>
          </a:bodyPr>
          <a:lstStyle/>
          <a:p>
            <a:r>
              <a:rPr lang="en-US" sz="2000" b="0" dirty="0"/>
              <a:t>AI</a:t>
            </a:r>
          </a:p>
          <a:p>
            <a:r>
              <a:rPr lang="en-US" sz="2000" b="0" dirty="0"/>
              <a:t>Machine Learning</a:t>
            </a:r>
          </a:p>
          <a:p>
            <a:r>
              <a:rPr lang="en-US" sz="2000" b="0" dirty="0"/>
              <a:t>Deep Learning</a:t>
            </a:r>
          </a:p>
          <a:p>
            <a:r>
              <a:rPr lang="en-US" sz="2000" b="0" dirty="0"/>
              <a:t>Data Science</a:t>
            </a:r>
          </a:p>
          <a:p>
            <a:r>
              <a:rPr lang="en-US" sz="2000" dirty="0"/>
              <a:t>Big Data – We will spend some time on it in the next section of class</a:t>
            </a:r>
          </a:p>
          <a:p>
            <a:endParaRPr lang="en-US" sz="4000" dirty="0"/>
          </a:p>
        </p:txBody>
      </p:sp>
    </p:spTree>
    <p:extLst>
      <p:ext uri="{BB962C8B-B14F-4D97-AF65-F5344CB8AC3E}">
        <p14:creationId xmlns:p14="http://schemas.microsoft.com/office/powerpoint/2010/main" val="34989937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5/5d/BalticServers_data_center.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6430" y="0"/>
            <a:ext cx="9190430" cy="450373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6430" y="3074988"/>
            <a:ext cx="9190430" cy="142875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5429AF-D33C-DA42-9582-3CCD23B346FA}"/>
              </a:ext>
            </a:extLst>
          </p:cNvPr>
          <p:cNvSpPr>
            <a:spLocks noGrp="1"/>
          </p:cNvSpPr>
          <p:nvPr>
            <p:ph type="title"/>
          </p:nvPr>
        </p:nvSpPr>
        <p:spPr>
          <a:xfrm>
            <a:off x="628650" y="3348835"/>
            <a:ext cx="7886700" cy="869154"/>
          </a:xfrm>
        </p:spPr>
        <p:txBody>
          <a:bodyPr>
            <a:normAutofit/>
          </a:bodyPr>
          <a:lstStyle/>
          <a:p>
            <a:pPr algn="ctr"/>
            <a:r>
              <a:rPr lang="en-US" sz="3200" dirty="0">
                <a:solidFill>
                  <a:srgbClr val="AF1775"/>
                </a:solidFill>
              </a:rPr>
              <a:t>Part 2: Big Data </a:t>
            </a:r>
          </a:p>
        </p:txBody>
      </p:sp>
    </p:spTree>
    <p:extLst>
      <p:ext uri="{BB962C8B-B14F-4D97-AF65-F5344CB8AC3E}">
        <p14:creationId xmlns:p14="http://schemas.microsoft.com/office/powerpoint/2010/main" val="435104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What is Big Data?</a:t>
            </a:r>
          </a:p>
        </p:txBody>
      </p:sp>
      <p:sp>
        <p:nvSpPr>
          <p:cNvPr id="7" name="Content Placeholder 6"/>
          <p:cNvSpPr>
            <a:spLocks noGrp="1"/>
          </p:cNvSpPr>
          <p:nvPr>
            <p:ph idx="1"/>
          </p:nvPr>
        </p:nvSpPr>
        <p:spPr>
          <a:xfrm>
            <a:off x="152400" y="1143001"/>
            <a:ext cx="8686800" cy="3489722"/>
          </a:xfrm>
        </p:spPr>
        <p:txBody>
          <a:bodyPr>
            <a:normAutofit/>
          </a:bodyPr>
          <a:lstStyle/>
          <a:p>
            <a:pPr marL="514350" lvl="1" indent="0">
              <a:buNone/>
            </a:pPr>
            <a:r>
              <a:rPr lang="en-US" dirty="0"/>
              <a:t>The 3 V’s</a:t>
            </a:r>
          </a:p>
          <a:p>
            <a:pPr lvl="2"/>
            <a:r>
              <a:rPr lang="en-US" b="1" dirty="0"/>
              <a:t>Volume</a:t>
            </a:r>
          </a:p>
          <a:p>
            <a:pPr marL="1371600" lvl="3" indent="0">
              <a:buNone/>
            </a:pPr>
            <a:r>
              <a:rPr lang="en-US" dirty="0"/>
              <a:t>Large Quantities (think gigabytes, terabytes of information daily)</a:t>
            </a:r>
          </a:p>
          <a:p>
            <a:pPr lvl="2"/>
            <a:r>
              <a:rPr lang="en-US" b="1" dirty="0"/>
              <a:t>Velocity</a:t>
            </a:r>
          </a:p>
          <a:p>
            <a:pPr marL="1371600" lvl="3" indent="0">
              <a:buNone/>
            </a:pPr>
            <a:r>
              <a:rPr lang="en-US" dirty="0"/>
              <a:t>Speed of generation and/or need to be processed quickly</a:t>
            </a:r>
          </a:p>
          <a:p>
            <a:pPr lvl="2"/>
            <a:r>
              <a:rPr lang="en-US" b="1" dirty="0"/>
              <a:t>Variety</a:t>
            </a:r>
          </a:p>
          <a:p>
            <a:pPr marL="1371600" lvl="3" indent="0">
              <a:buNone/>
            </a:pPr>
            <a:r>
              <a:rPr lang="en-US" dirty="0"/>
              <a:t>Data might be structured, unstructured, varying sources </a:t>
            </a:r>
          </a:p>
          <a:p>
            <a:pPr lvl="2"/>
            <a:r>
              <a:rPr lang="en-US" b="1" dirty="0"/>
              <a:t>And some additional considerations…</a:t>
            </a:r>
          </a:p>
        </p:txBody>
      </p:sp>
    </p:spTree>
    <p:extLst>
      <p:ext uri="{BB962C8B-B14F-4D97-AF65-F5344CB8AC3E}">
        <p14:creationId xmlns:p14="http://schemas.microsoft.com/office/powerpoint/2010/main" val="41111286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Considerations</a:t>
            </a:r>
          </a:p>
        </p:txBody>
      </p:sp>
      <p:sp>
        <p:nvSpPr>
          <p:cNvPr id="3" name="Content Placeholder 2"/>
          <p:cNvSpPr>
            <a:spLocks noGrp="1"/>
          </p:cNvSpPr>
          <p:nvPr>
            <p:ph idx="1"/>
          </p:nvPr>
        </p:nvSpPr>
        <p:spPr/>
        <p:txBody>
          <a:bodyPr>
            <a:normAutofit/>
          </a:bodyPr>
          <a:lstStyle/>
          <a:p>
            <a:r>
              <a:rPr lang="en-US" sz="2400" b="1" dirty="0"/>
              <a:t>Variability</a:t>
            </a:r>
            <a:endParaRPr lang="en-US" sz="2400" dirty="0"/>
          </a:p>
          <a:p>
            <a:pPr marL="457200" lvl="1" indent="0">
              <a:buNone/>
            </a:pPr>
            <a:r>
              <a:rPr lang="en-US" sz="2400" b="0" dirty="0"/>
              <a:t>Is your data consistent?  Does it have holes in it?</a:t>
            </a:r>
          </a:p>
          <a:p>
            <a:r>
              <a:rPr lang="en-US" sz="2400" b="1" dirty="0"/>
              <a:t>Veracity</a:t>
            </a:r>
          </a:p>
          <a:p>
            <a:pPr marL="457200" lvl="1" indent="0">
              <a:buNone/>
            </a:pPr>
            <a:r>
              <a:rPr lang="en-US" sz="2400" b="0" dirty="0"/>
              <a:t>How accurate are your data sets?</a:t>
            </a:r>
          </a:p>
          <a:p>
            <a:r>
              <a:rPr lang="en-US" sz="2400" b="1" dirty="0"/>
              <a:t>Complexity</a:t>
            </a:r>
            <a:endParaRPr lang="en-US" sz="2400" dirty="0"/>
          </a:p>
          <a:p>
            <a:pPr marL="457200" lvl="1" indent="0">
              <a:buNone/>
            </a:pPr>
            <a:r>
              <a:rPr lang="en-US" sz="2400" b="0" dirty="0"/>
              <a:t>The more complex your data, the “bigger” it is.  Do you have multiple sources that much be linked, connected, or correlated in order to grasp it’s meaning?</a:t>
            </a:r>
          </a:p>
        </p:txBody>
      </p:sp>
    </p:spTree>
    <p:extLst>
      <p:ext uri="{BB962C8B-B14F-4D97-AF65-F5344CB8AC3E}">
        <p14:creationId xmlns:p14="http://schemas.microsoft.com/office/powerpoint/2010/main" val="15494092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8200" y="201786"/>
            <a:ext cx="7467600" cy="769441"/>
          </a:xfrm>
          <a:prstGeom prst="rect">
            <a:avLst/>
          </a:prstGeom>
          <a:noFill/>
        </p:spPr>
        <p:txBody>
          <a:bodyPr wrap="square" rtlCol="0">
            <a:spAutoFit/>
          </a:bodyPr>
          <a:lstStyle/>
          <a:p>
            <a:r>
              <a:rPr lang="en-US" sz="4400" b="1" dirty="0">
                <a:solidFill>
                  <a:schemeClr val="accent3"/>
                </a:solidFill>
                <a:latin typeface="+mn-lt"/>
              </a:rPr>
              <a:t>New Data Sources</a:t>
            </a:r>
          </a:p>
        </p:txBody>
      </p:sp>
      <p:sp>
        <p:nvSpPr>
          <p:cNvPr id="5" name="TextBox 4"/>
          <p:cNvSpPr txBox="1"/>
          <p:nvPr/>
        </p:nvSpPr>
        <p:spPr>
          <a:xfrm>
            <a:off x="228600" y="1246210"/>
            <a:ext cx="4724400" cy="2503249"/>
          </a:xfrm>
          <a:prstGeom prst="rect">
            <a:avLst/>
          </a:prstGeom>
          <a:noFill/>
        </p:spPr>
        <p:txBody>
          <a:bodyPr wrap="square" rtlCol="0">
            <a:spAutoFit/>
          </a:bodyPr>
          <a:lstStyle/>
          <a:p>
            <a:pPr marL="800100" lvl="1" indent="-342900" fontAlgn="base">
              <a:spcBef>
                <a:spcPts val="600"/>
              </a:spcBef>
              <a:spcAft>
                <a:spcPts val="500"/>
              </a:spcAft>
              <a:buFont typeface="Arial" pitchFamily="34" charset="0"/>
              <a:buChar char="•"/>
              <a:defRPr/>
            </a:pPr>
            <a:r>
              <a:rPr lang="en-US" sz="2400" b="1" kern="0" dirty="0">
                <a:latin typeface="+mn-lt"/>
                <a:cs typeface="Arial" pitchFamily="34" charset="0"/>
              </a:rPr>
              <a:t>Logs</a:t>
            </a:r>
          </a:p>
          <a:p>
            <a:pPr marL="800100" lvl="1" indent="-342900" fontAlgn="base">
              <a:spcBef>
                <a:spcPts val="600"/>
              </a:spcBef>
              <a:spcAft>
                <a:spcPts val="500"/>
              </a:spcAft>
              <a:buFont typeface="Arial" pitchFamily="34" charset="0"/>
              <a:buChar char="•"/>
              <a:defRPr/>
            </a:pPr>
            <a:r>
              <a:rPr lang="en-US" sz="2400" b="1" kern="0" dirty="0">
                <a:latin typeface="+mn-lt"/>
                <a:cs typeface="Arial" pitchFamily="34" charset="0"/>
              </a:rPr>
              <a:t>Sensors / RFID</a:t>
            </a:r>
          </a:p>
          <a:p>
            <a:pPr marL="800100" lvl="1" indent="-342900" fontAlgn="base">
              <a:spcBef>
                <a:spcPts val="600"/>
              </a:spcBef>
              <a:spcAft>
                <a:spcPts val="500"/>
              </a:spcAft>
              <a:buFont typeface="Arial" pitchFamily="34" charset="0"/>
              <a:buChar char="•"/>
              <a:defRPr/>
            </a:pPr>
            <a:r>
              <a:rPr lang="en-US" sz="2400" b="1" kern="0" dirty="0">
                <a:latin typeface="+mn-lt"/>
                <a:cs typeface="Arial" pitchFamily="34" charset="0"/>
              </a:rPr>
              <a:t>Location / Geospatial </a:t>
            </a:r>
          </a:p>
          <a:p>
            <a:pPr marL="800100" lvl="1" indent="-342900" fontAlgn="base">
              <a:spcBef>
                <a:spcPts val="600"/>
              </a:spcBef>
              <a:spcAft>
                <a:spcPts val="500"/>
              </a:spcAft>
              <a:buFont typeface="Arial" pitchFamily="34" charset="0"/>
              <a:buChar char="•"/>
              <a:defRPr/>
            </a:pPr>
            <a:r>
              <a:rPr lang="en-US" sz="2400" b="1" kern="0" dirty="0">
                <a:latin typeface="+mn-lt"/>
                <a:cs typeface="Arial" pitchFamily="34" charset="0"/>
              </a:rPr>
              <a:t>Video / Recognition</a:t>
            </a:r>
          </a:p>
          <a:p>
            <a:pPr marL="800100" lvl="1" indent="-342900">
              <a:spcBef>
                <a:spcPts val="600"/>
              </a:spcBef>
              <a:spcAft>
                <a:spcPts val="500"/>
              </a:spcAft>
              <a:buFont typeface="Arial" pitchFamily="34" charset="0"/>
              <a:buChar char="•"/>
              <a:defRPr/>
            </a:pPr>
            <a:r>
              <a:rPr lang="en-US" sz="2400" b="1" kern="0" dirty="0">
                <a:latin typeface="+mn-lt"/>
                <a:cs typeface="Arial" pitchFamily="34" charset="0"/>
              </a:rPr>
              <a:t>Social / Natural Language</a:t>
            </a:r>
            <a:endParaRPr lang="en-US" sz="2400" b="1" dirty="0">
              <a:latin typeface="+mn-lt"/>
            </a:endParaRPr>
          </a:p>
        </p:txBody>
      </p:sp>
      <p:pic>
        <p:nvPicPr>
          <p:cNvPr id="6" name="Picture 5"/>
          <p:cNvPicPr>
            <a:picLocks noChangeAspect="1" noChangeArrowheads="1"/>
          </p:cNvPicPr>
          <p:nvPr/>
        </p:nvPicPr>
        <p:blipFill>
          <a:blip r:embed="rId3" cstate="print"/>
          <a:srcRect/>
          <a:stretch>
            <a:fillRect/>
          </a:stretch>
        </p:blipFill>
        <p:spPr bwMode="auto">
          <a:xfrm>
            <a:off x="6475482" y="3129992"/>
            <a:ext cx="1906518" cy="1273023"/>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noChangeArrowheads="1"/>
          </p:cNvPicPr>
          <p:nvPr/>
        </p:nvPicPr>
        <p:blipFill>
          <a:blip r:embed="rId4" cstate="print"/>
          <a:srcRect/>
          <a:stretch>
            <a:fillRect/>
          </a:stretch>
        </p:blipFill>
        <p:spPr bwMode="auto">
          <a:xfrm>
            <a:off x="6629400" y="650072"/>
            <a:ext cx="1549896" cy="913236"/>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noChangeArrowheads="1"/>
          </p:cNvPicPr>
          <p:nvPr/>
        </p:nvPicPr>
        <p:blipFill>
          <a:blip r:embed="rId5" cstate="print"/>
          <a:srcRect/>
          <a:stretch>
            <a:fillRect/>
          </a:stretch>
        </p:blipFill>
        <p:spPr bwMode="auto">
          <a:xfrm>
            <a:off x="4953000" y="1851662"/>
            <a:ext cx="1676400" cy="875360"/>
          </a:xfrm>
          <a:prstGeom prst="rect">
            <a:avLst/>
          </a:prstGeom>
          <a:ln>
            <a:noFill/>
          </a:ln>
          <a:effectLst>
            <a:outerShdw blurRad="292100" dist="139700" dir="2700000" algn="tl" rotWithShape="0">
              <a:srgbClr val="333333">
                <a:alpha val="65000"/>
              </a:srgbClr>
            </a:outerShdw>
          </a:effectLst>
        </p:spPr>
      </p:pic>
      <p:sp>
        <p:nvSpPr>
          <p:cNvPr id="11" name="Rectangle 3"/>
          <p:cNvSpPr txBox="1">
            <a:spLocks noChangeArrowheads="1"/>
          </p:cNvSpPr>
          <p:nvPr/>
        </p:nvSpPr>
        <p:spPr bwMode="auto">
          <a:xfrm>
            <a:off x="6172200" y="286801"/>
            <a:ext cx="2209800" cy="2857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mn-lt"/>
                <a:ea typeface="+mn-ea"/>
                <a:cs typeface="Arial" pitchFamily="34" charset="0"/>
              </a:rPr>
              <a:t>            Power</a:t>
            </a:r>
            <a:r>
              <a:rPr kumimoji="0" lang="en-US" sz="1600" b="1" i="0" u="none" strike="noStrike" kern="1200" cap="none" spc="0" normalizeH="0" noProof="0" dirty="0">
                <a:ln>
                  <a:noFill/>
                </a:ln>
                <a:solidFill>
                  <a:schemeClr val="tx1"/>
                </a:solidFill>
                <a:effectLst/>
                <a:uLnTx/>
                <a:uFillTx/>
                <a:latin typeface="+mn-lt"/>
                <a:ea typeface="+mn-ea"/>
                <a:cs typeface="Arial" pitchFamily="34" charset="0"/>
              </a:rPr>
              <a:t> Sensors</a:t>
            </a:r>
            <a:r>
              <a:rPr lang="en-US" sz="1600" b="1" dirty="0">
                <a:latin typeface="+mn-lt"/>
                <a:cs typeface="Arial" pitchFamily="34" charset="0"/>
              </a:rPr>
              <a:t>  </a:t>
            </a:r>
            <a:endParaRPr kumimoji="0" lang="en-US" sz="1600" b="1" i="0" u="none" strike="noStrike" kern="1200" cap="none" spc="0" normalizeH="0" baseline="0" noProof="0" dirty="0">
              <a:ln>
                <a:noFill/>
              </a:ln>
              <a:solidFill>
                <a:schemeClr val="tx1"/>
              </a:solidFill>
              <a:effectLst/>
              <a:uLnTx/>
              <a:uFillTx/>
              <a:latin typeface="+mn-lt"/>
              <a:ea typeface="+mn-ea"/>
              <a:cs typeface="Arial" pitchFamily="34" charset="0"/>
            </a:endParaRPr>
          </a:p>
        </p:txBody>
      </p:sp>
      <p:sp>
        <p:nvSpPr>
          <p:cNvPr id="12" name="Rectangle 3"/>
          <p:cNvSpPr txBox="1">
            <a:spLocks noChangeArrowheads="1"/>
          </p:cNvSpPr>
          <p:nvPr/>
        </p:nvSpPr>
        <p:spPr bwMode="auto">
          <a:xfrm>
            <a:off x="6096000" y="2800350"/>
            <a:ext cx="2405831" cy="26177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mn-lt"/>
                <a:ea typeface="+mn-ea"/>
                <a:cs typeface="Arial" pitchFamily="34" charset="0"/>
              </a:rPr>
              <a:t>     Helmet </a:t>
            </a:r>
            <a:r>
              <a:rPr kumimoji="0" lang="en-US" sz="1600" b="1" i="0" u="none" strike="noStrike" kern="1200" cap="none" spc="0" normalizeH="0" noProof="0" dirty="0">
                <a:ln>
                  <a:noFill/>
                </a:ln>
                <a:solidFill>
                  <a:schemeClr val="tx1"/>
                </a:solidFill>
                <a:effectLst/>
                <a:uLnTx/>
                <a:uFillTx/>
                <a:latin typeface="+mn-lt"/>
                <a:ea typeface="+mn-ea"/>
                <a:cs typeface="Arial" pitchFamily="34" charset="0"/>
              </a:rPr>
              <a:t>Sensors</a:t>
            </a:r>
            <a:endParaRPr kumimoji="0" lang="en-US" sz="1600" b="1" i="0" u="none" strike="noStrike" kern="1200" cap="none" spc="0" normalizeH="0" baseline="0" noProof="0" dirty="0">
              <a:ln>
                <a:noFill/>
              </a:ln>
              <a:solidFill>
                <a:schemeClr val="tx1"/>
              </a:solidFill>
              <a:effectLst/>
              <a:uLnTx/>
              <a:uFillTx/>
              <a:latin typeface="+mn-lt"/>
              <a:ea typeface="+mn-ea"/>
              <a:cs typeface="Arial" pitchFamily="34" charset="0"/>
            </a:endParaRPr>
          </a:p>
        </p:txBody>
      </p:sp>
      <p:sp>
        <p:nvSpPr>
          <p:cNvPr id="13" name="Rectangle 3"/>
          <p:cNvSpPr txBox="1">
            <a:spLocks noChangeArrowheads="1"/>
          </p:cNvSpPr>
          <p:nvPr/>
        </p:nvSpPr>
        <p:spPr bwMode="auto">
          <a:xfrm>
            <a:off x="6655296" y="2114550"/>
            <a:ext cx="1574304" cy="2857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sz="1600" b="1" kern="1200" noProof="0" dirty="0">
                <a:latin typeface="+mn-lt"/>
                <a:cs typeface="Arial" pitchFamily="34" charset="0"/>
              </a:rPr>
              <a:t>Driving Sensors</a:t>
            </a:r>
            <a:endParaRPr kumimoji="0" lang="en-US" sz="1600" b="1" i="0" u="none" strike="noStrike" kern="1200" cap="none" spc="0" normalizeH="0" baseline="0" noProof="0" dirty="0">
              <a:ln>
                <a:noFill/>
              </a:ln>
              <a:solidFill>
                <a:schemeClr val="tx1"/>
              </a:solidFill>
              <a:effectLst/>
              <a:uLnTx/>
              <a:uFillTx/>
              <a:latin typeface="+mn-lt"/>
              <a:ea typeface="+mn-ea"/>
              <a:cs typeface="Arial" pitchFamily="34" charset="0"/>
            </a:endParaRPr>
          </a:p>
        </p:txBody>
      </p:sp>
    </p:spTree>
    <p:extLst>
      <p:ext uri="{BB962C8B-B14F-4D97-AF65-F5344CB8AC3E}">
        <p14:creationId xmlns:p14="http://schemas.microsoft.com/office/powerpoint/2010/main" val="25361563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8200" y="201786"/>
            <a:ext cx="7467600" cy="769441"/>
          </a:xfrm>
          <a:prstGeom prst="rect">
            <a:avLst/>
          </a:prstGeom>
          <a:noFill/>
        </p:spPr>
        <p:txBody>
          <a:bodyPr wrap="square" rtlCol="0">
            <a:spAutoFit/>
          </a:bodyPr>
          <a:lstStyle/>
          <a:p>
            <a:r>
              <a:rPr lang="en-US" sz="4400" b="1" dirty="0">
                <a:solidFill>
                  <a:schemeClr val="accent3"/>
                </a:solidFill>
                <a:latin typeface="+mn-lt"/>
              </a:rPr>
              <a:t>IoT – Internet of Things</a:t>
            </a:r>
          </a:p>
        </p:txBody>
      </p:sp>
      <p:pic>
        <p:nvPicPr>
          <p:cNvPr id="14" name="Picture 2" descr="Image result for roomba">
            <a:extLst>
              <a:ext uri="{FF2B5EF4-FFF2-40B4-BE49-F238E27FC236}">
                <a16:creationId xmlns:a16="http://schemas.microsoft.com/office/drawing/2014/main" id="{21158710-C29E-004C-9087-9E4E9F915F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077" r="11568"/>
          <a:stretch/>
        </p:blipFill>
        <p:spPr bwMode="auto">
          <a:xfrm>
            <a:off x="4953000" y="1047750"/>
            <a:ext cx="3750953" cy="3276600"/>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a:extLst>
              <a:ext uri="{FF2B5EF4-FFF2-40B4-BE49-F238E27FC236}">
                <a16:creationId xmlns:a16="http://schemas.microsoft.com/office/drawing/2014/main" id="{55D95923-D968-B242-A63E-732412A01A24}"/>
              </a:ext>
            </a:extLst>
          </p:cNvPr>
          <p:cNvSpPr>
            <a:spLocks noGrp="1"/>
          </p:cNvSpPr>
          <p:nvPr>
            <p:ph type="title"/>
          </p:nvPr>
        </p:nvSpPr>
        <p:spPr>
          <a:xfrm>
            <a:off x="533400" y="1428750"/>
            <a:ext cx="4038600" cy="2362200"/>
          </a:xfrm>
        </p:spPr>
        <p:txBody>
          <a:bodyPr>
            <a:normAutofit/>
          </a:bodyPr>
          <a:lstStyle/>
          <a:p>
            <a:r>
              <a:rPr lang="en-US" sz="2600" dirty="0">
                <a:solidFill>
                  <a:srgbClr val="FF6700"/>
                </a:solidFill>
                <a:latin typeface="Calibri" panose="020F0502020204030204" pitchFamily="34" charset="0"/>
              </a:rPr>
              <a:t>E.g. Sensors</a:t>
            </a:r>
            <a:br>
              <a:rPr lang="en-US" sz="2600" dirty="0">
                <a:solidFill>
                  <a:srgbClr val="FF6700"/>
                </a:solidFill>
                <a:latin typeface="Calibri" panose="020F0502020204030204" pitchFamily="34" charset="0"/>
              </a:rPr>
            </a:br>
            <a:br>
              <a:rPr lang="en-US" sz="2600" dirty="0">
                <a:solidFill>
                  <a:srgbClr val="FF6700"/>
                </a:solidFill>
                <a:latin typeface="Calibri" panose="020F0502020204030204" pitchFamily="34" charset="0"/>
              </a:rPr>
            </a:br>
            <a:r>
              <a:rPr lang="en-US" sz="2600" dirty="0">
                <a:solidFill>
                  <a:srgbClr val="FF6700"/>
                </a:solidFill>
                <a:latin typeface="Calibri" panose="020F0502020204030204" pitchFamily="34" charset="0"/>
              </a:rPr>
              <a:t>Machine-generated</a:t>
            </a:r>
            <a:br>
              <a:rPr lang="en-US" sz="2600" dirty="0">
                <a:solidFill>
                  <a:srgbClr val="FF6700"/>
                </a:solidFill>
                <a:latin typeface="Calibri" panose="020F0502020204030204" pitchFamily="34" charset="0"/>
              </a:rPr>
            </a:br>
            <a:r>
              <a:rPr lang="en-US" sz="2600" dirty="0">
                <a:solidFill>
                  <a:srgbClr val="FF6700"/>
                </a:solidFill>
                <a:latin typeface="Calibri" panose="020F0502020204030204" pitchFamily="34" charset="0"/>
              </a:rPr>
              <a:t>Collection</a:t>
            </a:r>
            <a:br>
              <a:rPr lang="en-US" sz="2600" dirty="0">
                <a:solidFill>
                  <a:srgbClr val="FF6700"/>
                </a:solidFill>
                <a:latin typeface="Calibri" panose="020F0502020204030204" pitchFamily="34" charset="0"/>
              </a:rPr>
            </a:br>
            <a:r>
              <a:rPr lang="en-US" sz="2600" dirty="0">
                <a:solidFill>
                  <a:srgbClr val="FF6700"/>
                </a:solidFill>
                <a:latin typeface="Calibri" panose="020F0502020204030204" pitchFamily="34" charset="0"/>
              </a:rPr>
              <a:t>Utilization</a:t>
            </a:r>
          </a:p>
        </p:txBody>
      </p:sp>
    </p:spTree>
    <p:extLst>
      <p:ext uri="{BB962C8B-B14F-4D97-AF65-F5344CB8AC3E}">
        <p14:creationId xmlns:p14="http://schemas.microsoft.com/office/powerpoint/2010/main" val="32055723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33350"/>
            <a:ext cx="3124200" cy="869154"/>
          </a:xfrm>
        </p:spPr>
        <p:txBody>
          <a:bodyPr/>
          <a:lstStyle/>
          <a:p>
            <a:r>
              <a:rPr lang="en-US" dirty="0">
                <a:solidFill>
                  <a:srgbClr val="FF6700"/>
                </a:solidFill>
                <a:latin typeface="Calibri" panose="020F0502020204030204" pitchFamily="34" charset="0"/>
              </a:rPr>
              <a:t>Machine vision</a:t>
            </a:r>
          </a:p>
        </p:txBody>
      </p:sp>
      <p:pic>
        <p:nvPicPr>
          <p:cNvPr id="6146" name="Picture 2" descr="Image result for how machien vision looks"/>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16229"/>
            <a:ext cx="5410200" cy="46086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how machien vision looks"/>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81000" y="2647950"/>
            <a:ext cx="2980268" cy="1676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1906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429AF-D33C-DA42-9582-3CCD23B346FA}"/>
              </a:ext>
            </a:extLst>
          </p:cNvPr>
          <p:cNvSpPr>
            <a:spLocks noGrp="1"/>
          </p:cNvSpPr>
          <p:nvPr>
            <p:ph type="title"/>
          </p:nvPr>
        </p:nvSpPr>
        <p:spPr/>
        <p:txBody>
          <a:bodyPr>
            <a:normAutofit/>
          </a:bodyPr>
          <a:lstStyle/>
          <a:p>
            <a:r>
              <a:rPr lang="en-US" dirty="0"/>
              <a:t>Welcome. Did you know…</a:t>
            </a:r>
          </a:p>
        </p:txBody>
      </p:sp>
      <p:sp>
        <p:nvSpPr>
          <p:cNvPr id="3" name="Content Placeholder 2">
            <a:extLst>
              <a:ext uri="{FF2B5EF4-FFF2-40B4-BE49-F238E27FC236}">
                <a16:creationId xmlns:a16="http://schemas.microsoft.com/office/drawing/2014/main" id="{1E30E937-C06D-7849-8A46-588BB895500A}"/>
              </a:ext>
            </a:extLst>
          </p:cNvPr>
          <p:cNvSpPr>
            <a:spLocks noGrp="1"/>
          </p:cNvSpPr>
          <p:nvPr>
            <p:ph idx="1"/>
          </p:nvPr>
        </p:nvSpPr>
        <p:spPr>
          <a:xfrm>
            <a:off x="628650" y="1352550"/>
            <a:ext cx="7753350" cy="3105149"/>
          </a:xfrm>
        </p:spPr>
        <p:txBody>
          <a:bodyPr>
            <a:normAutofit/>
          </a:bodyPr>
          <a:lstStyle/>
          <a:p>
            <a:r>
              <a:rPr lang="en-US" sz="2000" b="0"/>
              <a:t>Only 23 % of companies have actually deployed AI. </a:t>
            </a:r>
          </a:p>
          <a:p>
            <a:r>
              <a:rPr lang="en-US" sz="2000" b="0"/>
              <a:t>Only a small percentage (approx.. 4%) are actually performing substantive, state-of-the-art AI operations</a:t>
            </a:r>
          </a:p>
          <a:p>
            <a:r>
              <a:rPr lang="en-US" sz="2000" b="0"/>
              <a:t>54% either have no plans to deploy AI applications or have not begun implementing their planned solutions.</a:t>
            </a:r>
            <a:endParaRPr lang="en-US" sz="2000" b="0" dirty="0"/>
          </a:p>
        </p:txBody>
      </p:sp>
      <p:sp>
        <p:nvSpPr>
          <p:cNvPr id="4" name="Rectangle 3"/>
          <p:cNvSpPr/>
          <p:nvPr/>
        </p:nvSpPr>
        <p:spPr>
          <a:xfrm>
            <a:off x="2514600" y="3409950"/>
            <a:ext cx="6248400" cy="338554"/>
          </a:xfrm>
          <a:prstGeom prst="rect">
            <a:avLst/>
          </a:prstGeom>
        </p:spPr>
        <p:txBody>
          <a:bodyPr wrap="square">
            <a:spAutoFit/>
          </a:bodyPr>
          <a:lstStyle/>
          <a:p>
            <a:r>
              <a:rPr lang="en-US" sz="1600" b="1" i="1" dirty="0">
                <a:latin typeface="+mn-lt"/>
              </a:rPr>
              <a:t> – David </a:t>
            </a:r>
            <a:r>
              <a:rPr lang="en-US" sz="1600" b="1" i="1" dirty="0" err="1">
                <a:latin typeface="+mn-lt"/>
              </a:rPr>
              <a:t>Kiron</a:t>
            </a:r>
            <a:r>
              <a:rPr lang="en-US" sz="1600" b="1" i="1" dirty="0">
                <a:latin typeface="+mn-lt"/>
              </a:rPr>
              <a:t>, MIT Sloan Management Review</a:t>
            </a:r>
          </a:p>
        </p:txBody>
      </p:sp>
    </p:spTree>
    <p:extLst>
      <p:ext uri="{BB962C8B-B14F-4D97-AF65-F5344CB8AC3E}">
        <p14:creationId xmlns:p14="http://schemas.microsoft.com/office/powerpoint/2010/main" val="10707228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429AF-D33C-DA42-9582-3CCD23B346FA}"/>
              </a:ext>
            </a:extLst>
          </p:cNvPr>
          <p:cNvSpPr>
            <a:spLocks noGrp="1"/>
          </p:cNvSpPr>
          <p:nvPr>
            <p:ph type="title"/>
          </p:nvPr>
        </p:nvSpPr>
        <p:spPr>
          <a:xfrm>
            <a:off x="381000" y="273847"/>
            <a:ext cx="7886700" cy="869154"/>
          </a:xfrm>
        </p:spPr>
        <p:txBody>
          <a:bodyPr/>
          <a:lstStyle/>
          <a:p>
            <a:r>
              <a:rPr lang="en-US" dirty="0"/>
              <a:t>The big data prerequisite</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562600" y="285750"/>
            <a:ext cx="3200400" cy="4057845"/>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457200" y="1123950"/>
            <a:ext cx="3810000" cy="523220"/>
          </a:xfrm>
          <a:prstGeom prst="rect">
            <a:avLst/>
          </a:prstGeom>
          <a:noFill/>
        </p:spPr>
        <p:txBody>
          <a:bodyPr wrap="square" rtlCol="0">
            <a:spAutoFit/>
          </a:bodyPr>
          <a:lstStyle/>
          <a:p>
            <a:r>
              <a:rPr lang="en-US" sz="2800" b="1" dirty="0">
                <a:latin typeface="+mn-lt"/>
              </a:rPr>
              <a:t>15 years ago…</a:t>
            </a:r>
            <a:endParaRPr lang="en-US" sz="3600" b="1" dirty="0">
              <a:latin typeface="+mn-lt"/>
            </a:endParaRPr>
          </a:p>
        </p:txBody>
      </p:sp>
      <p:sp>
        <p:nvSpPr>
          <p:cNvPr id="6" name="TextBox 5"/>
          <p:cNvSpPr txBox="1"/>
          <p:nvPr/>
        </p:nvSpPr>
        <p:spPr>
          <a:xfrm>
            <a:off x="457200" y="1885950"/>
            <a:ext cx="4648200" cy="1938992"/>
          </a:xfrm>
          <a:prstGeom prst="rect">
            <a:avLst/>
          </a:prstGeom>
          <a:noFill/>
        </p:spPr>
        <p:txBody>
          <a:bodyPr wrap="square" rtlCol="0">
            <a:spAutoFit/>
          </a:bodyPr>
          <a:lstStyle/>
          <a:p>
            <a:pPr marL="571500" indent="-571500">
              <a:buFont typeface="Wingdings" panose="05000000000000000000" pitchFamily="2" charset="2"/>
              <a:buChar char="§"/>
              <a:tabLst>
                <a:tab pos="1255713" algn="l"/>
              </a:tabLst>
            </a:pPr>
            <a:r>
              <a:rPr lang="en-US" sz="2400" b="1" dirty="0">
                <a:latin typeface="+mj-lt"/>
              </a:rPr>
              <a:t>Big, exotic supercomputers (Cray J90 pictured)</a:t>
            </a:r>
          </a:p>
          <a:p>
            <a:pPr marL="571500" indent="-571500">
              <a:buFont typeface="Wingdings" panose="05000000000000000000" pitchFamily="2" charset="2"/>
              <a:buChar char="§"/>
              <a:tabLst>
                <a:tab pos="1255713" algn="l"/>
              </a:tabLst>
            </a:pPr>
            <a:r>
              <a:rPr lang="en-US" sz="2400" b="1" dirty="0">
                <a:latin typeface="+mj-lt"/>
              </a:rPr>
              <a:t>2.5 million dollars</a:t>
            </a:r>
          </a:p>
          <a:p>
            <a:pPr marL="571500" indent="-571500">
              <a:buFont typeface="Wingdings" panose="05000000000000000000" pitchFamily="2" charset="2"/>
              <a:buChar char="§"/>
              <a:tabLst>
                <a:tab pos="1255713" algn="l"/>
              </a:tabLst>
            </a:pPr>
            <a:r>
              <a:rPr lang="en-US" sz="2400" b="1" dirty="0">
                <a:latin typeface="+mj-lt"/>
              </a:rPr>
              <a:t>Big, important projects</a:t>
            </a:r>
          </a:p>
          <a:p>
            <a:pPr marL="571500" indent="-571500">
              <a:buFont typeface="Wingdings" panose="05000000000000000000" pitchFamily="2" charset="2"/>
              <a:buChar char="§"/>
              <a:tabLst>
                <a:tab pos="1255713" algn="l"/>
              </a:tabLst>
            </a:pPr>
            <a:r>
              <a:rPr lang="en-US" sz="2400" b="1" dirty="0">
                <a:latin typeface="+mj-lt"/>
              </a:rPr>
              <a:t>Wait lists…PhDs</a:t>
            </a:r>
          </a:p>
        </p:txBody>
      </p:sp>
      <p:cxnSp>
        <p:nvCxnSpPr>
          <p:cNvPr id="7" name="Straight Connector 6"/>
          <p:cNvCxnSpPr/>
          <p:nvPr/>
        </p:nvCxnSpPr>
        <p:spPr>
          <a:xfrm>
            <a:off x="533400" y="1733550"/>
            <a:ext cx="3124200" cy="0"/>
          </a:xfrm>
          <a:prstGeom prst="line">
            <a:avLst/>
          </a:prstGeom>
          <a:ln w="254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28545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285750"/>
            <a:ext cx="8610600" cy="707886"/>
          </a:xfrm>
          <a:prstGeom prst="rect">
            <a:avLst/>
          </a:prstGeom>
          <a:noFill/>
        </p:spPr>
        <p:txBody>
          <a:bodyPr wrap="square" rtlCol="0">
            <a:spAutoFit/>
          </a:bodyPr>
          <a:lstStyle/>
          <a:p>
            <a:pPr algn="ctr"/>
            <a:r>
              <a:rPr lang="en-US" sz="4000" b="1" dirty="0">
                <a:solidFill>
                  <a:srgbClr val="FF6700"/>
                </a:solidFill>
                <a:latin typeface="+mn-lt"/>
              </a:rPr>
              <a:t>Virtualization</a:t>
            </a:r>
            <a:endParaRPr lang="en-US" sz="4800" b="1" dirty="0">
              <a:solidFill>
                <a:srgbClr val="FF6700"/>
              </a:solidFill>
              <a:latin typeface="+mn-lt"/>
            </a:endParaRPr>
          </a:p>
        </p:txBody>
      </p:sp>
      <p:cxnSp>
        <p:nvCxnSpPr>
          <p:cNvPr id="6" name="Straight Connector 5"/>
          <p:cNvCxnSpPr/>
          <p:nvPr/>
        </p:nvCxnSpPr>
        <p:spPr>
          <a:xfrm>
            <a:off x="1066800" y="1229707"/>
            <a:ext cx="6858000" cy="0"/>
          </a:xfrm>
          <a:prstGeom prst="line">
            <a:avLst/>
          </a:prstGeom>
          <a:ln w="254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600200" y="1923790"/>
            <a:ext cx="2050202" cy="2050202"/>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2076190"/>
            <a:ext cx="704959" cy="724160"/>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1981200" y="1367081"/>
            <a:ext cx="1447800" cy="595035"/>
          </a:xfrm>
          <a:prstGeom prst="rect">
            <a:avLst/>
          </a:prstGeom>
          <a:noFill/>
        </p:spPr>
        <p:txBody>
          <a:bodyPr wrap="square" rtlCol="0">
            <a:spAutoFit/>
          </a:bodyPr>
          <a:lstStyle/>
          <a:p>
            <a:pPr algn="ctr">
              <a:lnSpc>
                <a:spcPts val="4100"/>
              </a:lnSpc>
            </a:pPr>
            <a:r>
              <a:rPr lang="en-US" sz="3200" b="1" dirty="0">
                <a:latin typeface="+mn-lt"/>
              </a:rPr>
              <a:t>2006</a:t>
            </a:r>
          </a:p>
        </p:txBody>
      </p:sp>
      <p:sp>
        <p:nvSpPr>
          <p:cNvPr id="11" name="TextBox 10"/>
          <p:cNvSpPr txBox="1"/>
          <p:nvPr/>
        </p:nvSpPr>
        <p:spPr>
          <a:xfrm>
            <a:off x="5334000" y="1358563"/>
            <a:ext cx="1752600" cy="595035"/>
          </a:xfrm>
          <a:prstGeom prst="rect">
            <a:avLst/>
          </a:prstGeom>
          <a:noFill/>
        </p:spPr>
        <p:txBody>
          <a:bodyPr wrap="square" rtlCol="0">
            <a:spAutoFit/>
          </a:bodyPr>
          <a:lstStyle/>
          <a:p>
            <a:pPr algn="ctr">
              <a:lnSpc>
                <a:spcPts val="4100"/>
              </a:lnSpc>
            </a:pPr>
            <a:r>
              <a:rPr lang="en-US" sz="3200" b="1" dirty="0">
                <a:latin typeface="+mn-lt"/>
              </a:rPr>
              <a:t>Today</a:t>
            </a:r>
          </a:p>
        </p:txBody>
      </p:sp>
      <p:pic>
        <p:nvPicPr>
          <p:cNvPr id="8" name="Picture 7">
            <a:extLst>
              <a:ext uri="{FF2B5EF4-FFF2-40B4-BE49-F238E27FC236}">
                <a16:creationId xmlns:a16="http://schemas.microsoft.com/office/drawing/2014/main" id="{8B1CAAA6-A2CE-3D4C-992A-573B4A327D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5600" y="2038350"/>
            <a:ext cx="704959" cy="724160"/>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2A0EF30A-7519-C842-AD16-DDD7D8052D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7800" y="2876550"/>
            <a:ext cx="704959" cy="724160"/>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3A02BEE2-AC83-5F49-B702-D3CF714F0A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5600" y="2876550"/>
            <a:ext cx="704959" cy="724160"/>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D46CE693-C719-FF4D-8465-AE0157E699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9800" y="2876550"/>
            <a:ext cx="704959" cy="724160"/>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59D6673B-DD1E-EA42-A1DA-D775B2F236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00" y="2038350"/>
            <a:ext cx="704959" cy="7241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030096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974" y="175390"/>
            <a:ext cx="8607426" cy="716754"/>
          </a:xfrm>
        </p:spPr>
        <p:txBody>
          <a:bodyPr>
            <a:normAutofit/>
          </a:bodyPr>
          <a:lstStyle/>
          <a:p>
            <a:r>
              <a:rPr lang="en-US" sz="3200" dirty="0">
                <a:solidFill>
                  <a:srgbClr val="FF6700"/>
                </a:solidFill>
                <a:latin typeface="Calibri" panose="020F0502020204030204" pitchFamily="34" charset="0"/>
              </a:rPr>
              <a:t>Compute capability, costs, and performance</a:t>
            </a:r>
          </a:p>
        </p:txBody>
      </p:sp>
      <p:sp>
        <p:nvSpPr>
          <p:cNvPr id="3" name="AutoShape 2" descr="data:image/jpeg;base64,/9j/4AAQSkZJRgABAQAAAQABAAD/2wCEAAkGBxITEhUTEhMWFRUWGB0YGBcYGBkYGhoeGhkfHh8fHh4eHSggGRolHxofITEhJikrLi4uGiAzODMsNygtLi4BCgoKDg0OGxAQGy0lICUtLS0tLS0tLSstLS0tLS0tLS01Ly8tLS0tLS0tLS0rLy0tLS0tNS8vLS0tLS0vLS0tLf/AABEIALcBEwMBIgACEQEDEQH/xAAcAAACAgMBAQAAAAAAAAAAAAAFBgMEAAECBwj/xABFEAACAgAFAgQDBQUIAAUCBwABAgMRAAQSITEFQQYTIlEyYXEUI0KBkQdSobHBFTNicrLR4fAkU4KS8UPCFjRjc4OTo//EABkBAAMBAQEAAAAAAAAAAAAAAAACAwEEBf/EAC4RAAICAQMBBgYDAQEBAAAAAAABAhEhAxIxQTJRYXGR8CKBobHB4QQT0ULxBf/aAAwDAQACEQMRAD8AXMtp8piD8aq9Ht93WwO44r/1nDdl7SFD3OFDrWTmy1RqjUq6QxFAitvrtzXscXf7UnCBXKNuCrAaTW92OBvx+fOOH+VoT1NbTkuE7fqjp0NWMdOafLHjJeqz7jfuP44ni6LGVoRJzfpAXcnmu+FTp/iF0G6Br9uf03wcy/jGII1qwYDYEWL/AC4x6RxhyHpaCxqK2PxAUPpxtilkOnLlQkWvVq+H/wCAAB+mIMp4whbmlJ/L+eNRdQ8ySQ0ulQGUg7AEsNySAPhvYe+MyGAB1ORY4M1JraFpp1jUlbNqNZAtFY2APi1Adjxh+8DRjL9O800bBf8A4v3vbHnPUsrPIuRhO5kaSWQqRRMj+nhEv0rfwjnvzhv/AGsZ8ZXIR5dat6HcbJzxXJxjKVjB5Z1/MrPM7SRGKRidJ1CmdrIGo7AmuTwa3wrZDJF5BGSEO/x7C17fW+31x3m52LKpLGiDRJPqP+wofkcEsvFFJnCjgSKXcaLKm7OwulvsPUBe+MvNAcf/AIZmDXJQjCtI7qQSFVSxIB3s1pG1Wwx6N+xXMJHLOWQxAZUGjqJ//Myit9ySSOBuTgx4N8Jx5dMzOImsonk63JIVmJOlWH3WoBeb7cbjAbxP1t4SUTaQgMw/CgBZthxqO1mq2oHc41IyTrB149z8UOXQIwUa7KirvSR/QiuML/hPJjM6sznl8rp6x6O/3hEiMQp5diyUWHvpG91b6f0QZ6aD7aPLjb1LTAPIqhtQslQC1IQqWyoLoagcXfHeWmzKoI5IYMrH93l4gaXYb8fjofkOO5IzEqJ067/aMwRZ48tl4iixZUaTaqy/ElgHYV8u3FnOq9TMbvFDp8tSVoEPq7Ek9yeABsoAA+Xn+Z8FZ1U8zydaXRKsrfwv59rxF0lc4HITUNAJJlsJGByzFtlAAP6HY4xOhmrWBh8RDV5MckLKWnTcqwRlYMGW+xIb4edtuMMs3gvLtM8jHWWncshPpOp2IDcmhXwjcmr2sYjfq3lRx+ZpJSQXJp0bh0HoFMVsOwr4jf4VIYQdcmDysIy8BEp1Nq0g+tjsBY9RayBpLb2WIrGPtryf4EXBX64kkYVDTO6eWmhiq7NZUBW1RrpHwpuVX1PtpxRyMeYaS1ZmdjaqaAQNvSlCAFoDjSpssDJuuCMUgiJfUsmrSNZNs3tX4a/EKFb+kK1g85y5D6gVDbPY1Egi+d1ohd12B55F4pQWuCRuryAqGUMWAojS1+w1LtexrYf/AMZIBmdiwkdgVHJsjTWytXIsEgGwT+8ODi7kYoVVnLAgW1XZIFc7b3stmrHO4vFbp2QkzWfSOd9MbU6xo5RqaJXC2CDVLvQBG4sggmbm3LbHnr4GqON0gZlGiU6CGBJFhBqogXpNsTHQ3GrgH0mtsR+IYmiVJbCGWSkVTZAYWBYALEn2AHq3F74av2gPH0zLQeRHGq+doYKgBAKsxIrlgRte21HCx4f8NZ7PZyCZ0doIKJzEnoR9ALBkB5Utp3AI+dY2c6i6VmRhbLvUIGVYoZbWML68xrSFEN8gv6XOo/CAeR7jFaXwbnPOifKMXA8xTOhC6RKrW2okhQFk0g88Ee4ac/4kykAKSSrOdBQxQgOpDGzrkb0UdgVUH4Rz3Fv13OZtVCOkEPCKrKvBrYKATR/EFFV9MQ/jaThpJPl5fm8srraic21xwvIJQ+BIWMAkdUiy6Fi1C3BrcE7Kp0WGrcLSmgcXuoeMOn9OJy+VS5A1sojdywJu9W2rbYerYVsao+feIOtqDmFzJknljkb7sWkK8MX0AhQSWI2F214Usx1PMOiKHMSlNlKitN7H0pZN72aHFdsdMo0rI7h+6z4n6i/mTPMYsuysJFWVbW2KoEYH0ONYIYBb0U90ML3THynky5ny68pS3muTK0jmwAokFbsQCxXsa3BKwf2RNmMkAZkjjjGolybkarVQKJv1Cye7DYkgYHyZpAUhjTzUTcoxGmlBGpmtVA1b7ij39jGE1OTinxz7/wAIylJ1XV/Rcv59AP1Xr+azRHmyM1AAAdv098H+idJlyRM8kihmBQIlyE9zbgGMVp7E74h6n1QOKBWMJwsKmNBdgeoIS3/sVbJ3wdzfR5JOnQRZYGc+u2UEJ6nb8T1xxvV6bFg4rFF3xR9ARxCrd/egMdxtGACB7Hfn+PBwOy0kjKKoGtz7H8uePfFDqefiiR2kmBYC6sUPe/bb97C7TbwH26invjMK0XUUIFMoHbkfwC41hthm4WeusZIWDjVXBrcD/v8AXAfozxAW+6qCCDuTQHxe/vv3Jw2IVUHWuoMK/wC/rhR6pAsUzKgNP25+YPz/AOTjX3mJhPIRZWS7VRfHbF6bwzG8bGEtrCkqNQIJ9t+B+eAUfTobVde9C9NDSe/I3H6YIjw9JRMU+wBPNcD5Fr/hhnRllNOg5j/yr+YG3/uXUMEsurZfKMGQAlSAF+J3dmO5oaTRA34rnjAXK+ap9JcNXBIH+2GNMw7xwGZyfLYarNXoTW5Nk6vhI2rvjGqNTM8J5cTdWdRr0ZVFjFtqFxqF7783ZNk4W/2peJDJmpAjoUj9Omje23NUQWw3eB8yMv0/M599jIWYFgAdztenndh+h5x431ydZJToCjWdRGs+23qcCidzuPxDnClDjoMQZg0kTSeoAEMLBv2Hq/7xhu8F9Gys/UAB5qkJK7qw02VHHGws3ze23chZ8K9GbMTwKquVMqAkBdJ9YsFiwK3V8E0Plh06Ll5un5meeWdWBVtKrqOoy/CNxQIAYnmqHvWMrIXWR38V+IkgRtL0NEYbf9wHYE7A2Rf+WvfHlefys3UMxJ5wVVjCPQK6njF7qRs16lr/ADDFjNwvnpzJKhXLRsEYcPKRqbSm4G4Rhquh74v53LSPmJZPNSAMPKAtdToprazQa15AN0d7BtkIXx1D7Z5v2u4YgDCia2VgpCuVJUapAQysdVLdDe6ADxJ0Dy0j+zxefFbMyIDIASALIWyGIPNWNHtsavVusT+c+XMglMZXy1KN6iyLYHlkktQUaq3/ACwz5LoMSt5k7QNIK0hZCoXsL1VqN3tuPSeSKwAXfBizLlo1AdIgCQgkR2p2oghgGUXZ4r1H8o8zNJGhCpYWjWhkrUABZPL6iOaP+SsZmcxOQpt1Hp1agrk0D9QBZ7H2/CaxvLs6xPGAD5ukDSaQBCD8Nkb3Vex+WBIAJn6IZnQFhZVwuwBNmqIAB5K99/xCyTzfTS8s9d5GNmqFObvg0drN9lPN4sZzIaYz5x9XYUCSaFHb517b3hhTMxeeYWnEOtmOhTcjgEk7iyi0TwNQq7GFfbXk/wAC2LydMSJ/VRZd621sCxGwJoEmtyR6hffHHX+q/ZYU8yRYtR9MSnVKRROo1VGwPhG11rw59azeWjy2Yhy1ea0bqGX8MjKQhZr1Eljerc7E9sefx5GaKOR82FnBVURZIVKl7Uk7BgQQTv7jD7gUQNmeqMcg06IQ0sgjjGnkIAGOlb/EG7ngb468O9Qdc8rZYosqIn3snGowLrRqXhSWQDkUBd4f+lzw5HK3OI4PutKodNK8hZ2CjbVVE1tx25x5X04iXOsYwTBJMLazvUinawCeRfHxd8cf8V7lKb6t+iwvsdGt0j3JfXP5PRsx4mzEjgTZKMyRszLIUeWENpID0a0gXd6rruMJ/iTxLmyz/bs4XBJQQxKRGtEA6loXX7tlv8Q2st1vqbQZuSBw0kMkjNDGhkjXZtSqxUgsKWtjQO1bbKXieapPMRW1ks0ikHUrGhTLVigKN80D8z2x2t0+45XNp0iM9VkjEf2PLEtp3kaNnNkbEcqG0k2BtuPY4zw4mZMv2iaX3XTIW1E2G2WvhHzKjYgGxWKGVzjqoW/LIvZUuWzZPsB9CQRh16H0/wA6OBoWDoPUWl4ZtZZ7X1H4iRR5HthI23bGd1QA6wIWzOaZTZagtClFKoNi7O6kX7177FPF/hJIMnHmTNIXdkUhEXSivGTVEgtWkCwRzxtjrN+F1LsZZRlmZt607AjcJqGqyPY3vdnguvjeONenoaJ8kxlQOfgKfvA7K5PPbDW2tr4EWn8e48jaVtAW5X2oDT5QIstdlidIJskLyF3FYm6X08NSvbbkrEgpLA5LcsfnTcc9sXIcu8gf7DLETYDLbI7atzoViGcDj4NyD8WLPhroWddpGl1ekAqbZQDd3p0jV+QsbY5v7NKFpNJ+ZdR4IZfDCMwkzEbxr2SNCCfbVpU19aB3Pypp6Ln59Pk5PLeldVea1C21PzZvU21XtqBoCrAZnrkEQ8uQS2o9SKjZdfzLAPVkDj8Q2xd6Z4m6i0Q+xZNUjA3kaOWUnUdipZQrN24PbFIy7xnDu+ow9Pm6hKPvTKWvS0McaxhSd99bHUoH4gxB7Xih1yCBVZc3NlouDpeRp3IH/wCmtV9ASP5YC54dQzQKZvMyRAVfmMF1Eg76EKgKvtXfv2Cz9LyUC6mmaZR8Qjj0Xe25Len9cPFsSSS4H98xv6Ta9jVWO23b6Y1isoBArihX6YzFyB6H4fl0avQWsDgXWN9V6Nls0ulkEcuxV2UqRRu7uj+eA8xl0oYm0mt96viv0xNDm5h/ekn5XsRWI1gtZ5lncxWZERUqfMZSa2Kj4SD2vfbttjIOpESOg20O6/3hBGgtudq4A9sGOqygzOCBYkT1Haro88EEEH9fbBHp8+Xs3l22YkkIDZvdgauz73iUZy/ucem1P6spKMf6lLrb+yLeUgzJW48wTfuQRv8AmbGN+NZWSBiQpJjMdAncyuEvat9BY3zzizleqZUenS43A77G6G13XuMQdSg+057JwUxDSB5OQNMCXddlPmmvesWkyUVbKf7Tc4uXyWUyIsEoJJNJA4HzBvfV+gx5HltLyevV6zShRub4A9vbg/ww1/tP6iczmpZg4ZA/lAd0VOCQezkFgRd0fpiX9lHRhLmVnfT5MW51bHhmDLtvvGyn6NhCpb8MdDEI6fnNaqkcjStGSGYkyFLLCgf7sKNua98SdQH9oyqFY5eBAxkfklATrMaAepixCbX6ib4OCPiPq0sxEUYj+zxSwxSuBpILy3QHc7iyPfAeVY3lozORGqpCIpAPulqtTgqPwg6N/wA+cauaEb6lz+0pJZGmjRwhbTFGyEuggBCOTZOr7wqzXwQd6GA4zDTuYjl3Rldi0ynSE5HDIdiTe25I27jFfpXhUyyyyz+YkRZmDjSXc6ybG9ccn3O17gN4zskcapDI6xqooMPVQauG1dzve/0xqMZQ6fkstl7EZLSn4nZFvfsSnwqa4AJNb3YqwenMTrb1kgUV3Cja9IPB+ps0MWxuuptCqaBNBS1gfCAbaz9cG+idJbMD7rTGi6QzGmev8v4DXGq+eMNtF3Avp2VaNCxkNbHy1ot6j2X5/wBCffBHp3Snn85pCiiAWqrTOLGsamVtNkKNgDuDuOMVMv5dMcwnkwQZhwdYdzOiNpVqCliHJNUO23bFPp3j3JQOIzDMdT/3ki+XH62Pq8tmJVFUrRNkgWa4MoTbb7rpe/O0PKKSQdHS3zORVYyRHPGkheOo5hdNbltRY+kb8kEgfIVL5GVzcsyDMZmeJt3Plw5fLiT/ABv8TUx+Gzue+JfEvimaJ/KynrlJNK7eXHuKDKt0RsfSWAtfhGoWq9RzGdzMEhnkV5IkEbVoC/eSNpoUAxZVAv2JB5IM3DVevHjZT65t1XSqx3/YXfFRwd+IvFSvGTm80WFgrlcojIpPILTSC2NEEn1cqfxY9D/ZJnTPkFldX1WUKszMtLsCNWxsGyffigAB5t4YnkE8OvQgR1aWo43ZVvdTKb8sHa1UlqH4SBj0zpsyRLmERogJJhKEjoaVZUXcCq3Um67jFaYsG6uSybjzkWezc+UzeVgkjTUY3KhjSlQbuyPj+IUNiMK/iAdMSZossjq0bEzLCC0akqtH0nTH6kUUdN1teF/q/UocuQvltN94wcG0HpcjYH1AUAbj7c84tQ9T1xr5jZbKxGiqRsqxgfvBTufTTWV31fPDOovI8U5cEfg9Mw+dy7vbRoZW1lja6onAFHuS/btXFYXvGKSJnJ1El3K7aV8xyupy2wGoIaYWdjZPblk6P1PKnNqcvLNMJCSGeP0oQpunZgQCBsAg3PNHFXxV9jnzkomZoHib0SIWcsR8WpBHYIqxTD6net1NT4dz6eH+CqNOgH4czOqT0ZcWikq0yuUoEADRZ1e+7Dvhtiz8TSXns2IlUf3epI7rYAJHble9We3O+AseY6XEz+XBPOx9TyF5ELMDRuNWCMCST6tvVWN5TI5LUqQ5BC5Fa55DMQoAAJjVkXeqsD+eOeE3JbspePJZJV4l3KeI8nlSUyiy5jUSV0whG4umkkuVyCCQ2gcj2GGTxT1Vo8k8oCB3ZABJqKgmmIO4PAIv3q/cBMmuZCukmuIKxtY4ViTbuCSVIO24JxN41mb+zJaBb1KCbGw7HijvQIrezxzjojhWiUuaYqwdfRNHl5TJBxRJOXZzsOQSxpg1eo1zyK3I5TxlmZKEYkLJbfdRxKho8amVjuK2FVdc74GZLoYmjEhzkUQUBRoUMwPxUzEot3tyx29gMFOieGI9TKnUopZJBQSVSCRyaCu2xoWR2GPJr+J/ZTVy8U3+KLfFX7LWV8Q5h5Bq8pHVCzuQskqKFJ0gldizUKUckE9sXcmc9nNRllYxtYVQjG+bJDMSANttuD2wDzHQ+qrqjy/kSKAAskBQKLYH1GUirWzQvcYo5nw9mwD9s6pl0A/+kczqvfcaFIX5/PfHfFbuOOgXtXiFD0hcqKnOVjIOxeQNY5sIx1L9LNfPFDPdeyqgjz2krgRR7CvZmH8bxUyPh/IkhftXmE9oVC3sbouKP64t5vpOShVpPJdgo382VNJ7b6AwGLK6JOmxojFgEXRAO/O47/PGY5y0wKIQKBVSBzQIH64zFiI8dNiiddLvpagV9jXP8xjM9CigBWDbNdYA9WzTRmAj3P8ADTgnls+ZLd7pflW3PH0xCi9i713o2ptWokxhTp06dVttYFglSbF7fwoH0uWTUyqp9NfidTR9ththvTLqwHIWjtwSLOE+GKWGbytYZgtFlJ3qmtbINbn/ALWFnJpWu9ffP0NhFN0/H7YGbpOWd2FBTXNrGa37mwzfXnEvUM79n/tDO8GKIZaI7/3kp1GvorJ/7cddD88upd20g2VY7H9b/gThZ8f9SUdPggUkvOxzTiu0r3GProofSsNIyImeGelHNO0I1WxU7GqAD7/oT/DHo/WTHl0+w5do0Cx3M5G6pGjA0SCC5Jar7nveBvhhW6dlDINIzWYA+LYRJZW3IsqB815ahubxUL6mCRszOrlwHfyixYqDK5W2AIRaBFAACrxkVlmyfQt9OfLqAFhKAkMoCySBjZCNKCpbXvd/rwMd9P6IZWEubWJn0jTCFZQumzbMRua7UPaji90npMcT+aSrSkBS5kkchbB0rqOy3vdY7jzBLaEXfc6wpo9/lrJ/IfPY4ZLIjZFOyswJ3AqvX6V3rYFd/wCOLcOVkZWaMFR8Ks57+4Sr2o7sOe2NZvp3qv1Sug8xkV1pApAYt6g21i0TUSWArfFfJ9dzDeXDlVMfmSEI7s3lgqfw+W51KPVtqo1wbs7W6ODNyjLJYTLLlgy5wszSoY4RHrklNjc0GGmyQPWQvo7g4rdN8VRwl0UBPLAKxROS9AqiiQoBGSt8BnrfvgpnM3BsPJgaRIiGlMKo5aNWEjK3JUlSK32Y3hd6QpkyLxRR6mjs6KEhOpjXyJ3A4ux8rwNpdoMvgZ/C/WpZJGzGaWNco6FYBTSOWEqoCwFi7JqhW5OOep9ZhzCIhgikk89Fkk8kUqNW6yUQJPYqbFLwSMB+k52b7I6ZmOWMRqmn7s6xb77yDSSCLPsK42wP6Pm2aTSkqyqZQTrjld1HmXSm9CVQ31Gtzp7YxJJWjafDYGGXP26iFURsFBFyUN1FEsaqqJXvyd8NQydxZlpGjHmeS3mSNYNOR6l5HuAbu8AJ+tRSZiUPDC0iu4Ls5Slu/QEK7twRdmh+XUbRNks0Mr5A1BAFiDLoYsQNTkkt23Lbb3WEU5Obs3alFGsn0fNxHWgM0RDBUVkjPOx9ZDBKsXorc9qwe8NZh5WLvDl49K+WfKl85yVe/WyHyjyaoWO+BORyBjhjcCOWQka0aaNSu521MQgWqumB33vBDwxmJGmmL/Y1Y0SmWZmIOqrYkkbgdjze2F0c5eRpuo1YueIOsM2ZJkSNjHI6k6QzVYJ+dEMTVYIZecEB/Iyqsd1d4o20kGr1OFTb0nVpv58YAdXbLGZ5KJR2c6QyrQBAbUbJsmyD6ecXsrl4JAFGQUq1aVbMZjTzQtVtiePxVuvtjq15PHxCaUe5BrpGZC5hYhnIp0YkokRpVOklhojXy+xNlu/vgD4oy6nO5h5ZhGddAAW2gAU3qIPeva1NYL9G6O+XzKLJBEgBJjZFPDIb9UjazyRX8hhZ8TswzeYLaT95LxdVq2v50ReM0vFWLPnuLXSOjsyvJFOhUkBRLC+nbYlSrtXz+g9tri9J6igL/bsrl108I2pie9FEarYHfVhd8NZ0gyGSHzI6pQIWkvf3HYbggne8Fo/FsCygtFNJ6QVRfLWjpB+ZBAscbfliU2nK0q9S0cRy7O4ujJmog0mckmazwkky80KaZkP8MNniKAf2bIu5VSmpQoZmAIB2vYi9dg7ab7XhTn6g7lmiyDjWT8Uksi2edtCr+Qw7SZqJMjK2YX7sBNQC3RMkY47bnDxpolLDPM+qZGQrriZcwqBQdGsiMv22AGs7WFJNncbXiLwrn52kMaMiaQzsK0F96rVpLXv+gPGGrw90WFPVD1SILNp1xSwjQwokxsrvTGmI1AXzXOGfpPQMqGY6o5dZ0r5RLrV38Lyy/Lha42GPIf8A9LS057HfhSf5rr3WXWm2rF7MOksf3mqQncBV0svyLKAf1JvkDF7wt4RjkPmMjafhC2bO9klufYVdbE17CPEA6llJfLjpo2VjG0MS6vSRYKgNTEmvzvsRgdFnetOps56JFBLN5ZAA70wVDfahe5x3abVYs2acuaHrJeEJ8sPLjjjYKQEkchQytZ9QUX5i0BxR5BF6cbz/AEpwCJszlI120hl3Wub1PRP5DHnawZvMqYg07kepzNI4LmjSguQK3+Ed9z2qsPBuZDKhhUE0CxZWUfM0SQPoMVi3knNLFD7IQDQYMOzCqb5iux5xmK2WOlEUqQQqgj2IUbYzHQc4wdfzQQQ3wbv5Vpxb6XJcch1E872DVKcB/E8gqEXXxfyXEnQmrLT7jcN3J/BiXQqNTNqs7cDgEcEDvhH8TZLTKkwuvher4PBPys1+Ywy9LzIaNTtujHa6+MDa8V+qQrIjK3BWv5YRxtUNGVOyr4UjLuw2R9BGumsWNN7qL5wf6t4dqcZqUwSLq1JGYwpXQKQayxugBvQ4wA/Z3pM0wmDKykIvpamJYgkEc7gd+4wz+M3ijiTU6qSaVGkcFyeKAf8AjRrG81YccCr5BfzDKyEsSWZbKjSWAGo7ADnSDYN3yKrw5tVBWAFwD6ms6RtyxIP6C/YDAvyjmN5dLqfUllioWzQIIvuAKaqA5JNW41jBBXfTxWw+HZaHtexIJsc4dIXJeydO0YzBDFm1XGw0ruTyaH4Tud/a8T5WRpVmJTdkKxL+4T6lPxUHB1DbUbU2Tgc06gbLuoIQ/EVHlttvSgepr29sazWdJB3JK6iKkG9q3IXevV+ex77Zte6/fvobWMsv9PVYgwpkMhSi1GSRXRToLOOxUsaI3JqqwJzeVhSMguz6Ji0bIAdG6FtQk0mgzECmvcEfKM5vdaYKdUSmg9/DQslSANPcAbV74qHqYUJUjpc1UNCgnTGPV94t1Zoni6ocYVwk1zkZUsoMZnNt9olbya0LKodbFjSTTdrJ4J5/jgdlczI0c7SzRozstyQqhPxFq0x6XOw/F8+14joebKdG/wB7R2Or1MT/APTJP5P9B7VHmKZeQtE0dFLD+YUIbXwrJQ3O63tt8sPKMZeHj8vKhbaXy/IShUJlswRbg+XRZCsnx/jJckmq+nucU+gzQebDsIiZF0gZlwrNdH0V6m49JbfiveBDWUnfy1U6IH9MToKDFtmZypA9wABfzwS6XJMJYg6tKNa3IqxUhJ2W+QoHI/hvha2pRNu22C8s+YLzOnmaGcFvLi85GJZtzq24FatLdrrBHOTNJlZSRmV+8jUiWIRLeo2VH7hvfYcDAPJIzySP52lkk06S6rIaJO4YqqrZo71zXc4JZ+ZvseZbyxrjMZJ8+N9RSzqby2IFE1ps3jf+hf8Akp5TLOjLOJMsGKspEk3lFSXJOrUAATsfivnbDB4SzjySt5jZRmVVW8u7OxAbbWxYgg2arveFTpkDSWqJlHPl8ZkOT8TbxheTvuT8sMHhBGSWQP8AZFIC2IEKkerliVG2x7++CMVuwglJ7aFvOMgNyxK4Z39Wplsa96o7bfI8d8FRkMlIgF5yJNtMaypViwAC5LKPqKqt64XvPHmSB9gXILAkAAkXVA2Bd3Rrf5DDDl8srovk9ReNVrQxgYs1FuOL3Nck+ke+M1JtpLH0G00k+pvwz03LRZlVCypJEb9TxnWHWrpY6I3IvWNwecVeq51xmcwkcdVJMSdOpjUjEkc93J+gHti50WSczp5mfkmMTEPG/nKN129L0O98bVgD1rMIM3myQzkyMVdX0UNTekek3yBYrjFdKTjm6JzSbot+HfEOYbWjM50ctZJske5pa32A3oe27HD1ed/R9raNatheWgGkmtyQLHvthb6V1HKyKUkieRwA59RLKQwrTIZFa7rbj9MTS+HenE7DOOx9IAMAUUO4HYfUYTVbb7V+/Epp0lwXJOoSR2Hzkcn+L7Yr3vtaowGw7UMHevu/9nOwYenQRbGiGYDTY4vV3obm8K0eRyLj1JMjDUCskio2224o1X9cHPEctdOmSM1QU7kUULaQLOzG62+V9sEE3ESbSlkTSXIjRlDIw1rqvSSH02COaNrt/iH0tZDMSs3lDKJIov1PE9iiSKugoutgOT3JvFvIeGlnjLfbYUIUehSWbbc6rK6NNjcahvteLHSfCebh15hHGdi0lQ+WkMoG4JJXUGJ2+EA/lsccK/k6G7Zup9zx9yri6ugl0bq+f1JEuiJpSNW1kAE+pgymgLO99zi3H4jz87vEBJp0gl1mXV8W13GUJPNaRxyOcKsHXcqhkDRzF0Vg9qLq9Nbtz6vYYIdI8d5CJQiwTnfgBF+Qqm27c4slbxwhuzHxZLksxmZBqbNtW49alWBBohh5lagQR+RxV6zFIYyDnFsVYdwoFnubJxPnfF2QYlxkJNZIti6b0K3FkX8/lgfN40i3K5Q777uP9sWWFTZKXOEMGWcBEBAY6V3DGj6RuPljMcCTUA1VqUGvawDWMxaiVlnxQT91z+L+S4n6E/8A4Wb6t/oxF4oFiL/1fyXE3h7LM0LIBXmMQPzWv54neCtFrok33Uf+R/8AWMEJyTqA9v6jFfpnTHRQrjdEN/IvIpA/Q4L5aDn6f1xnUxk3QsuVK3yXBP5sMAf2qt/4vK/5D/rw/wCR6UwKksK2Nad/fm/6Y34h8Nw5pQJF3X4XGzL9D/Q7YLzZtYPHI2BCUT8C0AaPGJmQcHXuT3B9v8J+eDHWPDEuUq/XEFCBxzsK3FbH+GBiIDWk1v2/y+3H88OpdxlkLBRZ9Zomtx/5ZvbSPet+MdZjQPVxs1nUgukk/dA9r3rue2JlRgCLsEnmwfg7leN/f5Y7meySUutQ9ADH+7YnncE3Qvft3wrkNZW8gBlKawWeIsQGonSBvVXQA29yCd8V30BVaUzWspKlgWC2qbmpP8VA2Kv9bsIjZqJX0yx1eq70g7azV0wrT78XxWjyyJGtSSqok1KytsxYR21fdnRZJ0gUDdm/Sc3K8jc8EEEa+fmU1soPmX6TpJo8tqu9uN9vYY2uSX7JIXLIlLpXSAylbNel/VQo7hRtf0utAwlzCllAZXamLLQawKBPaiL9N1teKGTy8xysgUIbMSiQCIjT6wdYKhiq7D1D8VDvgg0pLzfvkx9n0JUy3/hJyXACqhry9JBDEEGnayS3Haz24j6Dlw0ifZzGV1AENBJZsimBBIU2tgn9NsdZrKRrlMzpRgzpCp+7dQTqIGkm0dK7IKB1cgjEfhuXLtNCpXyZRKSoWRlVjsNwb1k0NthttQwvcF8/oqfYYhmGWKZQyvpAMcjhmJajrUXt/lJ24NYKtkpGy065hoSYglMiSR2LGm9aCyfUABgJkTF5735ianI1Rvs3pN+ije3bUo3r3ODmZyEkXT5183MTIxQxFxTBdVUtMQzfL/ENjjU/jMfYBnTcorALFNlzKUJImjkXSCeNcYb03247gjjBbov2h2ljkbLNIECqYhutn0gkrqKnkcjf3wHyOWRgFhzCpLpOovlyV3J3L055o6dPIusMPhF8wMw3nyQSOoSmjjCMQH9NgxqSlg1yLvjBVan7C/gT/AldY6ei5iSMtpIZlu1ZdzsbsDYEfSsEk6JMVj+yTZZljr1SSxgHc2aPax8/xc4FZ2LzJnVXstI4FgV6iKsDcc7/AMvc59mz8caLHkjOgItYlZk53s6bUH2PFk96Cz5Ghxyb6Uc3JNG8sWXIFqzw+RqHpOm2QlqJI/jxij1vpgjnmSU+U50srUDYZSXuiKGqqO/B+uCPQ+srJnI7yhgklPq9clMUF2VZQCaAv6jA3xrG0mezWtdgT3at91G/HpXttzXGKQlSJyy6+vUj6F0SSmaCdSCDuxYbixa0pFX/AIvlti5F0/rkGqSLLRqNPqoZZyaG9DUSdxsB8tsBugMsBklaJ5Q4CKyK7abN03qq9l/T8iSy/inJeYPtKTMNmA0KwBPBKmWuCe3ticmm+PfqVimk6f3siz0/UyNbZRrOxYZOMH0++mOxyKJ57Xg31xXGWYlaSRI42sL8eskjgaSCAwHasVIur5SEt5GYdIybWM5YDTfawzWByNvrfODXi9kPSwxY6vtCtq49Olj/AB37YeN1yTtJ8X5++RDHUZUKxwu0QADfdsyajdW2gi/lfG9VZth8O+IZYpQ02YIYE+hoS5ZQDzLYe/mCPh7ixhQzmrVS6iQB6huRZvf3HGCPhZ8w0jec3oCmjJVaiRRWyu9XuL2sd8Ql/H07+KKfmjd6HLrGd6fnW8zNGRW06AYU0EgnfXYJatKge1HAs9K8Ppq0vnC9WusagPmQig1Z/liSdpY1oNFxsKCiub5Pp9q4o79sT9M6E86rM0IdmNKdrAsXuTYv+F4bTSSpIaV94PgyPSmAIldlI3NMpv3Fnt87xqfpfSl3Ej6RyGsk/mCKwTj8P5zLKUEWpEPoYkEkMbogE7gdzsa/LFTORO6MjRxspqgWcX/mof74pHa7oWSa5DmVMARBUjUigMGUAjSKNFSRt2vGYhhSlUVVKooGwNhsCdyMZi1EbGbpnTI57176AK/9X/xghmMqscuXVRQBX/ViHwmbEn0X+uLvVP7+D6r/AKsQLskzkf3k/wBI/wCYx102C2A9zibNj7yf/wBH8xi50GH137DGih5RjsjHOMvCjEE8YIKsAQdiCLBwjdf8E/jy3a/uyff2J53r5/M8YfWGI8aY0eItqXUHtT8PG+8dbX3o/I2PliUyHSW2a9RYm/SPs8m5r1c6RXNMflj1Lr/h2LNIQfQ5BpwLG9bstgP8I53ra6x5t17pEmVenUetnEYv1OBAwGhhVseKbcD8sbYvBwigldXH2mJRq3BLKDswuj8wBv33OA3khPs7feRffOAY3sGvKXUxVrq9iCR6gbobYJ5d0ZwNNkZmM2A2pSFSi3YABq9NLv3OKQlcpl2MrALM1PGpCgVHs4J97/ds7/MrgZSfv5E/3iSZopTlPN01aupJohSFWxvXpfjdubwOzLaMvKZo1V2eLVYZ03WYhoxKPTIdxak8gbDBd8wr5rPqVH3aOF07MbHrFavVvtsGo+14DLGgyE4RhpEsRCOI7QkS2xKkrTVW4HwnbBWQTxx0C/Ts20eUlkpmH3QUAeRIbaqLIWEgqiKAve8Z4cbMCaNZYzMpkA1h45fKP4bO7AVXfv2wPhywPT81qjKPUBZ40CpICzAUynQ2m9ygAG25OL3g7KEzxPAaCsS6yRDU6/4XUkLvt6gCO5IrBdJG5cmBzJEJGGnLtC5WzGkqLQBBUWwYBQAb3+O+AaKZHpeUGTm+za2jaWNtMDecwYWNJsAxrVElvfArpQzaq5KvJGSQ8fpddgBbq1odgAbFc/IklJ1DL/2dLJlj5S+dGJfLRoRYBJsLuUI00BxteNXaF5iCOk9MSUaY5pYnVTqcx6oviIAar9QJP1vgVu1eD4swszx5iaKbQqBCsaxuF1irHlq2k71djY8YVuk5KOVGBlmhby95/iQAMQLWOUEcnfcbHncYc/BUGZWR0zE6ThViMbadMmhn9JNoG0mthZGxwRfxDSVRPOutdNzHmFZEAlktjGSuolmretj8NVfbF+XqoywiE0Ey2QNAZF5NnSFUDTuQBsRiHqeVkcq0EBVVBpSwd/jJ9e5LOb+diqwZ6f4sbLLHHNJmYlagwK21dz6rZuNjp7YWbyZpTUrplnoPXosxmlED5hVk38mQKyWq8q3mkqKF0FrbC34m0/bs0ygUxdd+xVjZ5O93+XbDd0A5Z85qheCRCS8X3RimjtfUtBFVlocnUffcYAeNGVJZBHlXhDSTamk1VM2sWVBPw3vttTDbYYouyK+0C/DHUpYWYOyiOvu11Rjctze7EbV+g9hhyyGRTNgomRySqb1N5FMRx6BHp9VmrJFb1dYVvDkWTzIaOeFyye3pB9X+Fhq2o8CrO5xP1HwPG9FM9qk4iRsvIhOkH02rOBvvqPBvE7d0USVXRdPhjLENFmctPl5EY+pGJRgaoq0gOsEcA3RsHBXxkrL0t1iFjWFNmjpF13FkkKK3uzthUHTuqeWJIJHlSyLy85fjYbBgSCTwB2Ngd3HxjFKchEkaSOzTKHUBmJ9Dk2AOLA571ikaonLkQx1SJAqtl/MOndlI1c/S+K4P5CsSdN6Vk8zsoaNgNTxqXJAB2v0EG/kQd8DJn8xwklFQgVNRC6asgAkVyx2/liTomeiy+outhwB6SpNWSaDIVo7WPlyO7y15VlJ/JX6gtNX1Q3ZnwYjoq5eeONFvSuYDEgtuSLQ6RyCCN+90Dga3hDMIpWPN5EBSNaZeUl33PxWAxAonTYUUSAKxXHiHLCzUhCbMNESsFBArSFA3O3O291tZvoniXpDby35jgq2rLkgA2NIAZzprbm9z745ai3iJfKWX79QPN4Wzw+HUSRtWv5dxYvf+BxUzHRs8lguQQOPMZTx86w15fMwRk/Zs/EIr9KyK8bKtfCS8RtfmKxNLn5ZEKpLBJ7aJlOmu3pkjP8sWUSLeTvKg+Wl86Fu+fhGMxc0na+aF796+p/mfqcZi5EOeCjfm/RP/ALsE+rD7+D6r/qxQ8GL/AHn0T+uCfVR9/D9V/wBWIdS5ZzC/ezfPR/MYK9GipSa5/wBsDJv72T6p/MYOZRNKAf8AecYCLOMxmMBxhpo44YY7OOTjQOQcZIgZSrCwdjz/AE3B+YxojGg2AwROveE3gEb5ZJJ1STWQXDSr2JuQEuoW6AIbc1ubwjywSwrCszsKlZhLEoZQKioyBeN/T6SOLYHc493DYXes+D8vK/2iJFjzA1EMLCsWXSdYHNgCzzsOawcmUeXlyZs2fL8ulmHmi/32+IE8VbAgrvftsPmYtkZg+mW5IQJFJ1uV846SWXWNIGxYEEE1ti91HpbQZmYyZeSOSaN7ZiGikdiCY0aqondbBJFbAisD0mf7NMAmmRZIduEqp6YbkBwbLEmqAvvjOGJdLPcE+nmunZ59QZPKR1jZVVlZdRvVEKfVQo0BtuB378LRwvmMrI6ojtNaMIpIg5sggSKGjlb0j0N5Z25bbFXKMrZPNaxZfyA04VGWX1sBuh0uUawTzx8qveA8w0U8SRaZY3kIcxuU02xILo4DuRxekLvWo0BjKW1Kh27mxdyvT9GZDxPE0lnSjS6JC9GtOkgHfcWy3+uDufkabp0r5rLtHLHNGjh2D6zyXYheT3u+BXOFvp0UJzFxmQyFiQPL1QksCBr0kuq88K21exw052TMDpMv2kRkpLFoaCyrpuQQCQG3O1Ve18YMOVBC1AXehJA4MYaaBxHvmFKuQxYgDSNLDuQdXvxtbv4KhzMBmXMZg5lUSOSKyTLoLEiw3qXVWy2QKwg9KkgdjHIrRsU2mhcLJerZQjEh7HsR22HOPSvAHTMxl2khmnMyaYni1ltaozHkMSVuuASLBwNNN0PdpWeP63jUHQU9TMjWQ5+EFiQedvlx+eHDpfXYMwkcUqwzNsGknhEjrZokFEJoc2XTi9uMBepyTIu6RMoLgB41dVJa6XUtgHkLwRRrBeHM5fNLCuYjglf0pr877OwZvcAqKHsEbgkc42TrqT0bd4vy/wDAz4c8PZaPPh8stxIjBJI5hLG1qbDLuyMLoWxBoe+FDxDPNmc5mI2kMgjklVdRCgW5AVbNXSAHvteGjw34aOTz+lJXYxxylFlUgSAx+kow9L/Pgj+JVerZKYtmZVJBeabzEQt6ac1YHc2Tv7j541PFC6uFfyLHRug54hxE0UekKSjOHVwDtaBWB77mjjqLrHUcjMSOnaRQUl4JQSuxPqVtJptr3GB3hzMqA4TLy+dturGMkLyCdJW7IIBAvubq2bw/4vymsx5qbMItUEPnFCWH4wruHoVsVAv3raVpy6loqW3NehQPibLxu7mCbLtISzeU4AJIskK6bXX4WG+Hnr8OZbKp9ldUZpFLO9bLpJ/dbctp7HvgDlctqLIwjzYslJYXRXINfFGD6TQqliN19cWP2uNo6fFRIHnjbcah5T7H+f5YvHgm+Ty/OBrpHD0qkqRWk1uF1cnfnYfpeDXg8KWkadB92AwOjTZvYkqShrb4ub7gnAclgW8uTS2kBrGqwfpuBVb/AMsTdOTM+kZdVRmNakkcIy733NVyTYI2I4wrtcDLx4HdoMjma8yKWbsCkqJpF7ikeqsA+obVinN4HyKrJKi5xdBv1aJIx7j7seYwAPIB455wB61nczl0qRgzGgdYE6HSfhJkUlSSdVamPp52rF7oP7UZk0xSZeAoo0gJrQih8iR/DE4tt93y/ZSSikuvz/RaPgjzEDZeTzFIvUp237HWQQf5d6wP6h4MnQ6Tqv8AyFgfzWwcEIvEeRJEixTQM1sVRoplQkWdOtQy/QH8sX069EwIXOjmyJklWrH7xLpVdqr5YqkiTbDWUiqNARuEUG9j8IxmCcUVqpsGwDamwbHbbcY1ixGi74RWjL9F/rgp1RfvofqP9WBvhIbyfRf64LdUH38X1H+rEepfoTGItLJX+E4O1VD/ALxgVl1/8Q/0GChO4/7/AN5xgI7x0Mc3jm8Bp22OCcbxGvcf9o/9r8sAGHGiMdE41gMMDY6BxGwxtTgA5zeWSVCkihlPY/wI9iDvePNPFvg3O6Hp0zkVqdLrpl9GuiSuzNT0W/wg1fPp+M1YDGrPC89kFgyE2lWWNxAwhIUyIyyENbWSzcc1VVQx14DctmYGy7mIea2qN3SQyJe9HYxkbnSqdydWPUPEXhvzSZYTUukroYnynB5DDt9R/wA480yvT5oM7l26hl1jZJQY54zSDfcOLCEcnVsR7EGwVxQLDsV8uIlLRzoBqKhm1lSvoLAoukqGAu9RA+IXV4ac9FLH0hxJO2ZDyxGKRqJCEMRuGbYEHbUQLNE7YAZX7REFkkKPCwIOkqRoFru4qUAVdhl3B3vYl5BCvS3eCTzUbMxOR5jtpbSwKnVT7UOQpIo4xdpguwBso+UkLRTxoloqq8ZEcpYk3u9pxV3pu/nj0b9nvSpMs7xmUvEUieJSTahi25FlQTVHTt6cefL1KMjyczEoGgLrT7uWwaU+YATY4BYFfesehfs76YYC9TvNFIIpELOHG5a9xtq7Gv3b7jGcysZN7Eeddf6hKs0qBIvuiV8saXTSFQ6QSDY9VV8sE830aPNpaxrmFTcv0511UOPMykq67onhv14wtZ6JXBeO6lBJDAJuSAAoAHpoKOxJs4c/7KyOZjjleF4szYBmyf3Z1k/ufCCSfkTfbbDSasnpx5cTX7M4pos5HD9p8yLy5NUWooykLtqhY6wfnX88LXilX+2ZtwTayyWRrGn7ytr9rHG3FbY9H8FwZsZorJnI85FDqjYyx6c1C1bAlhqKn97UwYbjbfHn/XeoOmazS+WpRZnIVo9/WzVveo2Ab3o2dheBLqLqXWCbwr4hK6vMzHmppoxSv3AtqJDEKK7sq7n2wRh8N5HPMUiyZicgMZoZGMSA3TaNTIeNICtuSTpoHA3o/T8iyu0sJVaB81HeRFLUSrbAIV2Jt7NnfnGk8PZ6J1lymay8wT4SnpkraxpK6vmdLEd7wkrvBXTrbxXvzKGc8JzEOIJBI8RZZY3+5kQiwNmuOiCfhYg3sTezX+1zPHyI8uE9SNHIG1d2jlBFdqCnf54C5rxHOrXm8usjKPVKV9Vb2RJHpkU7DbVtpO2Hb9rUC/Y42NajIoWye0bk/XY8bfnsMDbVV1efRjJrNrpj6HkmZdCQWYaAgUUgsHfYkURz8RPuO2L3h/NxZdmLSNGWAFnU6dzyHDJ736h7VihnMlK7MEdWKRpIQpLAahurECgRtfIBBF2MX/CXSknsMHJSjoUDQ4JpgCHB/wDTpbjvdYdiKr8Rn6b4vndtMU6vYHDRmz/+3JoLH5Hfaxgzlumvm1lk+yZdUZQY3EIhmdgDuXA0qt7BtLWCcKfWPBMu/wBmSKI8aXcI5s7ENZRbBKUzKfl3NDprda6edPlzRxr+8LTfsGFgj5WR+uEz0KUuoaHRcvmfSUaGQNokjkQlkb5vGN1+ZC7Eb4q5nwIzaxD94BYJhlRxfFENRB7ViHMeMZG9Way8UzV8Tx6XNDYK6EFReLidfyki032iKq4dcwnY3pmGrY+xvbDRFlzg9G6dlysUasKIjUEexCgHGYt5PeNCDYKqbqr2G9dvpjMVJFfwePVJ9F/rgt1H++j/AC/ngZ4THx/QfzOCvUR97F/3vhHyU6BbLxDWzd6AxYvf8v5//GIsqNifc4kU7n9P4X/XGGkgOMOMGNHABvHEg4P5fr/z/XHWMZbFe+ADk40TjSGxvzwfqMbrAYaxpl798dY1gA0rY2McOO45/n8v+cbVr/5wAd3iHPZOOZDHKoZW5BxLjYwAecde6UMoEWXLGfJr8MyAebl7P4v349+fbudhhMjXL5jI5iLLmKI/aUapGVUNKd10jfkAChvt7Y97BwteJvBeWzS3oVJBwwFfkaxtmUeQ6szEzZbPwtJGVFKVIUAsTqEsYDA8nX6hvuMPvgXpyQyTGKQPFJ5TIVIKGy9kEAKzWaJG5oWBxgNF0TN5eT7Nm1TMZOQ6D5mwjBG1SL6ksgCzYvjfBHwN0L7FNmEDHQ7RsqFr07yUfnYoWd9q7Yys2CxGjzk52MwqZUaSh8QPlk6Qq816bAG24sXtgxm+gEiF8pmFy0qbhJHZHIY3aSqSGUkgUFAJ7k7YXxmoHSPUZVdRo9KKfMGq7UEimN98HMrFPAY5OmvrK25hnI8y9wzKjHQykcmJyw+QxkuRdGknz+P8D/7PurTSdQVM3BWZMLXNRRnCgfGFOhzxRqx74WOsTQ/aM7HKCA08jCVaBskg7DkGr9/VuLw3/s/62Js4FZWikKvJ5RAdBfxGGTZkQk2UIYb0GFVhRz2QWRs0YyWkE0t2ePUffcAnhuNqHetXAms1WfX8lfpng92kLZbM0wAfTHrEjA/D6QRzvvY+mOOheMJun5llkgVydKt5sbJKorc0APc7lSa79sUsjlM1EzBIS6WCwaNgVut1kQhq9gGo72NsOPh7xRlZiYOoTOEIUR+aA2kmmH3/AMQ+hCjnc9kZeHZu79+hwnVMvNflyINW4inBUpqN6FnSyANxUi+wvDR+2An7DHpW/vRbbekeW3cjuaG1X87oo/iHw7ECSaS9kcHRG4s06zf3LMdrBIO2Hb9s0bnIRhd/vlFadRJMbAVtt33sfxrDxFfJ4lmcwQzFHZAQFbfnYH1VypJOxHGx9zc6N1maJdIiinDsNa6NZYVstEFUAsEFV5A54xpZkjcgqW1ppNG7tSQKvfce4sAje6Jzwv1BQL8yGXYRiJphExUmyoMo9K2B6QyhuMK1YyfcT/2+sasXSUKBQA9QXU2/3ExYAhlqw9H8tnLwx1jp2YgaP7WvmyCm1qYV1b6SschaPWBR/FuPahgB1TLdPzDKM0J8rMFAV7CahqJoLJ90yqx/DITuB2wCz/7P5ItT5bMJmSoBMahoptLfiKEGl3vVZHz4tYxzY8pOq6DNnumaCY89FQBFZiJCIXXY6h6XRZAeR6O/1I3M+FIZQzQyRtGO5Ij2PzDPGR9SPmBhYy3XM5ltWhpoSl2CGUAngsPhO/uK3wSXxgH9eYy0Up/8xLgl/wD7Itr/ACw8dtE3Z7V0yEiGIGrEaDYgjZRwRsRjMXOl00MTC6MakWbO6jk9z88ZiglA3wt+P6D+ZwT6r8cf1/rgb4XG7fQf1wfeMFl2F++F6jrgvw7KMai7n3J/ht/THYxxBwD77/qb/rjDSasZjMaOAw3jMc6sZeADhtm/zfzH+4/04y8ZMljbcjcfUf78fnjFawCODuMAGY1WN4zABmOGXuOf546xmADSNe4x1iFubXf3HY/8/wDfp2rXvgA7vGwccgY3eACPN5VZFKOLBBH648w6r4Nz+UkOZy8/n6E0oHWtKgggMq0GoCtXzJ2x6oMbvAB8+9Z6LlTGJIZSEUgOjmpYSe9H4lJH6jn2gfJ5mCOOfJhcxAjiRiqB0DqR6jF8S7qN14o/COfW/Ef7PspmnMoUxufiCsQjb3uo2u97r+O+EnOeD85kGMuTdiK9S1ZI9mTiRfmN+eMDSZkbjdE/gLxBFnM8soHlSmNi8XxKeLKOO3fSwFWaJwl9WVhLmrbZXeQaRXq8yhuN9kcG721dt8NHgZ8s2fWVIvs8+hw0aC4nBqyu1odr0n324wo9Tzs8Ms2qGoxNIVcqwYB27N8IUnfi7Y2eKOgmpfQk8P8AiaSEsZJi2qlXVUiAXw6NVf5lJNXYODmT8KZfqQkMEK5eZAbaGTVlmaxs0bjXGe4AA+nfAjw/nssyt5mXhPA9JAkr5I1RyexUAMaGxHEadEzCN9oyWbV1QAiRW8mWOmUVLGTYB34LKaruBheCscqqr0Ks8+e6fdEoCWU6SXhcrYIZGFHe9jdUbAqseqftgcLlIX2LrmFZQbA9KFt6G/AFWOe9UUPP+JLDJm9as4BaaNVZZKB9TQP926/NdBb34Adf2y19my2o0PP/AF+7OGiLNUebS9GWdm8lhflqyx6gJFKCqK/iNC7WxZxDF4KnloBSjMbbaq+urSN9yAGPG9Hil1rJSBiyAtS6iQeApZT+WpT7456R1poRUkd3wyOYZVvsrD0Mv+F1b5YwnpqTimnjy/YQ6i+ayS+VLIa2CRsoZSEpCCG1JuNJIrttybNeCv2lRwL5E2WRVN2YqogktWhttNk7BgNztucT5PxS3lFS6ZiGrMGYRVbYgAaSTG4o8oVYkVV7YIR+AIc1FJNHkpcm4oorOdD7+qozckZ5AU7Glo0ThFFW8HQ5OkctGktmEx5+GQbQyymLMqNWrSjSXrQbbar9K9xeFzqPh/JB2AabJyEGocwpj34sPYQqCQ16iTXB4wO6l0Vo11RsHUg0Q6FSOGpgdJqwCtWPniWDxNm8uhjkPmRkf3UyiSM7VQDWtf5SMOqFeT6A6KlZeEWDUSCx3pBvjMc9EnDZaBhpW4kOkbBbQGh7AcYzDCgzw1w25Gw4+pweynxGzeMxmBmotOSATqOwJrb/AGxqMGgA7bCu3+2MxmMNJQD+8fpt/tjstjMZgMNa8Z5mMxmADfmYhjeiV9tx9Gv+oP5VjMZgAk1Y5aQDnGYzABms/TGv443jMAGa8cM1bj8x7/8AP/fpmMwAdLLYBHfG9eMxmADevG9eMxmADGlrHDjV8X/P69vyxvGYAE/xH4VF+fl28mUfiXa7/eHz9+/cYRukTTxSyI4SQMJC2sBlphTBl2tflxudt7GYzG9BZRtC91DwskSNmJJRpJYBVSgdYKkAD4SNVgVQArGvCXjF8rJp8hJbXT6mYPpv4SxDWB7bLztjeMwuxNWGjqOUFfvgt9SkizMU80INKS0qMo+6DbkMOGUdihLdyLvDh+2uRfsuXsWDNX/+RxrGY1Gvk8+j6yqKYpoy6sppgQX3tR8VgkEAj5i+STizlkyHlrNKG0IwRmdQSWI9OoLYNDgqPkecZjMYRhpJ5Ta8iz13wsXhOayCRyRAEScqR69dlJPQV7aRx2GAfQPH+fgZdMgaEUPKZF0AdgAANP5VjMZjHCN3R1KTWLGWDq2WzEnmo7ZSdzqdNPnZZ2UbkrQZGO+4sc9ybj650/yGVs1EIVk4aAq0Le/3ZAZfzW/54zGYdcCS7z1nomUi+zQelW+6jGoqASAgANdsbxmMwUYj/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data:image/jpeg;base64,/9j/4AAQSkZJRgABAQAAAQABAAD/2wCEAAkGBxITEhUTEhMWFRUWGB0YGBcYGBkYGhoeGhkfHh8fHh4eHSggGRolHxofITEhJikrLi4uGiAzODMsNygtLi4BCgoKDg0OGxAQGy0lICUtLS0tLS0tLSstLS0tLS0tLS01Ly8tLS0tLS0tLS0rLy0tLS0tNS8vLS0tLS0vLS0tLf/AABEIALcBEwMBIgACEQEDEQH/xAAcAAACAgMBAQAAAAAAAAAAAAAFBgMEAAECBwj/xABFEAACAgAFAgQDBQUIAAUCBwABAgMRAAQSITEFQQYTIlEyYXEUI0KBkQdSobHBFTNicrLR4fAkU4KS8UPCFjRjc4OTo//EABkBAAMBAQEAAAAAAAAAAAAAAAACAwEEBf/EAC4RAAICAQMBBgYDAQEBAAAAAAABAhEhAxIxQTJRYXGR8CKBobHB4QQT0ULxBf/aAAwDAQACEQMRAD8AXMtp8piD8aq9Ht93WwO44r/1nDdl7SFD3OFDrWTmy1RqjUq6QxFAitvrtzXscXf7UnCBXKNuCrAaTW92OBvx+fOOH+VoT1NbTkuE7fqjp0NWMdOafLHjJeqz7jfuP44ni6LGVoRJzfpAXcnmu+FTp/iF0G6Br9uf03wcy/jGII1qwYDYEWL/AC4x6RxhyHpaCxqK2PxAUPpxtilkOnLlQkWvVq+H/wCAAB+mIMp4whbmlJ/L+eNRdQ8ySQ0ulQGUg7AEsNySAPhvYe+MyGAB1ORY4M1JraFpp1jUlbNqNZAtFY2APi1Adjxh+8DRjL9O800bBf8A4v3vbHnPUsrPIuRhO5kaSWQqRRMj+nhEv0rfwjnvzhv/AGsZ8ZXIR5dat6HcbJzxXJxjKVjB5Z1/MrPM7SRGKRidJ1CmdrIGo7AmuTwa3wrZDJF5BGSEO/x7C17fW+31x3m52LKpLGiDRJPqP+wofkcEsvFFJnCjgSKXcaLKm7OwulvsPUBe+MvNAcf/AIZmDXJQjCtI7qQSFVSxIB3s1pG1Wwx6N+xXMJHLOWQxAZUGjqJ//Myit9ySSOBuTgx4N8Jx5dMzOImsonk63JIVmJOlWH3WoBeb7cbjAbxP1t4SUTaQgMw/CgBZthxqO1mq2oHc41IyTrB149z8UOXQIwUa7KirvSR/QiuML/hPJjM6sznl8rp6x6O/3hEiMQp5diyUWHvpG91b6f0QZ6aD7aPLjb1LTAPIqhtQslQC1IQqWyoLoagcXfHeWmzKoI5IYMrH93l4gaXYb8fjofkOO5IzEqJ067/aMwRZ48tl4iixZUaTaqy/ElgHYV8u3FnOq9TMbvFDp8tSVoEPq7Ek9yeABsoAA+Xn+Z8FZ1U8zydaXRKsrfwv59rxF0lc4HITUNAJJlsJGByzFtlAAP6HY4xOhmrWBh8RDV5MckLKWnTcqwRlYMGW+xIb4edtuMMs3gvLtM8jHWWncshPpOp2IDcmhXwjcmr2sYjfq3lRx+ZpJSQXJp0bh0HoFMVsOwr4jf4VIYQdcmDysIy8BEp1Nq0g+tjsBY9RayBpLb2WIrGPtryf4EXBX64kkYVDTO6eWmhiq7NZUBW1RrpHwpuVX1PtpxRyMeYaS1ZmdjaqaAQNvSlCAFoDjSpssDJuuCMUgiJfUsmrSNZNs3tX4a/EKFb+kK1g85y5D6gVDbPY1Egi+d1ohd12B55F4pQWuCRuryAqGUMWAojS1+w1LtexrYf/AMZIBmdiwkdgVHJsjTWytXIsEgGwT+8ODi7kYoVVnLAgW1XZIFc7b3stmrHO4vFbp2QkzWfSOd9MbU6xo5RqaJXC2CDVLvQBG4sggmbm3LbHnr4GqON0gZlGiU6CGBJFhBqogXpNsTHQ3GrgH0mtsR+IYmiVJbCGWSkVTZAYWBYALEn2AHq3F74av2gPH0zLQeRHGq+doYKgBAKsxIrlgRte21HCx4f8NZ7PZyCZ0doIKJzEnoR9ALBkB5Utp3AI+dY2c6i6VmRhbLvUIGVYoZbWML68xrSFEN8gv6XOo/CAeR7jFaXwbnPOifKMXA8xTOhC6RKrW2okhQFk0g88Ee4ac/4kykAKSSrOdBQxQgOpDGzrkb0UdgVUH4Rz3Fv13OZtVCOkEPCKrKvBrYKATR/EFFV9MQ/jaThpJPl5fm8srraic21xwvIJQ+BIWMAkdUiy6Fi1C3BrcE7Kp0WGrcLSmgcXuoeMOn9OJy+VS5A1sojdywJu9W2rbYerYVsao+feIOtqDmFzJknljkb7sWkK8MX0AhQSWI2F214Usx1PMOiKHMSlNlKitN7H0pZN72aHFdsdMo0rI7h+6z4n6i/mTPMYsuysJFWVbW2KoEYH0ONYIYBb0U90ML3THynky5ny68pS3muTK0jmwAokFbsQCxXsa3BKwf2RNmMkAZkjjjGolybkarVQKJv1Cye7DYkgYHyZpAUhjTzUTcoxGmlBGpmtVA1b7ij39jGE1OTinxz7/wAIylJ1XV/Rcv59AP1Xr+azRHmyM1AAAdv098H+idJlyRM8kihmBQIlyE9zbgGMVp7E74h6n1QOKBWMJwsKmNBdgeoIS3/sVbJ3wdzfR5JOnQRZYGc+u2UEJ6nb8T1xxvV6bFg4rFF3xR9ARxCrd/egMdxtGACB7Hfn+PBwOy0kjKKoGtz7H8uePfFDqefiiR2kmBYC6sUPe/bb97C7TbwH26invjMK0XUUIFMoHbkfwC41hthm4WeusZIWDjVXBrcD/v8AXAfozxAW+6qCCDuTQHxe/vv3Jw2IVUHWuoMK/wC/rhR6pAsUzKgNP25+YPz/AOTjX3mJhPIRZWS7VRfHbF6bwzG8bGEtrCkqNQIJ9t+B+eAUfTobVde9C9NDSe/I3H6YIjw9JRMU+wBPNcD5Fr/hhnRllNOg5j/yr+YG3/uXUMEsurZfKMGQAlSAF+J3dmO5oaTRA34rnjAXK+ap9JcNXBIH+2GNMw7xwGZyfLYarNXoTW5Nk6vhI2rvjGqNTM8J5cTdWdRr0ZVFjFtqFxqF7783ZNk4W/2peJDJmpAjoUj9Omje23NUQWw3eB8yMv0/M599jIWYFgAdztenndh+h5x431ydZJToCjWdRGs+23qcCidzuPxDnClDjoMQZg0kTSeoAEMLBv2Hq/7xhu8F9Gys/UAB5qkJK7qw02VHHGws3ze23chZ8K9GbMTwKquVMqAkBdJ9YsFiwK3V8E0Plh06Ll5un5meeWdWBVtKrqOoy/CNxQIAYnmqHvWMrIXWR38V+IkgRtL0NEYbf9wHYE7A2Rf+WvfHlefys3UMxJ5wVVjCPQK6njF7qRs16lr/ADDFjNwvnpzJKhXLRsEYcPKRqbSm4G4Rhquh74v53LSPmJZPNSAMPKAtdToprazQa15AN0d7BtkIXx1D7Z5v2u4YgDCia2VgpCuVJUapAQysdVLdDe6ADxJ0Dy0j+zxefFbMyIDIASALIWyGIPNWNHtsavVusT+c+XMglMZXy1KN6iyLYHlkktQUaq3/ACwz5LoMSt5k7QNIK0hZCoXsL1VqN3tuPSeSKwAXfBizLlo1AdIgCQgkR2p2oghgGUXZ4r1H8o8zNJGhCpYWjWhkrUABZPL6iOaP+SsZmcxOQpt1Hp1agrk0D9QBZ7H2/CaxvLs6xPGAD5ukDSaQBCD8Nkb3Vex+WBIAJn6IZnQFhZVwuwBNmqIAB5K99/xCyTzfTS8s9d5GNmqFObvg0drN9lPN4sZzIaYz5x9XYUCSaFHb517b3hhTMxeeYWnEOtmOhTcjgEk7iyi0TwNQq7GFfbXk/wAC2LydMSJ/VRZd621sCxGwJoEmtyR6hffHHX+q/ZYU8yRYtR9MSnVKRROo1VGwPhG11rw59azeWjy2Yhy1ea0bqGX8MjKQhZr1Eljerc7E9sefx5GaKOR82FnBVURZIVKl7Uk7BgQQTv7jD7gUQNmeqMcg06IQ0sgjjGnkIAGOlb/EG7ngb468O9Qdc8rZYosqIn3snGowLrRqXhSWQDkUBd4f+lzw5HK3OI4PutKodNK8hZ2CjbVVE1tx25x5X04iXOsYwTBJMLazvUinawCeRfHxd8cf8V7lKb6t+iwvsdGt0j3JfXP5PRsx4mzEjgTZKMyRszLIUeWENpID0a0gXd6rruMJ/iTxLmyz/bs4XBJQQxKRGtEA6loXX7tlv8Q2st1vqbQZuSBw0kMkjNDGhkjXZtSqxUgsKWtjQO1bbKXieapPMRW1ks0ikHUrGhTLVigKN80D8z2x2t0+45XNp0iM9VkjEf2PLEtp3kaNnNkbEcqG0k2BtuPY4zw4mZMv2iaX3XTIW1E2G2WvhHzKjYgGxWKGVzjqoW/LIvZUuWzZPsB9CQRh16H0/wA6OBoWDoPUWl4ZtZZ7X1H4iRR5HthI23bGd1QA6wIWzOaZTZagtClFKoNi7O6kX7177FPF/hJIMnHmTNIXdkUhEXSivGTVEgtWkCwRzxtjrN+F1LsZZRlmZt607AjcJqGqyPY3vdnguvjeONenoaJ8kxlQOfgKfvA7K5PPbDW2tr4EWn8e48jaVtAW5X2oDT5QIstdlidIJskLyF3FYm6X08NSvbbkrEgpLA5LcsfnTcc9sXIcu8gf7DLETYDLbI7atzoViGcDj4NyD8WLPhroWddpGl1ekAqbZQDd3p0jV+QsbY5v7NKFpNJ+ZdR4IZfDCMwkzEbxr2SNCCfbVpU19aB3Pypp6Ln59Pk5PLeldVea1C21PzZvU21XtqBoCrAZnrkEQ8uQS2o9SKjZdfzLAPVkDj8Q2xd6Z4m6i0Q+xZNUjA3kaOWUnUdipZQrN24PbFIy7xnDu+ow9Pm6hKPvTKWvS0McaxhSd99bHUoH4gxB7Xih1yCBVZc3NlouDpeRp3IH/wCmtV9ASP5YC54dQzQKZvMyRAVfmMF1Eg76EKgKvtXfv2Cz9LyUC6mmaZR8Qjj0Xe25Len9cPFsSSS4H98xv6Ta9jVWO23b6Y1isoBArihX6YzFyB6H4fl0avQWsDgXWN9V6Nls0ulkEcuxV2UqRRu7uj+eA8xl0oYm0mt96viv0xNDm5h/ekn5XsRWI1gtZ5lncxWZERUqfMZSa2Kj4SD2vfbttjIOpESOg20O6/3hBGgtudq4A9sGOqygzOCBYkT1Haro88EEEH9fbBHp8+Xs3l22YkkIDZvdgauz73iUZy/ucem1P6spKMf6lLrb+yLeUgzJW48wTfuQRv8AmbGN+NZWSBiQpJjMdAncyuEvat9BY3zzizleqZUenS43A77G6G13XuMQdSg+057JwUxDSB5OQNMCXddlPmmvesWkyUVbKf7Tc4uXyWUyIsEoJJNJA4HzBvfV+gx5HltLyevV6zShRub4A9vbg/ww1/tP6iczmpZg4ZA/lAd0VOCQezkFgRd0fpiX9lHRhLmVnfT5MW51bHhmDLtvvGyn6NhCpb8MdDEI6fnNaqkcjStGSGYkyFLLCgf7sKNua98SdQH9oyqFY5eBAxkfklATrMaAepixCbX6ib4OCPiPq0sxEUYj+zxSwxSuBpILy3QHc7iyPfAeVY3lozORGqpCIpAPulqtTgqPwg6N/wA+cauaEb6lz+0pJZGmjRwhbTFGyEuggBCOTZOr7wqzXwQd6GA4zDTuYjl3Rldi0ynSE5HDIdiTe25I27jFfpXhUyyyyz+YkRZmDjSXc6ybG9ccn3O17gN4zskcapDI6xqooMPVQauG1dzve/0xqMZQ6fkstl7EZLSn4nZFvfsSnwqa4AJNb3YqwenMTrb1kgUV3Cja9IPB+ps0MWxuuptCqaBNBS1gfCAbaz9cG+idJbMD7rTGi6QzGmev8v4DXGq+eMNtF3Avp2VaNCxkNbHy1ot6j2X5/wBCffBHp3Snn85pCiiAWqrTOLGsamVtNkKNgDuDuOMVMv5dMcwnkwQZhwdYdzOiNpVqCliHJNUO23bFPp3j3JQOIzDMdT/3ki+XH62Pq8tmJVFUrRNkgWa4MoTbb7rpe/O0PKKSQdHS3zORVYyRHPGkheOo5hdNbltRY+kb8kEgfIVL5GVzcsyDMZmeJt3Plw5fLiT/ABv8TUx+Gzue+JfEvimaJ/KynrlJNK7eXHuKDKt0RsfSWAtfhGoWq9RzGdzMEhnkV5IkEbVoC/eSNpoUAxZVAv2JB5IM3DVevHjZT65t1XSqx3/YXfFRwd+IvFSvGTm80WFgrlcojIpPILTSC2NEEn1cqfxY9D/ZJnTPkFldX1WUKszMtLsCNWxsGyffigAB5t4YnkE8OvQgR1aWo43ZVvdTKb8sHa1UlqH4SBj0zpsyRLmERogJJhKEjoaVZUXcCq3Um67jFaYsG6uSybjzkWezc+UzeVgkjTUY3KhjSlQbuyPj+IUNiMK/iAdMSZossjq0bEzLCC0akqtH0nTH6kUUdN1teF/q/UocuQvltN94wcG0HpcjYH1AUAbj7c84tQ9T1xr5jZbKxGiqRsqxgfvBTufTTWV31fPDOovI8U5cEfg9Mw+dy7vbRoZW1lja6onAFHuS/btXFYXvGKSJnJ1El3K7aV8xyupy2wGoIaYWdjZPblk6P1PKnNqcvLNMJCSGeP0oQpunZgQCBsAg3PNHFXxV9jnzkomZoHib0SIWcsR8WpBHYIqxTD6net1NT4dz6eH+CqNOgH4czOqT0ZcWikq0yuUoEADRZ1e+7Dvhtiz8TSXns2IlUf3epI7rYAJHble9We3O+AseY6XEz+XBPOx9TyF5ELMDRuNWCMCST6tvVWN5TI5LUqQ5BC5Fa55DMQoAAJjVkXeqsD+eOeE3JbspePJZJV4l3KeI8nlSUyiy5jUSV0whG4umkkuVyCCQ2gcj2GGTxT1Vo8k8oCB3ZABJqKgmmIO4PAIv3q/cBMmuZCukmuIKxtY4ViTbuCSVIO24JxN41mb+zJaBb1KCbGw7HijvQIrezxzjojhWiUuaYqwdfRNHl5TJBxRJOXZzsOQSxpg1eo1zyK3I5TxlmZKEYkLJbfdRxKho8amVjuK2FVdc74GZLoYmjEhzkUQUBRoUMwPxUzEot3tyx29gMFOieGI9TKnUopZJBQSVSCRyaCu2xoWR2GPJr+J/ZTVy8U3+KLfFX7LWV8Q5h5Bq8pHVCzuQskqKFJ0gldizUKUckE9sXcmc9nNRllYxtYVQjG+bJDMSANttuD2wDzHQ+qrqjy/kSKAAskBQKLYH1GUirWzQvcYo5nw9mwD9s6pl0A/+kczqvfcaFIX5/PfHfFbuOOgXtXiFD0hcqKnOVjIOxeQNY5sIx1L9LNfPFDPdeyqgjz2krgRR7CvZmH8bxUyPh/IkhftXmE9oVC3sbouKP64t5vpOShVpPJdgo382VNJ7b6AwGLK6JOmxojFgEXRAO/O47/PGY5y0wKIQKBVSBzQIH64zFiI8dNiiddLvpagV9jXP8xjM9CigBWDbNdYA9WzTRmAj3P8ADTgnls+ZLd7pflW3PH0xCi9i713o2ptWokxhTp06dVttYFglSbF7fwoH0uWTUyqp9NfidTR9ththvTLqwHIWjtwSLOE+GKWGbytYZgtFlJ3qmtbINbn/ALWFnJpWu9ffP0NhFN0/H7YGbpOWd2FBTXNrGa37mwzfXnEvUM79n/tDO8GKIZaI7/3kp1GvorJ/7cddD88upd20g2VY7H9b/gThZ8f9SUdPggUkvOxzTiu0r3GProofSsNIyImeGelHNO0I1WxU7GqAD7/oT/DHo/WTHl0+w5do0Cx3M5G6pGjA0SCC5Jar7nveBvhhW6dlDINIzWYA+LYRJZW3IsqB815ahubxUL6mCRszOrlwHfyixYqDK5W2AIRaBFAACrxkVlmyfQt9OfLqAFhKAkMoCySBjZCNKCpbXvd/rwMd9P6IZWEubWJn0jTCFZQumzbMRua7UPaji90npMcT+aSrSkBS5kkchbB0rqOy3vdY7jzBLaEXfc6wpo9/lrJ/IfPY4ZLIjZFOyswJ3AqvX6V3rYFd/wCOLcOVkZWaMFR8Ks57+4Sr2o7sOe2NZvp3qv1Sug8xkV1pApAYt6g21i0TUSWArfFfJ9dzDeXDlVMfmSEI7s3lgqfw+W51KPVtqo1wbs7W6ODNyjLJYTLLlgy5wszSoY4RHrklNjc0GGmyQPWQvo7g4rdN8VRwl0UBPLAKxROS9AqiiQoBGSt8BnrfvgpnM3BsPJgaRIiGlMKo5aNWEjK3JUlSK32Y3hd6QpkyLxRR6mjs6KEhOpjXyJ3A4ux8rwNpdoMvgZ/C/WpZJGzGaWNco6FYBTSOWEqoCwFi7JqhW5OOep9ZhzCIhgikk89Fkk8kUqNW6yUQJPYqbFLwSMB+k52b7I6ZmOWMRqmn7s6xb77yDSSCLPsK42wP6Pm2aTSkqyqZQTrjld1HmXSm9CVQ31Gtzp7YxJJWjafDYGGXP26iFURsFBFyUN1FEsaqqJXvyd8NQydxZlpGjHmeS3mSNYNOR6l5HuAbu8AJ+tRSZiUPDC0iu4Ls5Slu/QEK7twRdmh+XUbRNks0Mr5A1BAFiDLoYsQNTkkt23Lbb3WEU5Obs3alFGsn0fNxHWgM0RDBUVkjPOx9ZDBKsXorc9qwe8NZh5WLvDl49K+WfKl85yVe/WyHyjyaoWO+BORyBjhjcCOWQka0aaNSu521MQgWqumB33vBDwxmJGmmL/Y1Y0SmWZmIOqrYkkbgdjze2F0c5eRpuo1YueIOsM2ZJkSNjHI6k6QzVYJ+dEMTVYIZecEB/Iyqsd1d4o20kGr1OFTb0nVpv58YAdXbLGZ5KJR2c6QyrQBAbUbJsmyD6ecXsrl4JAFGQUq1aVbMZjTzQtVtiePxVuvtjq15PHxCaUe5BrpGZC5hYhnIp0YkokRpVOklhojXy+xNlu/vgD4oy6nO5h5ZhGddAAW2gAU3qIPeva1NYL9G6O+XzKLJBEgBJjZFPDIb9UjazyRX8hhZ8TswzeYLaT95LxdVq2v50ReM0vFWLPnuLXSOjsyvJFOhUkBRLC+nbYlSrtXz+g9tri9J6igL/bsrl108I2pie9FEarYHfVhd8NZ0gyGSHzI6pQIWkvf3HYbggne8Fo/FsCygtFNJ6QVRfLWjpB+ZBAscbfliU2nK0q9S0cRy7O4ujJmog0mckmazwkky80KaZkP8MNniKAf2bIu5VSmpQoZmAIB2vYi9dg7ab7XhTn6g7lmiyDjWT8Uksi2edtCr+Qw7SZqJMjK2YX7sBNQC3RMkY47bnDxpolLDPM+qZGQrriZcwqBQdGsiMv22AGs7WFJNncbXiLwrn52kMaMiaQzsK0F96rVpLXv+gPGGrw90WFPVD1SILNp1xSwjQwokxsrvTGmI1AXzXOGfpPQMqGY6o5dZ0r5RLrV38Lyy/Lha42GPIf8A9LS057HfhSf5rr3WXWm2rF7MOksf3mqQncBV0svyLKAf1JvkDF7wt4RjkPmMjafhC2bO9klufYVdbE17CPEA6llJfLjpo2VjG0MS6vSRYKgNTEmvzvsRgdFnetOps56JFBLN5ZAA70wVDfahe5x3abVYs2acuaHrJeEJ8sPLjjjYKQEkchQytZ9QUX5i0BxR5BF6cbz/AEpwCJszlI120hl3Wub1PRP5DHnawZvMqYg07kepzNI4LmjSguQK3+Ed9z2qsPBuZDKhhUE0CxZWUfM0SQPoMVi3knNLFD7IQDQYMOzCqb5iux5xmK2WOlEUqQQqgj2IUbYzHQc4wdfzQQQ3wbv5Vpxb6XJcch1E872DVKcB/E8gqEXXxfyXEnQmrLT7jcN3J/BiXQqNTNqs7cDgEcEDvhH8TZLTKkwuvher4PBPys1+Ywy9LzIaNTtujHa6+MDa8V+qQrIjK3BWv5YRxtUNGVOyr4UjLuw2R9BGumsWNN7qL5wf6t4dqcZqUwSLq1JGYwpXQKQayxugBvQ4wA/Z3pM0wmDKykIvpamJYgkEc7gd+4wz+M3ijiTU6qSaVGkcFyeKAf8AjRrG81YccCr5BfzDKyEsSWZbKjSWAGo7ADnSDYN3yKrw5tVBWAFwD6ms6RtyxIP6C/YDAvyjmN5dLqfUllioWzQIIvuAKaqA5JNW41jBBXfTxWw+HZaHtexIJsc4dIXJeydO0YzBDFm1XGw0ruTyaH4Tud/a8T5WRpVmJTdkKxL+4T6lPxUHB1DbUbU2Tgc06gbLuoIQ/EVHlttvSgepr29sazWdJB3JK6iKkG9q3IXevV+ex77Zte6/fvobWMsv9PVYgwpkMhSi1GSRXRToLOOxUsaI3JqqwJzeVhSMguz6Ji0bIAdG6FtQk0mgzECmvcEfKM5vdaYKdUSmg9/DQslSANPcAbV74qHqYUJUjpc1UNCgnTGPV94t1Zoni6ocYVwk1zkZUsoMZnNt9olbya0LKodbFjSTTdrJ4J5/jgdlczI0c7SzRozstyQqhPxFq0x6XOw/F8+14joebKdG/wB7R2Or1MT/APTJP5P9B7VHmKZeQtE0dFLD+YUIbXwrJQ3O63tt8sPKMZeHj8vKhbaXy/IShUJlswRbg+XRZCsnx/jJckmq+nucU+gzQebDsIiZF0gZlwrNdH0V6m49JbfiveBDWUnfy1U6IH9MToKDFtmZypA9wABfzwS6XJMJYg6tKNa3IqxUhJ2W+QoHI/hvha2pRNu22C8s+YLzOnmaGcFvLi85GJZtzq24FatLdrrBHOTNJlZSRmV+8jUiWIRLeo2VH7hvfYcDAPJIzySP52lkk06S6rIaJO4YqqrZo71zXc4JZ+ZvseZbyxrjMZJ8+N9RSzqby2IFE1ps3jf+hf8Akp5TLOjLOJMsGKspEk3lFSXJOrUAATsfivnbDB4SzjySt5jZRmVVW8u7OxAbbWxYgg2arveFTpkDSWqJlHPl8ZkOT8TbxheTvuT8sMHhBGSWQP8AZFIC2IEKkerliVG2x7++CMVuwglJ7aFvOMgNyxK4Z39Wplsa96o7bfI8d8FRkMlIgF5yJNtMaypViwAC5LKPqKqt64XvPHmSB9gXILAkAAkXVA2Bd3Rrf5DDDl8srovk9ReNVrQxgYs1FuOL3Nck+ke+M1JtpLH0G00k+pvwz03LRZlVCypJEb9TxnWHWrpY6I3IvWNwecVeq51xmcwkcdVJMSdOpjUjEkc93J+gHti50WSczp5mfkmMTEPG/nKN129L0O98bVgD1rMIM3myQzkyMVdX0UNTekek3yBYrjFdKTjm6JzSbot+HfEOYbWjM50ctZJske5pa32A3oe27HD1ed/R9raNatheWgGkmtyQLHvthb6V1HKyKUkieRwA59RLKQwrTIZFa7rbj9MTS+HenE7DOOx9IAMAUUO4HYfUYTVbb7V+/Epp0lwXJOoSR2Hzkcn+L7Yr3vtaowGw7UMHevu/9nOwYenQRbGiGYDTY4vV3obm8K0eRyLj1JMjDUCskio2224o1X9cHPEctdOmSM1QU7kUULaQLOzG62+V9sEE3ESbSlkTSXIjRlDIw1rqvSSH02COaNrt/iH0tZDMSs3lDKJIov1PE9iiSKugoutgOT3JvFvIeGlnjLfbYUIUehSWbbc6rK6NNjcahvteLHSfCebh15hHGdi0lQ+WkMoG4JJXUGJ2+EA/lsccK/k6G7Zup9zx9yri6ugl0bq+f1JEuiJpSNW1kAE+pgymgLO99zi3H4jz87vEBJp0gl1mXV8W13GUJPNaRxyOcKsHXcqhkDRzF0Vg9qLq9Nbtz6vYYIdI8d5CJQiwTnfgBF+Qqm27c4slbxwhuzHxZLksxmZBqbNtW49alWBBohh5lagQR+RxV6zFIYyDnFsVYdwoFnubJxPnfF2QYlxkJNZIti6b0K3FkX8/lgfN40i3K5Q777uP9sWWFTZKXOEMGWcBEBAY6V3DGj6RuPljMcCTUA1VqUGvawDWMxaiVlnxQT91z+L+S4n6E/8A4Wb6t/oxF4oFiL/1fyXE3h7LM0LIBXmMQPzWv54neCtFrok33Uf+R/8AWMEJyTqA9v6jFfpnTHRQrjdEN/IvIpA/Q4L5aDn6f1xnUxk3QsuVK3yXBP5sMAf2qt/4vK/5D/rw/wCR6UwKksK2Nad/fm/6Y34h8Nw5pQJF3X4XGzL9D/Q7YLzZtYPHI2BCUT8C0AaPGJmQcHXuT3B9v8J+eDHWPDEuUq/XEFCBxzsK3FbH+GBiIDWk1v2/y+3H88OpdxlkLBRZ9Zomtx/5ZvbSPet+MdZjQPVxs1nUgukk/dA9r3rue2JlRgCLsEnmwfg7leN/f5Y7meySUutQ9ADH+7YnncE3Qvft3wrkNZW8gBlKawWeIsQGonSBvVXQA29yCd8V30BVaUzWspKlgWC2qbmpP8VA2Kv9bsIjZqJX0yx1eq70g7azV0wrT78XxWjyyJGtSSqok1KytsxYR21fdnRZJ0gUDdm/Sc3K8jc8EEEa+fmU1soPmX6TpJo8tqu9uN9vYY2uSX7JIXLIlLpXSAylbNel/VQo7hRtf0utAwlzCllAZXamLLQawKBPaiL9N1teKGTy8xysgUIbMSiQCIjT6wdYKhiq7D1D8VDvgg0pLzfvkx9n0JUy3/hJyXACqhry9JBDEEGnayS3Haz24j6Dlw0ifZzGV1AENBJZsimBBIU2tgn9NsdZrKRrlMzpRgzpCp+7dQTqIGkm0dK7IKB1cgjEfhuXLtNCpXyZRKSoWRlVjsNwb1k0NthttQwvcF8/oqfYYhmGWKZQyvpAMcjhmJajrUXt/lJ24NYKtkpGy065hoSYglMiSR2LGm9aCyfUABgJkTF5735ianI1Rvs3pN+ije3bUo3r3ODmZyEkXT5183MTIxQxFxTBdVUtMQzfL/ENjjU/jMfYBnTcorALFNlzKUJImjkXSCeNcYb03247gjjBbov2h2ljkbLNIECqYhutn0gkrqKnkcjf3wHyOWRgFhzCpLpOovlyV3J3L055o6dPIusMPhF8wMw3nyQSOoSmjjCMQH9NgxqSlg1yLvjBVan7C/gT/AldY6ei5iSMtpIZlu1ZdzsbsDYEfSsEk6JMVj+yTZZljr1SSxgHc2aPax8/xc4FZ2LzJnVXstI4FgV6iKsDcc7/AMvc59mz8caLHkjOgItYlZk53s6bUH2PFk96Cz5Ghxyb6Uc3JNG8sWXIFqzw+RqHpOm2QlqJI/jxij1vpgjnmSU+U50srUDYZSXuiKGqqO/B+uCPQ+srJnI7yhgklPq9clMUF2VZQCaAv6jA3xrG0mezWtdgT3at91G/HpXttzXGKQlSJyy6+vUj6F0SSmaCdSCDuxYbixa0pFX/AIvlti5F0/rkGqSLLRqNPqoZZyaG9DUSdxsB8tsBugMsBklaJ5Q4CKyK7abN03qq9l/T8iSy/inJeYPtKTMNmA0KwBPBKmWuCe3ticmm+PfqVimk6f3siz0/UyNbZRrOxYZOMH0++mOxyKJ57Xg31xXGWYlaSRI42sL8eskjgaSCAwHasVIur5SEt5GYdIybWM5YDTfawzWByNvrfODXi9kPSwxY6vtCtq49Olj/AB37YeN1yTtJ8X5++RDHUZUKxwu0QADfdsyajdW2gi/lfG9VZth8O+IZYpQ02YIYE+hoS5ZQDzLYe/mCPh7ixhQzmrVS6iQB6huRZvf3HGCPhZ8w0jec3oCmjJVaiRRWyu9XuL2sd8Ql/H07+KKfmjd6HLrGd6fnW8zNGRW06AYU0EgnfXYJatKge1HAs9K8Ppq0vnC9WusagPmQig1Z/liSdpY1oNFxsKCiub5Pp9q4o79sT9M6E86rM0IdmNKdrAsXuTYv+F4bTSSpIaV94PgyPSmAIldlI3NMpv3Fnt87xqfpfSl3Ej6RyGsk/mCKwTj8P5zLKUEWpEPoYkEkMbogE7gdzsa/LFTORO6MjRxspqgWcX/mof74pHa7oWSa5DmVMARBUjUigMGUAjSKNFSRt2vGYhhSlUVVKooGwNhsCdyMZi1EbGbpnTI57176AK/9X/xghmMqscuXVRQBX/ViHwmbEn0X+uLvVP7+D6r/AKsQLskzkf3k/wBI/wCYx102C2A9zibNj7yf/wBH8xi50GH137DGih5RjsjHOMvCjEE8YIKsAQdiCLBwjdf8E/jy3a/uyff2J53r5/M8YfWGI8aY0eItqXUHtT8PG+8dbX3o/I2PliUyHSW2a9RYm/SPs8m5r1c6RXNMflj1Lr/h2LNIQfQ5BpwLG9bstgP8I53ra6x5t17pEmVenUetnEYv1OBAwGhhVseKbcD8sbYvBwigldXH2mJRq3BLKDswuj8wBv33OA3khPs7feRffOAY3sGvKXUxVrq9iCR6gbobYJ5d0ZwNNkZmM2A2pSFSi3YABq9NLv3OKQlcpl2MrALM1PGpCgVHs4J97/ds7/MrgZSfv5E/3iSZopTlPN01aupJohSFWxvXpfjdubwOzLaMvKZo1V2eLVYZ03WYhoxKPTIdxak8gbDBd8wr5rPqVH3aOF07MbHrFavVvtsGo+14DLGgyE4RhpEsRCOI7QkS2xKkrTVW4HwnbBWQTxx0C/Ts20eUlkpmH3QUAeRIbaqLIWEgqiKAve8Z4cbMCaNZYzMpkA1h45fKP4bO7AVXfv2wPhywPT81qjKPUBZ40CpICzAUynQ2m9ygAG25OL3g7KEzxPAaCsS6yRDU6/4XUkLvt6gCO5IrBdJG5cmBzJEJGGnLtC5WzGkqLQBBUWwYBQAb3+O+AaKZHpeUGTm+za2jaWNtMDecwYWNJsAxrVElvfArpQzaq5KvJGSQ8fpddgBbq1odgAbFc/IklJ1DL/2dLJlj5S+dGJfLRoRYBJsLuUI00BxteNXaF5iCOk9MSUaY5pYnVTqcx6oviIAar9QJP1vgVu1eD4swszx5iaKbQqBCsaxuF1irHlq2k71djY8YVuk5KOVGBlmhby95/iQAMQLWOUEcnfcbHncYc/BUGZWR0zE6ThViMbadMmhn9JNoG0mthZGxwRfxDSVRPOutdNzHmFZEAlktjGSuolmretj8NVfbF+XqoywiE0Ey2QNAZF5NnSFUDTuQBsRiHqeVkcq0EBVVBpSwd/jJ9e5LOb+diqwZ6f4sbLLHHNJmYlagwK21dz6rZuNjp7YWbyZpTUrplnoPXosxmlED5hVk38mQKyWq8q3mkqKF0FrbC34m0/bs0ygUxdd+xVjZ5O93+XbDd0A5Z85qheCRCS8X3RimjtfUtBFVlocnUffcYAeNGVJZBHlXhDSTamk1VM2sWVBPw3vttTDbYYouyK+0C/DHUpYWYOyiOvu11Rjctze7EbV+g9hhyyGRTNgomRySqb1N5FMRx6BHp9VmrJFb1dYVvDkWTzIaOeFyye3pB9X+Fhq2o8CrO5xP1HwPG9FM9qk4iRsvIhOkH02rOBvvqPBvE7d0USVXRdPhjLENFmctPl5EY+pGJRgaoq0gOsEcA3RsHBXxkrL0t1iFjWFNmjpF13FkkKK3uzthUHTuqeWJIJHlSyLy85fjYbBgSCTwB2Ngd3HxjFKchEkaSOzTKHUBmJ9Dk2AOLA571ikaonLkQx1SJAqtl/MOndlI1c/S+K4P5CsSdN6Vk8zsoaNgNTxqXJAB2v0EG/kQd8DJn8xwklFQgVNRC6asgAkVyx2/liTomeiy+outhwB6SpNWSaDIVo7WPlyO7y15VlJ/JX6gtNX1Q3ZnwYjoq5eeONFvSuYDEgtuSLQ6RyCCN+90Dga3hDMIpWPN5EBSNaZeUl33PxWAxAonTYUUSAKxXHiHLCzUhCbMNESsFBArSFA3O3O291tZvoniXpDby35jgq2rLkgA2NIAZzprbm9z745ai3iJfKWX79QPN4Wzw+HUSRtWv5dxYvf+BxUzHRs8lguQQOPMZTx86w15fMwRk/Zs/EIr9KyK8bKtfCS8RtfmKxNLn5ZEKpLBJ7aJlOmu3pkjP8sWUSLeTvKg+Wl86Fu+fhGMxc0na+aF796+p/mfqcZi5EOeCjfm/RP/ALsE+rD7+D6r/qxQ8GL/AHn0T+uCfVR9/D9V/wBWIdS5ZzC/ezfPR/MYK9GipSa5/wBsDJv72T6p/MYOZRNKAf8AecYCLOMxmMBxhpo44YY7OOTjQOQcZIgZSrCwdjz/AE3B+YxojGg2AwROveE3gEb5ZJJ1STWQXDSr2JuQEuoW6AIbc1ubwjywSwrCszsKlZhLEoZQKioyBeN/T6SOLYHc493DYXes+D8vK/2iJFjzA1EMLCsWXSdYHNgCzzsOawcmUeXlyZs2fL8ulmHmi/32+IE8VbAgrvftsPmYtkZg+mW5IQJFJ1uV846SWXWNIGxYEEE1ti91HpbQZmYyZeSOSaN7ZiGikdiCY0aqondbBJFbAisD0mf7NMAmmRZIduEqp6YbkBwbLEmqAvvjOGJdLPcE+nmunZ59QZPKR1jZVVlZdRvVEKfVQo0BtuB378LRwvmMrI6ojtNaMIpIg5sggSKGjlb0j0N5Z25bbFXKMrZPNaxZfyA04VGWX1sBuh0uUawTzx8qveA8w0U8SRaZY3kIcxuU02xILo4DuRxekLvWo0BjKW1Kh27mxdyvT9GZDxPE0lnSjS6JC9GtOkgHfcWy3+uDufkabp0r5rLtHLHNGjh2D6zyXYheT3u+BXOFvp0UJzFxmQyFiQPL1QksCBr0kuq88K21exw052TMDpMv2kRkpLFoaCyrpuQQCQG3O1Ve18YMOVBC1AXehJA4MYaaBxHvmFKuQxYgDSNLDuQdXvxtbv4KhzMBmXMZg5lUSOSKyTLoLEiw3qXVWy2QKwg9KkgdjHIrRsU2mhcLJerZQjEh7HsR22HOPSvAHTMxl2khmnMyaYni1ltaozHkMSVuuASLBwNNN0PdpWeP63jUHQU9TMjWQ5+EFiQedvlx+eHDpfXYMwkcUqwzNsGknhEjrZokFEJoc2XTi9uMBepyTIu6RMoLgB41dVJa6XUtgHkLwRRrBeHM5fNLCuYjglf0pr877OwZvcAqKHsEbgkc42TrqT0bd4vy/wDAz4c8PZaPPh8stxIjBJI5hLG1qbDLuyMLoWxBoe+FDxDPNmc5mI2kMgjklVdRCgW5AVbNXSAHvteGjw34aOTz+lJXYxxylFlUgSAx+kow9L/Pgj+JVerZKYtmZVJBeabzEQt6ac1YHc2Tv7j541PFC6uFfyLHRug54hxE0UekKSjOHVwDtaBWB77mjjqLrHUcjMSOnaRQUl4JQSuxPqVtJptr3GB3hzMqA4TLy+dturGMkLyCdJW7IIBAvubq2bw/4vymsx5qbMItUEPnFCWH4wruHoVsVAv3raVpy6loqW3NehQPibLxu7mCbLtISzeU4AJIskK6bXX4WG+Hnr8OZbKp9ldUZpFLO9bLpJ/dbctp7HvgDlctqLIwjzYslJYXRXINfFGD6TQqliN19cWP2uNo6fFRIHnjbcah5T7H+f5YvHgm+Ty/OBrpHD0qkqRWk1uF1cnfnYfpeDXg8KWkadB92AwOjTZvYkqShrb4ub7gnAclgW8uTS2kBrGqwfpuBVb/AMsTdOTM+kZdVRmNakkcIy733NVyTYI2I4wrtcDLx4HdoMjma8yKWbsCkqJpF7ikeqsA+obVinN4HyKrJKi5xdBv1aJIx7j7seYwAPIB455wB61nczl0qRgzGgdYE6HSfhJkUlSSdVamPp52rF7oP7UZk0xSZeAoo0gJrQih8iR/DE4tt93y/ZSSikuvz/RaPgjzEDZeTzFIvUp237HWQQf5d6wP6h4MnQ6Tqv8AyFgfzWwcEIvEeRJEixTQM1sVRoplQkWdOtQy/QH8sX069EwIXOjmyJklWrH7xLpVdqr5YqkiTbDWUiqNARuEUG9j8IxmCcUVqpsGwDamwbHbbcY1ixGi74RWjL9F/rgp1RfvofqP9WBvhIbyfRf64LdUH38X1H+rEepfoTGItLJX+E4O1VD/ALxgVl1/8Q/0GChO4/7/AN5xgI7x0Mc3jm8Bp22OCcbxGvcf9o/9r8sAGHGiMdE41gMMDY6BxGwxtTgA5zeWSVCkihlPY/wI9iDvePNPFvg3O6Hp0zkVqdLrpl9GuiSuzNT0W/wg1fPp+M1YDGrPC89kFgyE2lWWNxAwhIUyIyyENbWSzcc1VVQx14DctmYGy7mIea2qN3SQyJe9HYxkbnSqdydWPUPEXhvzSZYTUukroYnynB5DDt9R/wA480yvT5oM7l26hl1jZJQY54zSDfcOLCEcnVsR7EGwVxQLDsV8uIlLRzoBqKhm1lSvoLAoukqGAu9RA+IXV4ac9FLH0hxJO2ZDyxGKRqJCEMRuGbYEHbUQLNE7YAZX7REFkkKPCwIOkqRoFru4qUAVdhl3B3vYl5BCvS3eCTzUbMxOR5jtpbSwKnVT7UOQpIo4xdpguwBso+UkLRTxoloqq8ZEcpYk3u9pxV3pu/nj0b9nvSpMs7xmUvEUieJSTahi25FlQTVHTt6cefL1KMjyczEoGgLrT7uWwaU+YATY4BYFfesehfs76YYC9TvNFIIpELOHG5a9xtq7Gv3b7jGcysZN7Eeddf6hKs0qBIvuiV8saXTSFQ6QSDY9VV8sE830aPNpaxrmFTcv0511UOPMykq67onhv14wtZ6JXBeO6lBJDAJuSAAoAHpoKOxJs4c/7KyOZjjleF4szYBmyf3Z1k/ufCCSfkTfbbDSasnpx5cTX7M4pos5HD9p8yLy5NUWooykLtqhY6wfnX88LXilX+2ZtwTayyWRrGn7ytr9rHG3FbY9H8FwZsZorJnI85FDqjYyx6c1C1bAlhqKn97UwYbjbfHn/XeoOmazS+WpRZnIVo9/WzVveo2Ab3o2dheBLqLqXWCbwr4hK6vMzHmppoxSv3AtqJDEKK7sq7n2wRh8N5HPMUiyZicgMZoZGMSA3TaNTIeNICtuSTpoHA3o/T8iyu0sJVaB81HeRFLUSrbAIV2Jt7NnfnGk8PZ6J1lymay8wT4SnpkraxpK6vmdLEd7wkrvBXTrbxXvzKGc8JzEOIJBI8RZZY3+5kQiwNmuOiCfhYg3sTezX+1zPHyI8uE9SNHIG1d2jlBFdqCnf54C5rxHOrXm8usjKPVKV9Vb2RJHpkU7DbVtpO2Hb9rUC/Y42NajIoWye0bk/XY8bfnsMDbVV1efRjJrNrpj6HkmZdCQWYaAgUUgsHfYkURz8RPuO2L3h/NxZdmLSNGWAFnU6dzyHDJ736h7VihnMlK7MEdWKRpIQpLAahurECgRtfIBBF2MX/CXSknsMHJSjoUDQ4JpgCHB/wDTpbjvdYdiKr8Rn6b4vndtMU6vYHDRmz/+3JoLH5Hfaxgzlumvm1lk+yZdUZQY3EIhmdgDuXA0qt7BtLWCcKfWPBMu/wBmSKI8aXcI5s7ENZRbBKUzKfl3NDprda6edPlzRxr+8LTfsGFgj5WR+uEz0KUuoaHRcvmfSUaGQNokjkQlkb5vGN1+ZC7Eb4q5nwIzaxD94BYJhlRxfFENRB7ViHMeMZG9Way8UzV8Tx6XNDYK6EFReLidfyki032iKq4dcwnY3pmGrY+xvbDRFlzg9G6dlysUasKIjUEexCgHGYt5PeNCDYKqbqr2G9dvpjMVJFfwePVJ9F/rgt1H++j/AC/ngZ4THx/QfzOCvUR97F/3vhHyU6BbLxDWzd6AxYvf8v5//GIsqNifc4kU7n9P4X/XGGkgOMOMGNHABvHEg4P5fr/z/XHWMZbFe+ADk40TjSGxvzwfqMbrAYaxpl798dY1gA0rY2McOO45/n8v+cbVr/5wAd3iHPZOOZDHKoZW5BxLjYwAecde6UMoEWXLGfJr8MyAebl7P4v349+fbudhhMjXL5jI5iLLmKI/aUapGVUNKd10jfkAChvt7Y97BwteJvBeWzS3oVJBwwFfkaxtmUeQ6szEzZbPwtJGVFKVIUAsTqEsYDA8nX6hvuMPvgXpyQyTGKQPFJ5TIVIKGy9kEAKzWaJG5oWBxgNF0TN5eT7Nm1TMZOQ6D5mwjBG1SL6ksgCzYvjfBHwN0L7FNmEDHQ7RsqFr07yUfnYoWd9q7Yys2CxGjzk52MwqZUaSh8QPlk6Qq816bAG24sXtgxm+gEiF8pmFy0qbhJHZHIY3aSqSGUkgUFAJ7k7YXxmoHSPUZVdRo9KKfMGq7UEimN98HMrFPAY5OmvrK25hnI8y9wzKjHQykcmJyw+QxkuRdGknz+P8D/7PurTSdQVM3BWZMLXNRRnCgfGFOhzxRqx74WOsTQ/aM7HKCA08jCVaBskg7DkGr9/VuLw3/s/62Js4FZWikKvJ5RAdBfxGGTZkQk2UIYb0GFVhRz2QWRs0YyWkE0t2ePUffcAnhuNqHetXAms1WfX8lfpng92kLZbM0wAfTHrEjA/D6QRzvvY+mOOheMJun5llkgVydKt5sbJKorc0APc7lSa79sUsjlM1EzBIS6WCwaNgVut1kQhq9gGo72NsOPh7xRlZiYOoTOEIUR+aA2kmmH3/AMQ+hCjnc9kZeHZu79+hwnVMvNflyINW4inBUpqN6FnSyANxUi+wvDR+2An7DHpW/vRbbekeW3cjuaG1X87oo/iHw7ECSaS9kcHRG4s06zf3LMdrBIO2Hb9s0bnIRhd/vlFadRJMbAVtt33sfxrDxFfJ4lmcwQzFHZAQFbfnYH1VypJOxHGx9zc6N1maJdIiinDsNa6NZYVstEFUAsEFV5A54xpZkjcgqW1ppNG7tSQKvfce4sAje6Jzwv1BQL8yGXYRiJphExUmyoMo9K2B6QyhuMK1YyfcT/2+sasXSUKBQA9QXU2/3ExYAhlqw9H8tnLwx1jp2YgaP7WvmyCm1qYV1b6SschaPWBR/FuPahgB1TLdPzDKM0J8rMFAV7CahqJoLJ90yqx/DITuB2wCz/7P5ItT5bMJmSoBMahoptLfiKEGl3vVZHz4tYxzY8pOq6DNnumaCY89FQBFZiJCIXXY6h6XRZAeR6O/1I3M+FIZQzQyRtGO5Ij2PzDPGR9SPmBhYy3XM5ltWhpoSl2CGUAngsPhO/uK3wSXxgH9eYy0Up/8xLgl/wD7Itr/ACw8dtE3Z7V0yEiGIGrEaDYgjZRwRsRjMXOl00MTC6MakWbO6jk9z88ZiglA3wt+P6D+ZwT6r8cf1/rgb4XG7fQf1wfeMFl2F++F6jrgvw7KMai7n3J/ht/THYxxBwD77/qb/rjDSasZjMaOAw3jMc6sZeADhtm/zfzH+4/04y8ZMljbcjcfUf78fnjFawCODuMAGY1WN4zABmOGXuOf546xmADSNe4x1iFubXf3HY/8/wDfp2rXvgA7vGwccgY3eACPN5VZFKOLBBH648w6r4Nz+UkOZy8/n6E0oHWtKgggMq0GoCtXzJ2x6oMbvAB8+9Z6LlTGJIZSEUgOjmpYSe9H4lJH6jn2gfJ5mCOOfJhcxAjiRiqB0DqR6jF8S7qN14o/COfW/Ef7PspmnMoUxufiCsQjb3uo2u97r+O+EnOeD85kGMuTdiK9S1ZI9mTiRfmN+eMDSZkbjdE/gLxBFnM8soHlSmNi8XxKeLKOO3fSwFWaJwl9WVhLmrbZXeQaRXq8yhuN9kcG721dt8NHgZ8s2fWVIvs8+hw0aC4nBqyu1odr0n324wo9Tzs8Ms2qGoxNIVcqwYB27N8IUnfi7Y2eKOgmpfQk8P8AiaSEsZJi2qlXVUiAXw6NVf5lJNXYODmT8KZfqQkMEK5eZAbaGTVlmaxs0bjXGe4AA+nfAjw/nssyt5mXhPA9JAkr5I1RyexUAMaGxHEadEzCN9oyWbV1QAiRW8mWOmUVLGTYB34LKaruBheCscqqr0Ks8+e6fdEoCWU6SXhcrYIZGFHe9jdUbAqseqftgcLlIX2LrmFZQbA9KFt6G/AFWOe9UUPP+JLDJm9as4BaaNVZZKB9TQP926/NdBb34Adf2y19my2o0PP/AF+7OGiLNUebS9GWdm8lhflqyx6gJFKCqK/iNC7WxZxDF4KnloBSjMbbaq+urSN9yAGPG9Hil1rJSBiyAtS6iQeApZT+WpT7456R1poRUkd3wyOYZVvsrD0Mv+F1b5YwnpqTimnjy/YQ6i+ayS+VLIa2CRsoZSEpCCG1JuNJIrttybNeCv2lRwL5E2WRVN2YqogktWhttNk7BgNztucT5PxS3lFS6ZiGrMGYRVbYgAaSTG4o8oVYkVV7YIR+AIc1FJNHkpcm4oorOdD7+qozckZ5AU7Glo0ThFFW8HQ5OkctGktmEx5+GQbQyymLMqNWrSjSXrQbbar9K9xeFzqPh/JB2AabJyEGocwpj34sPYQqCQ16iTXB4wO6l0Vo11RsHUg0Q6FSOGpgdJqwCtWPniWDxNm8uhjkPmRkf3UyiSM7VQDWtf5SMOqFeT6A6KlZeEWDUSCx3pBvjMc9EnDZaBhpW4kOkbBbQGh7AcYzDCgzw1w25Gw4+pweynxGzeMxmBmotOSATqOwJrb/AGxqMGgA7bCu3+2MxmMNJQD+8fpt/tjstjMZgMNa8Z5mMxmADfmYhjeiV9tx9Gv+oP5VjMZgAk1Y5aQDnGYzABms/TGv443jMAGa8cM1bj8x7/8AP/fpmMwAdLLYBHfG9eMxmADevG9eMxmADGlrHDjV8X/P69vyxvGYAE/xH4VF+fl28mUfiXa7/eHz9+/cYRukTTxSyI4SQMJC2sBlphTBl2tflxudt7GYzG9BZRtC91DwskSNmJJRpJYBVSgdYKkAD4SNVgVQArGvCXjF8rJp8hJbXT6mYPpv4SxDWB7bLztjeMwuxNWGjqOUFfvgt9SkizMU80INKS0qMo+6DbkMOGUdihLdyLvDh+2uRfsuXsWDNX/+RxrGY1Gvk8+j6yqKYpoy6sppgQX3tR8VgkEAj5i+STizlkyHlrNKG0IwRmdQSWI9OoLYNDgqPkecZjMYRhpJ5Ta8iz13wsXhOayCRyRAEScqR69dlJPQV7aRx2GAfQPH+fgZdMgaEUPKZF0AdgAANP5VjMZjHCN3R1KTWLGWDq2WzEnmo7ZSdzqdNPnZZ2UbkrQZGO+4sc9ybj650/yGVs1EIVk4aAq0Le/3ZAZfzW/54zGYdcCS7z1nomUi+zQelW+6jGoqASAgANdsbxmMwUYj/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Content Placeholder 3">
            <a:extLst>
              <a:ext uri="{FF2B5EF4-FFF2-40B4-BE49-F238E27FC236}">
                <a16:creationId xmlns:a16="http://schemas.microsoft.com/office/drawing/2014/main" id="{35BE848E-E5A2-824D-B8F0-86A456E00C51}"/>
              </a:ext>
            </a:extLst>
          </p:cNvPr>
          <p:cNvPicPr>
            <a:picLocks noGrp="1" noChangeAspect="1"/>
          </p:cNvPicPr>
          <p:nvPr>
            <p:ph idx="1"/>
          </p:nvPr>
        </p:nvPicPr>
        <p:blipFill>
          <a:blip r:embed="rId3"/>
          <a:stretch>
            <a:fillRect/>
          </a:stretch>
        </p:blipFill>
        <p:spPr>
          <a:xfrm>
            <a:off x="191385" y="1120744"/>
            <a:ext cx="4020951" cy="3127406"/>
          </a:xfrm>
          <a:prstGeom prst="rect">
            <a:avLst/>
          </a:prstGeom>
        </p:spPr>
      </p:pic>
      <p:pic>
        <p:nvPicPr>
          <p:cNvPr id="9" name="Picture 8">
            <a:extLst>
              <a:ext uri="{FF2B5EF4-FFF2-40B4-BE49-F238E27FC236}">
                <a16:creationId xmlns:a16="http://schemas.microsoft.com/office/drawing/2014/main" id="{BFB4569F-CCD1-2B48-BA19-08BD4A17A551}"/>
              </a:ext>
            </a:extLst>
          </p:cNvPr>
          <p:cNvPicPr>
            <a:picLocks noChangeAspect="1"/>
          </p:cNvPicPr>
          <p:nvPr/>
        </p:nvPicPr>
        <p:blipFill>
          <a:blip r:embed="rId4"/>
          <a:stretch>
            <a:fillRect/>
          </a:stretch>
        </p:blipFill>
        <p:spPr>
          <a:xfrm>
            <a:off x="4283734" y="1123950"/>
            <a:ext cx="4631666" cy="3062976"/>
          </a:xfrm>
          <a:prstGeom prst="rect">
            <a:avLst/>
          </a:prstGeom>
        </p:spPr>
      </p:pic>
    </p:spTree>
    <p:extLst>
      <p:ext uri="{BB962C8B-B14F-4D97-AF65-F5344CB8AC3E}">
        <p14:creationId xmlns:p14="http://schemas.microsoft.com/office/powerpoint/2010/main" val="31580391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285750"/>
            <a:ext cx="7467600" cy="769441"/>
          </a:xfrm>
          <a:prstGeom prst="rect">
            <a:avLst/>
          </a:prstGeom>
          <a:noFill/>
        </p:spPr>
        <p:txBody>
          <a:bodyPr wrap="square" rtlCol="0">
            <a:spAutoFit/>
          </a:bodyPr>
          <a:lstStyle/>
          <a:p>
            <a:r>
              <a:rPr lang="en-US" sz="4400" b="1" dirty="0">
                <a:solidFill>
                  <a:schemeClr val="accent3"/>
                </a:solidFill>
                <a:latin typeface="+mn-lt"/>
              </a:rPr>
              <a:t>Applications of Big Data</a:t>
            </a:r>
          </a:p>
        </p:txBody>
      </p:sp>
      <p:sp>
        <p:nvSpPr>
          <p:cNvPr id="5" name="TextBox 4"/>
          <p:cNvSpPr txBox="1"/>
          <p:nvPr/>
        </p:nvSpPr>
        <p:spPr>
          <a:xfrm>
            <a:off x="1295400" y="1225615"/>
            <a:ext cx="7010400" cy="4893647"/>
          </a:xfrm>
          <a:prstGeom prst="rect">
            <a:avLst/>
          </a:prstGeom>
          <a:noFill/>
        </p:spPr>
        <p:txBody>
          <a:bodyPr wrap="square" rtlCol="0">
            <a:spAutoFit/>
          </a:bodyPr>
          <a:lstStyle/>
          <a:p>
            <a:r>
              <a:rPr lang="en-US" sz="3200" b="1" dirty="0">
                <a:latin typeface="+mn-lt"/>
              </a:rPr>
              <a:t>What can we do with it?</a:t>
            </a:r>
          </a:p>
          <a:p>
            <a:pPr marL="914400" lvl="1" indent="-457200">
              <a:buFont typeface="Arial"/>
              <a:buChar char="•"/>
            </a:pPr>
            <a:r>
              <a:rPr lang="en-US" sz="3200" dirty="0">
                <a:latin typeface="+mn-lt"/>
              </a:rPr>
              <a:t>Data warehousing</a:t>
            </a:r>
          </a:p>
          <a:p>
            <a:pPr marL="914400" lvl="1" indent="-457200">
              <a:buFont typeface="Arial"/>
              <a:buChar char="•"/>
            </a:pPr>
            <a:r>
              <a:rPr lang="en-US" sz="3200" dirty="0">
                <a:latin typeface="+mn-lt"/>
              </a:rPr>
              <a:t>Business intelligence</a:t>
            </a:r>
          </a:p>
          <a:p>
            <a:pPr marL="914400" lvl="1" indent="-457200">
              <a:buFont typeface="Arial"/>
              <a:buChar char="•"/>
            </a:pPr>
            <a:r>
              <a:rPr lang="en-US" sz="3200" dirty="0">
                <a:latin typeface="+mn-lt"/>
              </a:rPr>
              <a:t>Analytics</a:t>
            </a:r>
          </a:p>
          <a:p>
            <a:pPr marL="914400" lvl="1" indent="-457200">
              <a:buFont typeface="Arial"/>
              <a:buChar char="•"/>
            </a:pPr>
            <a:r>
              <a:rPr lang="en-US" sz="3200" dirty="0">
                <a:latin typeface="+mn-lt"/>
              </a:rPr>
              <a:t>Predictive statistics</a:t>
            </a:r>
          </a:p>
          <a:p>
            <a:pPr marL="914400" lvl="1" indent="-457200">
              <a:buFont typeface="Arial"/>
              <a:buChar char="•"/>
            </a:pPr>
            <a:r>
              <a:rPr lang="en-US" sz="3200" dirty="0">
                <a:latin typeface="+mn-lt"/>
              </a:rPr>
              <a:t>Data science</a:t>
            </a:r>
          </a:p>
          <a:p>
            <a:pPr marL="914400" lvl="1" indent="-457200">
              <a:buFont typeface="Wingdings" charset="2"/>
              <a:buChar char="§"/>
            </a:pPr>
            <a:endParaRPr lang="en-US" sz="3200" dirty="0">
              <a:latin typeface="+mn-lt"/>
            </a:endParaRPr>
          </a:p>
          <a:p>
            <a:endParaRPr lang="en-US" sz="3200" b="1" dirty="0">
              <a:latin typeface="+mn-lt"/>
            </a:endParaRPr>
          </a:p>
          <a:p>
            <a:pPr marL="457200" indent="-457200">
              <a:buFont typeface="Arial" panose="020B0604020202020204" pitchFamily="34" charset="0"/>
              <a:buChar char="•"/>
            </a:pPr>
            <a:endParaRPr lang="en-US" sz="3200" b="1" dirty="0">
              <a:latin typeface="+mn-lt"/>
            </a:endParaRPr>
          </a:p>
          <a:p>
            <a:pPr marL="457200" indent="-457200">
              <a:buFont typeface="Arial" panose="020B0604020202020204" pitchFamily="34" charset="0"/>
              <a:buChar char="•"/>
            </a:pPr>
            <a:endParaRPr lang="en-US" sz="2400" dirty="0">
              <a:latin typeface="+mn-lt"/>
            </a:endParaRPr>
          </a:p>
        </p:txBody>
      </p:sp>
    </p:spTree>
    <p:extLst>
      <p:ext uri="{BB962C8B-B14F-4D97-AF65-F5344CB8AC3E}">
        <p14:creationId xmlns:p14="http://schemas.microsoft.com/office/powerpoint/2010/main" val="35307953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819150"/>
            <a:ext cx="7924800" cy="370934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marL="914400" lvl="1" indent="-457200">
              <a:lnSpc>
                <a:spcPct val="150000"/>
              </a:lnSpc>
              <a:buFont typeface="Arial"/>
              <a:buChar char="•"/>
            </a:pPr>
            <a:r>
              <a:rPr lang="en-US" sz="3200" dirty="0"/>
              <a:t>There are many, many sources of data</a:t>
            </a:r>
          </a:p>
          <a:p>
            <a:pPr marL="914400" lvl="1" indent="-457200">
              <a:lnSpc>
                <a:spcPct val="150000"/>
              </a:lnSpc>
              <a:buFont typeface="Arial"/>
              <a:buChar char="•"/>
            </a:pPr>
            <a:r>
              <a:rPr lang="en-US" sz="3200" dirty="0"/>
              <a:t>The speed of data creation is increasing</a:t>
            </a:r>
          </a:p>
          <a:p>
            <a:pPr marL="914400" lvl="1" indent="-457200">
              <a:lnSpc>
                <a:spcPct val="150000"/>
              </a:lnSpc>
              <a:buFont typeface="Arial"/>
              <a:buChar char="•"/>
            </a:pPr>
            <a:r>
              <a:rPr lang="en-US" sz="3200" dirty="0"/>
              <a:t>We need to process it</a:t>
            </a:r>
          </a:p>
          <a:p>
            <a:pPr marL="914400" lvl="1" indent="-457200">
              <a:lnSpc>
                <a:spcPct val="150000"/>
              </a:lnSpc>
              <a:buFont typeface="Arial"/>
              <a:buChar char="•"/>
            </a:pPr>
            <a:r>
              <a:rPr lang="en-US" sz="3200" dirty="0"/>
              <a:t>We need to make sense of it</a:t>
            </a:r>
          </a:p>
          <a:p>
            <a:pPr marL="914400" lvl="1" indent="-457200">
              <a:lnSpc>
                <a:spcPct val="150000"/>
              </a:lnSpc>
              <a:buFont typeface="Arial"/>
              <a:buChar char="•"/>
            </a:pPr>
            <a:r>
              <a:rPr lang="en-US" sz="3200" dirty="0"/>
              <a:t>We can use it to establish advantage</a:t>
            </a:r>
          </a:p>
        </p:txBody>
      </p:sp>
      <p:sp>
        <p:nvSpPr>
          <p:cNvPr id="6" name="Title 5"/>
          <p:cNvSpPr txBox="1">
            <a:spLocks noGrp="1"/>
          </p:cNvSpPr>
          <p:nvPr>
            <p:ph type="title"/>
          </p:nvPr>
        </p:nvSpPr>
        <p:spPr>
          <a:xfrm>
            <a:off x="304800" y="209550"/>
            <a:ext cx="7734300" cy="701731"/>
          </a:xfrm>
          <a:prstGeom prst="rect">
            <a:avLst/>
          </a:prstGeom>
          <a:noFill/>
        </p:spPr>
        <p:txBody>
          <a:bodyPr wrap="square" rtlCol="0">
            <a:spAutoFit/>
          </a:bodyPr>
          <a:lstStyle/>
          <a:p>
            <a:r>
              <a:rPr lang="en-US" sz="4400" b="1" dirty="0">
                <a:solidFill>
                  <a:schemeClr val="accent3"/>
                </a:solidFill>
                <a:latin typeface="+mn-lt"/>
              </a:rPr>
              <a:t>In Summary</a:t>
            </a:r>
          </a:p>
        </p:txBody>
      </p:sp>
    </p:spTree>
    <p:extLst>
      <p:ext uri="{BB962C8B-B14F-4D97-AF65-F5344CB8AC3E}">
        <p14:creationId xmlns:p14="http://schemas.microsoft.com/office/powerpoint/2010/main" val="28131910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1047750"/>
            <a:ext cx="8153400" cy="3031086"/>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marL="457200" indent="-457200">
              <a:lnSpc>
                <a:spcPct val="150000"/>
              </a:lnSpc>
              <a:buFont typeface="Arial"/>
              <a:buChar char="•"/>
            </a:pPr>
            <a:r>
              <a:rPr lang="en-US" sz="2600" dirty="0"/>
              <a:t>Effective AI is usually powered by machine learning</a:t>
            </a:r>
          </a:p>
          <a:p>
            <a:pPr marL="457200" indent="-457200">
              <a:lnSpc>
                <a:spcPct val="150000"/>
              </a:lnSpc>
              <a:buFont typeface="Arial"/>
              <a:buChar char="•"/>
            </a:pPr>
            <a:r>
              <a:rPr lang="en-US" sz="2600" dirty="0"/>
              <a:t>Requires existing datasets to learn </a:t>
            </a:r>
          </a:p>
          <a:p>
            <a:pPr marL="457200" indent="-457200">
              <a:lnSpc>
                <a:spcPct val="150000"/>
              </a:lnSpc>
              <a:buFont typeface="Arial"/>
              <a:buChar char="•"/>
            </a:pPr>
            <a:r>
              <a:rPr lang="en-US" sz="2600" dirty="0"/>
              <a:t>While there are some interesting things AI can do with local machines and small datasets, in general </a:t>
            </a:r>
            <a:r>
              <a:rPr lang="en-US" sz="2600" dirty="0">
                <a:solidFill>
                  <a:srgbClr val="C00000"/>
                </a:solidFill>
              </a:rPr>
              <a:t>the most exciting applications rely on very large datasets</a:t>
            </a:r>
          </a:p>
        </p:txBody>
      </p:sp>
      <p:sp>
        <p:nvSpPr>
          <p:cNvPr id="6" name="Title 5"/>
          <p:cNvSpPr txBox="1">
            <a:spLocks noGrp="1"/>
          </p:cNvSpPr>
          <p:nvPr>
            <p:ph type="title"/>
          </p:nvPr>
        </p:nvSpPr>
        <p:spPr>
          <a:xfrm>
            <a:off x="152400" y="133350"/>
            <a:ext cx="8839200" cy="701731"/>
          </a:xfrm>
          <a:prstGeom prst="rect">
            <a:avLst/>
          </a:prstGeom>
          <a:noFill/>
        </p:spPr>
        <p:txBody>
          <a:bodyPr wrap="square" rtlCol="0">
            <a:spAutoFit/>
          </a:bodyPr>
          <a:lstStyle/>
          <a:p>
            <a:pPr algn="ctr"/>
            <a:r>
              <a:rPr lang="en-US" sz="4400" b="1" dirty="0">
                <a:solidFill>
                  <a:schemeClr val="accent3"/>
                </a:solidFill>
                <a:latin typeface="+mn-lt"/>
              </a:rPr>
              <a:t>Big data and AI: the main takeaway</a:t>
            </a:r>
          </a:p>
        </p:txBody>
      </p:sp>
    </p:spTree>
    <p:extLst>
      <p:ext uri="{BB962C8B-B14F-4D97-AF65-F5344CB8AC3E}">
        <p14:creationId xmlns:p14="http://schemas.microsoft.com/office/powerpoint/2010/main" val="23538329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Related image">
            <a:extLst>
              <a:ext uri="{FF2B5EF4-FFF2-40B4-BE49-F238E27FC236}">
                <a16:creationId xmlns:a16="http://schemas.microsoft.com/office/drawing/2014/main" id="{1088B59A-5C2F-4B34-8AAE-CA848EEF820A}"/>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t="18102" b="20252"/>
          <a:stretch/>
        </p:blipFill>
        <p:spPr bwMode="auto">
          <a:xfrm>
            <a:off x="0" y="0"/>
            <a:ext cx="9144000" cy="450373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0" y="3074988"/>
            <a:ext cx="9144000" cy="142875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5429AF-D33C-DA42-9582-3CCD23B346FA}"/>
              </a:ext>
            </a:extLst>
          </p:cNvPr>
          <p:cNvSpPr>
            <a:spLocks noGrp="1"/>
          </p:cNvSpPr>
          <p:nvPr>
            <p:ph type="title"/>
          </p:nvPr>
        </p:nvSpPr>
        <p:spPr>
          <a:xfrm>
            <a:off x="628650" y="3348835"/>
            <a:ext cx="7886700" cy="869154"/>
          </a:xfrm>
        </p:spPr>
        <p:txBody>
          <a:bodyPr>
            <a:normAutofit/>
          </a:bodyPr>
          <a:lstStyle/>
          <a:p>
            <a:pPr algn="ctr"/>
            <a:r>
              <a:rPr lang="en-US" sz="3200" dirty="0">
                <a:solidFill>
                  <a:srgbClr val="AF1775"/>
                </a:solidFill>
              </a:rPr>
              <a:t>Part 3: Implementing Machine Learning</a:t>
            </a:r>
          </a:p>
        </p:txBody>
      </p:sp>
    </p:spTree>
    <p:extLst>
      <p:ext uri="{BB962C8B-B14F-4D97-AF65-F5344CB8AC3E}">
        <p14:creationId xmlns:p14="http://schemas.microsoft.com/office/powerpoint/2010/main" val="1873093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16A83-16C9-4BA4-9C29-3E0568339C76}"/>
              </a:ext>
            </a:extLst>
          </p:cNvPr>
          <p:cNvSpPr>
            <a:spLocks noGrp="1"/>
          </p:cNvSpPr>
          <p:nvPr>
            <p:ph type="title"/>
          </p:nvPr>
        </p:nvSpPr>
        <p:spPr/>
        <p:txBody>
          <a:bodyPr/>
          <a:lstStyle/>
          <a:p>
            <a:r>
              <a:rPr lang="en-US" dirty="0"/>
              <a:t>Pillars of a Successful AI Team</a:t>
            </a:r>
          </a:p>
        </p:txBody>
      </p:sp>
      <p:sp>
        <p:nvSpPr>
          <p:cNvPr id="3" name="Content Placeholder 2">
            <a:extLst>
              <a:ext uri="{FF2B5EF4-FFF2-40B4-BE49-F238E27FC236}">
                <a16:creationId xmlns:a16="http://schemas.microsoft.com/office/drawing/2014/main" id="{6F01CA8B-73ED-4E65-9452-8ADA11352F6B}"/>
              </a:ext>
            </a:extLst>
          </p:cNvPr>
          <p:cNvSpPr>
            <a:spLocks noGrp="1"/>
          </p:cNvSpPr>
          <p:nvPr>
            <p:ph idx="1"/>
          </p:nvPr>
        </p:nvSpPr>
        <p:spPr/>
        <p:txBody>
          <a:bodyPr>
            <a:normAutofit/>
          </a:bodyPr>
          <a:lstStyle/>
          <a:p>
            <a:pPr lvl="1"/>
            <a:r>
              <a:rPr lang="en-US" dirty="0"/>
              <a:t>Algorithms</a:t>
            </a:r>
          </a:p>
          <a:p>
            <a:pPr lvl="1"/>
            <a:r>
              <a:rPr lang="en-US" dirty="0"/>
              <a:t>Modeling</a:t>
            </a:r>
          </a:p>
          <a:p>
            <a:pPr lvl="1"/>
            <a:r>
              <a:rPr lang="en-US" dirty="0"/>
              <a:t>Business Case &amp; Business Integration</a:t>
            </a:r>
          </a:p>
          <a:p>
            <a:pPr lvl="1"/>
            <a:r>
              <a:rPr lang="en-US" dirty="0"/>
              <a:t>Domain Expertise</a:t>
            </a:r>
          </a:p>
          <a:p>
            <a:pPr lvl="1"/>
            <a:r>
              <a:rPr lang="en-US" dirty="0"/>
              <a:t>Data</a:t>
            </a:r>
          </a:p>
          <a:p>
            <a:pPr lvl="1"/>
            <a:r>
              <a:rPr lang="en-US" dirty="0"/>
              <a:t>Automation</a:t>
            </a:r>
          </a:p>
          <a:p>
            <a:pPr lvl="1"/>
            <a:r>
              <a:rPr lang="en-US" dirty="0"/>
              <a:t>Scalability</a:t>
            </a:r>
          </a:p>
        </p:txBody>
      </p:sp>
    </p:spTree>
    <p:extLst>
      <p:ext uri="{BB962C8B-B14F-4D97-AF65-F5344CB8AC3E}">
        <p14:creationId xmlns:p14="http://schemas.microsoft.com/office/powerpoint/2010/main" val="7533502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00E2C-E78F-419F-8DDD-D4549B3781A9}"/>
              </a:ext>
            </a:extLst>
          </p:cNvPr>
          <p:cNvSpPr>
            <a:spLocks noGrp="1"/>
          </p:cNvSpPr>
          <p:nvPr>
            <p:ph type="title"/>
          </p:nvPr>
        </p:nvSpPr>
        <p:spPr/>
        <p:txBody>
          <a:bodyPr>
            <a:normAutofit fontScale="90000"/>
          </a:bodyPr>
          <a:lstStyle/>
          <a:p>
            <a:r>
              <a:rPr lang="en-US" dirty="0"/>
              <a:t>Cross Industry Standard Process for Data Mining (CRISP-DM)</a:t>
            </a:r>
          </a:p>
        </p:txBody>
      </p:sp>
      <p:pic>
        <p:nvPicPr>
          <p:cNvPr id="10242" name="Picture 2" descr="Image result for &quot;crisp dm&quot;">
            <a:extLst>
              <a:ext uri="{FF2B5EF4-FFF2-40B4-BE49-F238E27FC236}">
                <a16:creationId xmlns:a16="http://schemas.microsoft.com/office/drawing/2014/main" id="{712EFD5B-66C7-4FE4-A7ED-174A64BFAE9B}"/>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200400" y="1314450"/>
            <a:ext cx="2966297"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10919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16A83-16C9-4BA4-9C29-3E0568339C76}"/>
              </a:ext>
            </a:extLst>
          </p:cNvPr>
          <p:cNvSpPr>
            <a:spLocks noGrp="1"/>
          </p:cNvSpPr>
          <p:nvPr>
            <p:ph type="title"/>
          </p:nvPr>
        </p:nvSpPr>
        <p:spPr/>
        <p:txBody>
          <a:bodyPr/>
          <a:lstStyle/>
          <a:p>
            <a:r>
              <a:rPr lang="en-US" dirty="0"/>
              <a:t>State of the Tools</a:t>
            </a:r>
          </a:p>
        </p:txBody>
      </p:sp>
      <p:pic>
        <p:nvPicPr>
          <p:cNvPr id="8194" name="Picture 2" descr="Image result for r image">
            <a:extLst>
              <a:ext uri="{FF2B5EF4-FFF2-40B4-BE49-F238E27FC236}">
                <a16:creationId xmlns:a16="http://schemas.microsoft.com/office/drawing/2014/main" id="{4F50B5EA-8E17-4575-A057-CF61284CA0E0}"/>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90550" y="1143001"/>
            <a:ext cx="2403475" cy="186253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python programming">
            <a:extLst>
              <a:ext uri="{FF2B5EF4-FFF2-40B4-BE49-F238E27FC236}">
                <a16:creationId xmlns:a16="http://schemas.microsoft.com/office/drawing/2014/main" id="{B459BB67-2BF4-4700-B847-2E98CC7BDAB0}"/>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810000" y="1428750"/>
            <a:ext cx="5093666" cy="150864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mage result for julia programming">
            <a:extLst>
              <a:ext uri="{FF2B5EF4-FFF2-40B4-BE49-F238E27FC236}">
                <a16:creationId xmlns:a16="http://schemas.microsoft.com/office/drawing/2014/main" id="{F71BA671-79FA-4935-9760-4ECF49A07238}"/>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029200" y="3702512"/>
            <a:ext cx="979580" cy="662044"/>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Image result for scala programming">
            <a:extLst>
              <a:ext uri="{FF2B5EF4-FFF2-40B4-BE49-F238E27FC236}">
                <a16:creationId xmlns:a16="http://schemas.microsoft.com/office/drawing/2014/main" id="{F6039FA7-E893-458D-91CB-C77AC15254B2}"/>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7086600" y="3870860"/>
            <a:ext cx="1204913" cy="493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6442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latin typeface="Calibri" panose="020F0502020204030204" pitchFamily="34" charset="0"/>
              </a:rPr>
              <a:t>Introductions</a:t>
            </a:r>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2314756323"/>
              </p:ext>
            </p:extLst>
          </p:nvPr>
        </p:nvGraphicFramePr>
        <p:xfrm>
          <a:off x="1143000" y="1047750"/>
          <a:ext cx="7162800" cy="320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47402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CACE2-CB15-F349-AEFB-BBE454BB9C8E}"/>
              </a:ext>
            </a:extLst>
          </p:cNvPr>
          <p:cNvSpPr>
            <a:spLocks noGrp="1"/>
          </p:cNvSpPr>
          <p:nvPr>
            <p:ph type="title"/>
          </p:nvPr>
        </p:nvSpPr>
        <p:spPr/>
        <p:txBody>
          <a:bodyPr/>
          <a:lstStyle/>
          <a:p>
            <a:r>
              <a:rPr lang="en-US" dirty="0"/>
              <a:t>Machine Learning: Two main types</a:t>
            </a:r>
          </a:p>
        </p:txBody>
      </p:sp>
      <p:sp>
        <p:nvSpPr>
          <p:cNvPr id="3" name="Content Placeholder 2">
            <a:extLst>
              <a:ext uri="{FF2B5EF4-FFF2-40B4-BE49-F238E27FC236}">
                <a16:creationId xmlns:a16="http://schemas.microsoft.com/office/drawing/2014/main" id="{754076C3-DA9C-9946-9C44-8C252AB4C22F}"/>
              </a:ext>
            </a:extLst>
          </p:cNvPr>
          <p:cNvSpPr>
            <a:spLocks noGrp="1"/>
          </p:cNvSpPr>
          <p:nvPr>
            <p:ph idx="1"/>
          </p:nvPr>
        </p:nvSpPr>
        <p:spPr/>
        <p:txBody>
          <a:bodyPr>
            <a:normAutofit/>
          </a:bodyPr>
          <a:lstStyle/>
          <a:p>
            <a:pPr lvl="1"/>
            <a:r>
              <a:rPr lang="en-US" sz="3200" b="0" dirty="0"/>
              <a:t>Supervised</a:t>
            </a:r>
          </a:p>
          <a:p>
            <a:pPr lvl="1"/>
            <a:r>
              <a:rPr lang="en-US" sz="3200" b="0" dirty="0"/>
              <a:t>Unsupervised</a:t>
            </a:r>
            <a:endParaRPr lang="en-US" sz="3600" b="0" dirty="0"/>
          </a:p>
        </p:txBody>
      </p:sp>
    </p:spTree>
    <p:extLst>
      <p:ext uri="{BB962C8B-B14F-4D97-AF65-F5344CB8AC3E}">
        <p14:creationId xmlns:p14="http://schemas.microsoft.com/office/powerpoint/2010/main" val="30050168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CACE2-CB15-F349-AEFB-BBE454BB9C8E}"/>
              </a:ext>
            </a:extLst>
          </p:cNvPr>
          <p:cNvSpPr>
            <a:spLocks noGrp="1"/>
          </p:cNvSpPr>
          <p:nvPr>
            <p:ph type="title"/>
          </p:nvPr>
        </p:nvSpPr>
        <p:spPr/>
        <p:txBody>
          <a:bodyPr/>
          <a:lstStyle/>
          <a:p>
            <a:r>
              <a:rPr lang="en-US" dirty="0"/>
              <a:t>Supervised Learning – Components</a:t>
            </a:r>
          </a:p>
        </p:txBody>
      </p:sp>
      <p:sp>
        <p:nvSpPr>
          <p:cNvPr id="3" name="Content Placeholder 2">
            <a:extLst>
              <a:ext uri="{FF2B5EF4-FFF2-40B4-BE49-F238E27FC236}">
                <a16:creationId xmlns:a16="http://schemas.microsoft.com/office/drawing/2014/main" id="{754076C3-DA9C-9946-9C44-8C252AB4C22F}"/>
              </a:ext>
            </a:extLst>
          </p:cNvPr>
          <p:cNvSpPr>
            <a:spLocks noGrp="1"/>
          </p:cNvSpPr>
          <p:nvPr>
            <p:ph idx="1"/>
          </p:nvPr>
        </p:nvSpPr>
        <p:spPr/>
        <p:txBody>
          <a:bodyPr>
            <a:normAutofit/>
          </a:bodyPr>
          <a:lstStyle/>
          <a:p>
            <a:r>
              <a:rPr lang="en-US" sz="2800" b="0" dirty="0"/>
              <a:t>Create a function </a:t>
            </a:r>
            <a:r>
              <a:rPr lang="en-US" sz="2800" b="0" i="1" dirty="0"/>
              <a:t>f</a:t>
            </a:r>
            <a:r>
              <a:rPr lang="en-US" sz="2800" b="0" dirty="0"/>
              <a:t> that can map input X to an output Y with minimal loss.  </a:t>
            </a:r>
          </a:p>
          <a:p>
            <a:r>
              <a:rPr lang="en-US" sz="2800" b="0" dirty="0"/>
              <a:t>Features(input or X) – independent inputs of some specific variable</a:t>
            </a:r>
          </a:p>
          <a:p>
            <a:r>
              <a:rPr lang="en-US" sz="2800" b="0" dirty="0"/>
              <a:t>Labels(output or Y) – dependent variables you are predicting from a feature or set of features.</a:t>
            </a:r>
          </a:p>
          <a:p>
            <a:pPr marL="0" indent="0">
              <a:buNone/>
            </a:pPr>
            <a:endParaRPr lang="en-US" sz="2800" b="0" dirty="0"/>
          </a:p>
          <a:p>
            <a:pPr marL="0" indent="0">
              <a:buNone/>
            </a:pPr>
            <a:endParaRPr lang="en-US" sz="2800" b="0" dirty="0"/>
          </a:p>
          <a:p>
            <a:pPr marL="0" indent="0">
              <a:buNone/>
            </a:pPr>
            <a:endParaRPr lang="en-US" sz="2800" b="0" dirty="0"/>
          </a:p>
          <a:p>
            <a:endParaRPr lang="en-US" b="0" dirty="0"/>
          </a:p>
        </p:txBody>
      </p:sp>
    </p:spTree>
    <p:extLst>
      <p:ext uri="{BB962C8B-B14F-4D97-AF65-F5344CB8AC3E}">
        <p14:creationId xmlns:p14="http://schemas.microsoft.com/office/powerpoint/2010/main" val="469914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CACE2-CB15-F349-AEFB-BBE454BB9C8E}"/>
              </a:ext>
            </a:extLst>
          </p:cNvPr>
          <p:cNvSpPr>
            <a:spLocks noGrp="1"/>
          </p:cNvSpPr>
          <p:nvPr>
            <p:ph type="title"/>
          </p:nvPr>
        </p:nvSpPr>
        <p:spPr/>
        <p:txBody>
          <a:bodyPr>
            <a:normAutofit/>
          </a:bodyPr>
          <a:lstStyle/>
          <a:p>
            <a:r>
              <a:rPr lang="en-US" dirty="0"/>
              <a:t>Supervised Learning – Types</a:t>
            </a:r>
          </a:p>
        </p:txBody>
      </p:sp>
      <p:sp>
        <p:nvSpPr>
          <p:cNvPr id="3" name="Content Placeholder 2">
            <a:extLst>
              <a:ext uri="{FF2B5EF4-FFF2-40B4-BE49-F238E27FC236}">
                <a16:creationId xmlns:a16="http://schemas.microsoft.com/office/drawing/2014/main" id="{754076C3-DA9C-9946-9C44-8C252AB4C22F}"/>
              </a:ext>
            </a:extLst>
          </p:cNvPr>
          <p:cNvSpPr>
            <a:spLocks noGrp="1"/>
          </p:cNvSpPr>
          <p:nvPr>
            <p:ph idx="1"/>
          </p:nvPr>
        </p:nvSpPr>
        <p:spPr/>
        <p:txBody>
          <a:bodyPr/>
          <a:lstStyle/>
          <a:p>
            <a:r>
              <a:rPr lang="en-US" sz="2800" dirty="0"/>
              <a:t>Linear Regression </a:t>
            </a:r>
            <a:r>
              <a:rPr lang="en-US" sz="2800" b="0" dirty="0"/>
              <a:t>– predicting a continuous value from a feature or set of features. Predict income based on years of education.</a:t>
            </a:r>
          </a:p>
          <a:p>
            <a:r>
              <a:rPr lang="en-US" sz="2800" dirty="0"/>
              <a:t>Classification</a:t>
            </a:r>
            <a:r>
              <a:rPr lang="en-US" sz="2800" b="0" dirty="0"/>
              <a:t> – assign a discrete value from a feature or set of features.  Predict whether income is higher or lower than 50k based on years of education.</a:t>
            </a:r>
          </a:p>
          <a:p>
            <a:pPr marL="0" indent="0">
              <a:buNone/>
            </a:pPr>
            <a:endParaRPr lang="en-US" sz="2800" b="0" dirty="0"/>
          </a:p>
          <a:p>
            <a:pPr marL="0" indent="0">
              <a:buNone/>
            </a:pPr>
            <a:endParaRPr lang="en-US" sz="2800" b="0" dirty="0"/>
          </a:p>
          <a:p>
            <a:pPr marL="0" indent="0">
              <a:buNone/>
            </a:pPr>
            <a:endParaRPr lang="en-US" sz="2800" b="0" dirty="0"/>
          </a:p>
          <a:p>
            <a:endParaRPr lang="en-US" b="0" dirty="0"/>
          </a:p>
        </p:txBody>
      </p:sp>
    </p:spTree>
    <p:extLst>
      <p:ext uri="{BB962C8B-B14F-4D97-AF65-F5344CB8AC3E}">
        <p14:creationId xmlns:p14="http://schemas.microsoft.com/office/powerpoint/2010/main" val="10689896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5FBDE-1843-6F40-82C1-89D926C47FCB}"/>
              </a:ext>
            </a:extLst>
          </p:cNvPr>
          <p:cNvSpPr>
            <a:spLocks noGrp="1"/>
          </p:cNvSpPr>
          <p:nvPr>
            <p:ph type="title"/>
          </p:nvPr>
        </p:nvSpPr>
        <p:spPr/>
        <p:txBody>
          <a:bodyPr/>
          <a:lstStyle/>
          <a:p>
            <a:r>
              <a:rPr lang="en-US" dirty="0"/>
              <a:t>Unsupervised Learning</a:t>
            </a:r>
          </a:p>
        </p:txBody>
      </p:sp>
      <p:sp>
        <p:nvSpPr>
          <p:cNvPr id="3" name="Content Placeholder 2">
            <a:extLst>
              <a:ext uri="{FF2B5EF4-FFF2-40B4-BE49-F238E27FC236}">
                <a16:creationId xmlns:a16="http://schemas.microsoft.com/office/drawing/2014/main" id="{B3A0161F-4DB9-B343-AF42-F8BBA64133A6}"/>
              </a:ext>
            </a:extLst>
          </p:cNvPr>
          <p:cNvSpPr>
            <a:spLocks noGrp="1"/>
          </p:cNvSpPr>
          <p:nvPr>
            <p:ph idx="1"/>
          </p:nvPr>
        </p:nvSpPr>
        <p:spPr/>
        <p:txBody>
          <a:bodyPr/>
          <a:lstStyle/>
          <a:p>
            <a:r>
              <a:rPr lang="en-US" b="0" dirty="0"/>
              <a:t>Initially no labels, only features</a:t>
            </a:r>
          </a:p>
          <a:p>
            <a:r>
              <a:rPr lang="en-US" b="0" dirty="0"/>
              <a:t>AI finds the underlying structure of data</a:t>
            </a:r>
          </a:p>
          <a:p>
            <a:r>
              <a:rPr lang="en-US" b="0" dirty="0"/>
              <a:t>AI groups data into new groups</a:t>
            </a:r>
          </a:p>
          <a:p>
            <a:endParaRPr lang="en-US" b="0" dirty="0"/>
          </a:p>
          <a:p>
            <a:endParaRPr lang="en-US" b="0" dirty="0"/>
          </a:p>
        </p:txBody>
      </p:sp>
    </p:spTree>
    <p:extLst>
      <p:ext uri="{BB962C8B-B14F-4D97-AF65-F5344CB8AC3E}">
        <p14:creationId xmlns:p14="http://schemas.microsoft.com/office/powerpoint/2010/main" val="23851652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B550F-9EB6-7246-8C08-FC6A72290A3F}"/>
              </a:ext>
            </a:extLst>
          </p:cNvPr>
          <p:cNvSpPr>
            <a:spLocks noGrp="1"/>
          </p:cNvSpPr>
          <p:nvPr>
            <p:ph type="title"/>
          </p:nvPr>
        </p:nvSpPr>
        <p:spPr/>
        <p:txBody>
          <a:bodyPr/>
          <a:lstStyle/>
          <a:p>
            <a:r>
              <a:rPr lang="en-US" dirty="0"/>
              <a:t>Unsupervised Learning - Types</a:t>
            </a:r>
          </a:p>
        </p:txBody>
      </p:sp>
      <p:sp>
        <p:nvSpPr>
          <p:cNvPr id="3" name="Content Placeholder 2">
            <a:extLst>
              <a:ext uri="{FF2B5EF4-FFF2-40B4-BE49-F238E27FC236}">
                <a16:creationId xmlns:a16="http://schemas.microsoft.com/office/drawing/2014/main" id="{93315C38-7239-8840-813C-3F2FB2B41F12}"/>
              </a:ext>
            </a:extLst>
          </p:cNvPr>
          <p:cNvSpPr>
            <a:spLocks noGrp="1"/>
          </p:cNvSpPr>
          <p:nvPr>
            <p:ph idx="1"/>
          </p:nvPr>
        </p:nvSpPr>
        <p:spPr/>
        <p:txBody>
          <a:bodyPr/>
          <a:lstStyle/>
          <a:p>
            <a:r>
              <a:rPr lang="en-US" b="0" dirty="0"/>
              <a:t>Clustering</a:t>
            </a:r>
          </a:p>
          <a:p>
            <a:r>
              <a:rPr lang="en-US" b="0" dirty="0"/>
              <a:t>Dimensionality Reduction</a:t>
            </a:r>
          </a:p>
        </p:txBody>
      </p:sp>
    </p:spTree>
    <p:extLst>
      <p:ext uri="{BB962C8B-B14F-4D97-AF65-F5344CB8AC3E}">
        <p14:creationId xmlns:p14="http://schemas.microsoft.com/office/powerpoint/2010/main" val="38941654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B550F-9EB6-7246-8C08-FC6A72290A3F}"/>
              </a:ext>
            </a:extLst>
          </p:cNvPr>
          <p:cNvSpPr>
            <a:spLocks noGrp="1"/>
          </p:cNvSpPr>
          <p:nvPr>
            <p:ph type="title"/>
          </p:nvPr>
        </p:nvSpPr>
        <p:spPr/>
        <p:txBody>
          <a:bodyPr/>
          <a:lstStyle/>
          <a:p>
            <a:r>
              <a:rPr lang="en-US" dirty="0"/>
              <a:t>Unsupervised Learning - Clustering</a:t>
            </a:r>
          </a:p>
        </p:txBody>
      </p:sp>
      <p:sp>
        <p:nvSpPr>
          <p:cNvPr id="3" name="Content Placeholder 2">
            <a:extLst>
              <a:ext uri="{FF2B5EF4-FFF2-40B4-BE49-F238E27FC236}">
                <a16:creationId xmlns:a16="http://schemas.microsoft.com/office/drawing/2014/main" id="{93315C38-7239-8840-813C-3F2FB2B41F12}"/>
              </a:ext>
            </a:extLst>
          </p:cNvPr>
          <p:cNvSpPr>
            <a:spLocks noGrp="1"/>
          </p:cNvSpPr>
          <p:nvPr>
            <p:ph idx="1"/>
          </p:nvPr>
        </p:nvSpPr>
        <p:spPr/>
        <p:txBody>
          <a:bodyPr>
            <a:noAutofit/>
          </a:bodyPr>
          <a:lstStyle/>
          <a:p>
            <a:pPr marL="0" indent="0">
              <a:buNone/>
            </a:pPr>
            <a:r>
              <a:rPr lang="en-US" sz="2000" dirty="0"/>
              <a:t>K-Means Clustering</a:t>
            </a:r>
          </a:p>
          <a:p>
            <a:r>
              <a:rPr lang="en-US" sz="2000" b="0" dirty="0"/>
              <a:t>Common type of clustering</a:t>
            </a:r>
          </a:p>
          <a:p>
            <a:r>
              <a:rPr lang="en-US" sz="2000" b="0" dirty="0"/>
              <a:t>Create data points such that points in different clusters are dissimilar while points within a cluster are similar.</a:t>
            </a:r>
          </a:p>
          <a:p>
            <a:r>
              <a:rPr lang="en-US" sz="2000" b="0" dirty="0"/>
              <a:t>Cluster data into K groups</a:t>
            </a:r>
          </a:p>
          <a:p>
            <a:r>
              <a:rPr lang="en-US" sz="2000" b="0" dirty="0"/>
              <a:t>Larger K creates smaller groups with more granularity</a:t>
            </a:r>
          </a:p>
          <a:p>
            <a:r>
              <a:rPr lang="en-US" sz="2000" b="0" dirty="0"/>
              <a:t>Lower K creates larger groups with no granularity</a:t>
            </a:r>
          </a:p>
        </p:txBody>
      </p:sp>
    </p:spTree>
    <p:extLst>
      <p:ext uri="{BB962C8B-B14F-4D97-AF65-F5344CB8AC3E}">
        <p14:creationId xmlns:p14="http://schemas.microsoft.com/office/powerpoint/2010/main" val="21445154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B550F-9EB6-7246-8C08-FC6A72290A3F}"/>
              </a:ext>
            </a:extLst>
          </p:cNvPr>
          <p:cNvSpPr>
            <a:spLocks noGrp="1"/>
          </p:cNvSpPr>
          <p:nvPr>
            <p:ph type="title"/>
          </p:nvPr>
        </p:nvSpPr>
        <p:spPr>
          <a:xfrm>
            <a:off x="457200" y="57150"/>
            <a:ext cx="7886700" cy="869154"/>
          </a:xfrm>
        </p:spPr>
        <p:txBody>
          <a:bodyPr/>
          <a:lstStyle/>
          <a:p>
            <a:r>
              <a:rPr lang="en-US" dirty="0"/>
              <a:t>Unsupervised Learning  - Clustering </a:t>
            </a:r>
          </a:p>
        </p:txBody>
      </p:sp>
      <p:sp>
        <p:nvSpPr>
          <p:cNvPr id="3" name="Content Placeholder 2">
            <a:extLst>
              <a:ext uri="{FF2B5EF4-FFF2-40B4-BE49-F238E27FC236}">
                <a16:creationId xmlns:a16="http://schemas.microsoft.com/office/drawing/2014/main" id="{93315C38-7239-8840-813C-3F2FB2B41F12}"/>
              </a:ext>
            </a:extLst>
          </p:cNvPr>
          <p:cNvSpPr>
            <a:spLocks noGrp="1"/>
          </p:cNvSpPr>
          <p:nvPr>
            <p:ph idx="1"/>
          </p:nvPr>
        </p:nvSpPr>
        <p:spPr>
          <a:xfrm>
            <a:off x="457200" y="926304"/>
            <a:ext cx="8534400" cy="3489722"/>
          </a:xfrm>
        </p:spPr>
        <p:txBody>
          <a:bodyPr>
            <a:noAutofit/>
          </a:bodyPr>
          <a:lstStyle/>
          <a:p>
            <a:pPr marL="0" indent="0">
              <a:buNone/>
            </a:pPr>
            <a:r>
              <a:rPr lang="en-US" sz="1800" dirty="0" err="1"/>
              <a:t>Kmeans</a:t>
            </a:r>
            <a:r>
              <a:rPr lang="en-US" sz="1800" dirty="0"/>
              <a:t> Steps</a:t>
            </a:r>
          </a:p>
          <a:p>
            <a:pPr lvl="1"/>
            <a:r>
              <a:rPr lang="en-US" sz="1800" b="0" dirty="0"/>
              <a:t>Step 1: K centroids are randomly selected</a:t>
            </a:r>
          </a:p>
          <a:p>
            <a:pPr lvl="1"/>
            <a:r>
              <a:rPr lang="en-US" sz="1800" b="0" dirty="0"/>
              <a:t>Step 2: Assign data point to closest centroid’s cluster (most commonly Euclidean distance)</a:t>
            </a:r>
          </a:p>
          <a:p>
            <a:pPr lvl="1"/>
            <a:r>
              <a:rPr lang="en-US" sz="1800" b="0" dirty="0"/>
              <a:t>Step 3: Distance between the points and the closest centroid is minimized with each iterations of the algorithm by  moving the centroid.</a:t>
            </a:r>
          </a:p>
          <a:p>
            <a:pPr lvl="1"/>
            <a:r>
              <a:rPr lang="en-US" sz="1800" b="0" dirty="0"/>
              <a:t>Step 4: Move the centroids to the center of clusters</a:t>
            </a:r>
          </a:p>
          <a:p>
            <a:pPr lvl="1"/>
            <a:r>
              <a:rPr lang="en-US" sz="1800" b="0" dirty="0"/>
              <a:t>Step 5:  Repeat steps 3 and 4 until centroid stops moving a lot.  This is called converging.</a:t>
            </a:r>
          </a:p>
          <a:p>
            <a:pPr marL="0" indent="0">
              <a:buNone/>
            </a:pPr>
            <a:r>
              <a:rPr lang="en-US" sz="1800" dirty="0"/>
              <a:t>Demos:</a:t>
            </a:r>
          </a:p>
          <a:p>
            <a:pPr lvl="1"/>
            <a:r>
              <a:rPr lang="en-US" sz="1800" b="0" dirty="0">
                <a:hlinkClick r:id="rId3"/>
              </a:rPr>
              <a:t>https://</a:t>
            </a:r>
            <a:r>
              <a:rPr lang="en-US" sz="1800" b="0" dirty="0" err="1">
                <a:hlinkClick r:id="rId3"/>
              </a:rPr>
              <a:t>www.youtube.com</a:t>
            </a:r>
            <a:r>
              <a:rPr lang="en-US" sz="1800" b="0" dirty="0">
                <a:hlinkClick r:id="rId3"/>
              </a:rPr>
              <a:t>/</a:t>
            </a:r>
            <a:r>
              <a:rPr lang="en-US" sz="1800" b="0" dirty="0" err="1">
                <a:hlinkClick r:id="rId3"/>
              </a:rPr>
              <a:t>watch?v</a:t>
            </a:r>
            <a:r>
              <a:rPr lang="en-US" sz="1800" b="0" dirty="0">
                <a:hlinkClick r:id="rId3"/>
              </a:rPr>
              <a:t>=</a:t>
            </a:r>
            <a:r>
              <a:rPr lang="en-US" sz="1800" b="0" dirty="0" err="1">
                <a:hlinkClick r:id="rId3"/>
              </a:rPr>
              <a:t>jxqvBeJCLPA</a:t>
            </a:r>
            <a:endParaRPr lang="en-US" sz="1800" b="0" dirty="0"/>
          </a:p>
          <a:p>
            <a:pPr lvl="1"/>
            <a:r>
              <a:rPr lang="en-US" sz="1800" b="0" dirty="0">
                <a:hlinkClick r:id="rId4"/>
              </a:rPr>
              <a:t>https://</a:t>
            </a:r>
            <a:r>
              <a:rPr lang="en-US" sz="1800" b="0" dirty="0" err="1">
                <a:hlinkClick r:id="rId4"/>
              </a:rPr>
              <a:t>www.youtube.com</a:t>
            </a:r>
            <a:r>
              <a:rPr lang="en-US" sz="1800" b="0" dirty="0">
                <a:hlinkClick r:id="rId4"/>
              </a:rPr>
              <a:t>/</a:t>
            </a:r>
            <a:r>
              <a:rPr lang="en-US" sz="1800" b="0" dirty="0" err="1">
                <a:hlinkClick r:id="rId4"/>
              </a:rPr>
              <a:t>watch?v</a:t>
            </a:r>
            <a:r>
              <a:rPr lang="en-US" sz="1800" b="0" dirty="0">
                <a:hlinkClick r:id="rId4"/>
              </a:rPr>
              <a:t>=BVFG7fd1H30</a:t>
            </a:r>
            <a:endParaRPr lang="en-US" sz="1800" b="0" dirty="0"/>
          </a:p>
          <a:p>
            <a:endParaRPr lang="en-US" sz="3600" b="0" dirty="0"/>
          </a:p>
        </p:txBody>
      </p:sp>
    </p:spTree>
    <p:extLst>
      <p:ext uri="{BB962C8B-B14F-4D97-AF65-F5344CB8AC3E}">
        <p14:creationId xmlns:p14="http://schemas.microsoft.com/office/powerpoint/2010/main" val="17318380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Image result for data model"/>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b="10831"/>
          <a:stretch/>
        </p:blipFill>
        <p:spPr bwMode="auto">
          <a:xfrm>
            <a:off x="-11575" y="-19050"/>
            <a:ext cx="9155575" cy="448056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6430" y="-19050"/>
            <a:ext cx="9190430" cy="142875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04800" y="330996"/>
            <a:ext cx="8382000" cy="869154"/>
          </a:xfrm>
        </p:spPr>
        <p:txBody>
          <a:bodyPr>
            <a:noAutofit/>
          </a:bodyPr>
          <a:lstStyle/>
          <a:p>
            <a:r>
              <a:rPr lang="en-US" dirty="0">
                <a:solidFill>
                  <a:srgbClr val="FF6700"/>
                </a:solidFill>
                <a:latin typeface="Calibri" panose="020F0502020204030204" pitchFamily="34" charset="0"/>
              </a:rPr>
              <a:t>Data models:</a:t>
            </a:r>
            <a:br>
              <a:rPr lang="en-US" dirty="0">
                <a:solidFill>
                  <a:srgbClr val="FF6700"/>
                </a:solidFill>
                <a:latin typeface="Calibri" panose="020F0502020204030204" pitchFamily="34" charset="0"/>
              </a:rPr>
            </a:br>
            <a:r>
              <a:rPr lang="en-US" sz="2800" dirty="0">
                <a:solidFill>
                  <a:schemeClr val="tx1"/>
                </a:solidFill>
                <a:latin typeface="Calibri" panose="020F0502020204030204" pitchFamily="34" charset="0"/>
              </a:rPr>
              <a:t>Let’s walk through the most common types of models.</a:t>
            </a:r>
          </a:p>
        </p:txBody>
      </p:sp>
      <p:sp>
        <p:nvSpPr>
          <p:cNvPr id="3" name="AutoShape 2" descr="data:image/jpeg;base64,/9j/4AAQSkZJRgABAQAAAQABAAD/2wCEAAkGBxITEhUTEhMWFRUWGB0YGBcYGBkYGhoeGhkfHh8fHh4eHSggGRolHxofITEhJikrLi4uGiAzODMsNygtLi4BCgoKDg0OGxAQGy0lICUtLS0tLS0tLSstLS0tLS0tLS01Ly8tLS0tLS0tLS0rLy0tLS0tNS8vLS0tLS0vLS0tLf/AABEIALcBEwMBIgACEQEDEQH/xAAcAAACAgMBAQAAAAAAAAAAAAAFBgMEAAECBwj/xABFEAACAgAFAgQDBQUIAAUCBwABAgMRAAQSITEFQQYTIlEyYXEUI0KBkQdSobHBFTNicrLR4fAkU4KS8UPCFjRjc4OTo//EABkBAAMBAQEAAAAAAAAAAAAAAAACAwEEBf/EAC4RAAICAQMBBgYDAQEBAAAAAAABAhEhAxIxQTJRYXGR8CKBobHB4QQT0ULxBf/aAAwDAQACEQMRAD8AXMtp8piD8aq9Ht93WwO44r/1nDdl7SFD3OFDrWTmy1RqjUq6QxFAitvrtzXscXf7UnCBXKNuCrAaTW92OBvx+fOOH+VoT1NbTkuE7fqjp0NWMdOafLHjJeqz7jfuP44ni6LGVoRJzfpAXcnmu+FTp/iF0G6Br9uf03wcy/jGII1qwYDYEWL/AC4x6RxhyHpaCxqK2PxAUPpxtilkOnLlQkWvVq+H/wCAAB+mIMp4whbmlJ/L+eNRdQ8ySQ0ulQGUg7AEsNySAPhvYe+MyGAB1ORY4M1JraFpp1jUlbNqNZAtFY2APi1Adjxh+8DRjL9O800bBf8A4v3vbHnPUsrPIuRhO5kaSWQqRRMj+nhEv0rfwjnvzhv/AGsZ8ZXIR5dat6HcbJzxXJxjKVjB5Z1/MrPM7SRGKRidJ1CmdrIGo7AmuTwa3wrZDJF5BGSEO/x7C17fW+31x3m52LKpLGiDRJPqP+wofkcEsvFFJnCjgSKXcaLKm7OwulvsPUBe+MvNAcf/AIZmDXJQjCtI7qQSFVSxIB3s1pG1Wwx6N+xXMJHLOWQxAZUGjqJ//Myit9ySSOBuTgx4N8Jx5dMzOImsonk63JIVmJOlWH3WoBeb7cbjAbxP1t4SUTaQgMw/CgBZthxqO1mq2oHc41IyTrB149z8UOXQIwUa7KirvSR/QiuML/hPJjM6sznl8rp6x6O/3hEiMQp5diyUWHvpG91b6f0QZ6aD7aPLjb1LTAPIqhtQslQC1IQqWyoLoagcXfHeWmzKoI5IYMrH93l4gaXYb8fjofkOO5IzEqJ067/aMwRZ48tl4iixZUaTaqy/ElgHYV8u3FnOq9TMbvFDp8tSVoEPq7Ek9yeABsoAA+Xn+Z8FZ1U8zydaXRKsrfwv59rxF0lc4HITUNAJJlsJGByzFtlAAP6HY4xOhmrWBh8RDV5MckLKWnTcqwRlYMGW+xIb4edtuMMs3gvLtM8jHWWncshPpOp2IDcmhXwjcmr2sYjfq3lRx+ZpJSQXJp0bh0HoFMVsOwr4jf4VIYQdcmDysIy8BEp1Nq0g+tjsBY9RayBpLb2WIrGPtryf4EXBX64kkYVDTO6eWmhiq7NZUBW1RrpHwpuVX1PtpxRyMeYaS1ZmdjaqaAQNvSlCAFoDjSpssDJuuCMUgiJfUsmrSNZNs3tX4a/EKFb+kK1g85y5D6gVDbPY1Egi+d1ohd12B55F4pQWuCRuryAqGUMWAojS1+w1LtexrYf/AMZIBmdiwkdgVHJsjTWytXIsEgGwT+8ODi7kYoVVnLAgW1XZIFc7b3stmrHO4vFbp2QkzWfSOd9MbU6xo5RqaJXC2CDVLvQBG4sggmbm3LbHnr4GqON0gZlGiU6CGBJFhBqogXpNsTHQ3GrgH0mtsR+IYmiVJbCGWSkVTZAYWBYALEn2AHq3F74av2gPH0zLQeRHGq+doYKgBAKsxIrlgRte21HCx4f8NZ7PZyCZ0doIKJzEnoR9ALBkB5Utp3AI+dY2c6i6VmRhbLvUIGVYoZbWML68xrSFEN8gv6XOo/CAeR7jFaXwbnPOifKMXA8xTOhC6RKrW2okhQFk0g88Ee4ac/4kykAKSSrOdBQxQgOpDGzrkb0UdgVUH4Rz3Fv13OZtVCOkEPCKrKvBrYKATR/EFFV9MQ/jaThpJPl5fm8srraic21xwvIJQ+BIWMAkdUiy6Fi1C3BrcE7Kp0WGrcLSmgcXuoeMOn9OJy+VS5A1sojdywJu9W2rbYerYVsao+feIOtqDmFzJknljkb7sWkK8MX0AhQSWI2F214Usx1PMOiKHMSlNlKitN7H0pZN72aHFdsdMo0rI7h+6z4n6i/mTPMYsuysJFWVbW2KoEYH0ONYIYBb0U90ML3THynky5ny68pS3muTK0jmwAokFbsQCxXsa3BKwf2RNmMkAZkjjjGolybkarVQKJv1Cye7DYkgYHyZpAUhjTzUTcoxGmlBGpmtVA1b7ij39jGE1OTinxz7/wAIylJ1XV/Rcv59AP1Xr+azRHmyM1AAAdv098H+idJlyRM8kihmBQIlyE9zbgGMVp7E74h6n1QOKBWMJwsKmNBdgeoIS3/sVbJ3wdzfR5JOnQRZYGc+u2UEJ6nb8T1xxvV6bFg4rFF3xR9ARxCrd/egMdxtGACB7Hfn+PBwOy0kjKKoGtz7H8uePfFDqefiiR2kmBYC6sUPe/bb97C7TbwH26invjMK0XUUIFMoHbkfwC41hthm4WeusZIWDjVXBrcD/v8AXAfozxAW+6qCCDuTQHxe/vv3Jw2IVUHWuoMK/wC/rhR6pAsUzKgNP25+YPz/AOTjX3mJhPIRZWS7VRfHbF6bwzG8bGEtrCkqNQIJ9t+B+eAUfTobVde9C9NDSe/I3H6YIjw9JRMU+wBPNcD5Fr/hhnRllNOg5j/yr+YG3/uXUMEsurZfKMGQAlSAF+J3dmO5oaTRA34rnjAXK+ap9JcNXBIH+2GNMw7xwGZyfLYarNXoTW5Nk6vhI2rvjGqNTM8J5cTdWdRr0ZVFjFtqFxqF7783ZNk4W/2peJDJmpAjoUj9Omje23NUQWw3eB8yMv0/M599jIWYFgAdztenndh+h5x431ydZJToCjWdRGs+23qcCidzuPxDnClDjoMQZg0kTSeoAEMLBv2Hq/7xhu8F9Gys/UAB5qkJK7qw02VHHGws3ze23chZ8K9GbMTwKquVMqAkBdJ9YsFiwK3V8E0Plh06Ll5un5meeWdWBVtKrqOoy/CNxQIAYnmqHvWMrIXWR38V+IkgRtL0NEYbf9wHYE7A2Rf+WvfHlefys3UMxJ5wVVjCPQK6njF7qRs16lr/ADDFjNwvnpzJKhXLRsEYcPKRqbSm4G4Rhquh74v53LSPmJZPNSAMPKAtdToprazQa15AN0d7BtkIXx1D7Z5v2u4YgDCia2VgpCuVJUapAQysdVLdDe6ADxJ0Dy0j+zxefFbMyIDIASALIWyGIPNWNHtsavVusT+c+XMglMZXy1KN6iyLYHlkktQUaq3/ACwz5LoMSt5k7QNIK0hZCoXsL1VqN3tuPSeSKwAXfBizLlo1AdIgCQgkR2p2oghgGUXZ4r1H8o8zNJGhCpYWjWhkrUABZPL6iOaP+SsZmcxOQpt1Hp1agrk0D9QBZ7H2/CaxvLs6xPGAD5ukDSaQBCD8Nkb3Vex+WBIAJn6IZnQFhZVwuwBNmqIAB5K99/xCyTzfTS8s9d5GNmqFObvg0drN9lPN4sZzIaYz5x9XYUCSaFHb517b3hhTMxeeYWnEOtmOhTcjgEk7iyi0TwNQq7GFfbXk/wAC2LydMSJ/VRZd621sCxGwJoEmtyR6hffHHX+q/ZYU8yRYtR9MSnVKRROo1VGwPhG11rw59azeWjy2Yhy1ea0bqGX8MjKQhZr1Eljerc7E9sefx5GaKOR82FnBVURZIVKl7Uk7BgQQTv7jD7gUQNmeqMcg06IQ0sgjjGnkIAGOlb/EG7ngb468O9Qdc8rZYosqIn3snGowLrRqXhSWQDkUBd4f+lzw5HK3OI4PutKodNK8hZ2CjbVVE1tx25x5X04iXOsYwTBJMLazvUinawCeRfHxd8cf8V7lKb6t+iwvsdGt0j3JfXP5PRsx4mzEjgTZKMyRszLIUeWENpID0a0gXd6rruMJ/iTxLmyz/bs4XBJQQxKRGtEA6loXX7tlv8Q2st1vqbQZuSBw0kMkjNDGhkjXZtSqxUgsKWtjQO1bbKXieapPMRW1ks0ikHUrGhTLVigKN80D8z2x2t0+45XNp0iM9VkjEf2PLEtp3kaNnNkbEcqG0k2BtuPY4zw4mZMv2iaX3XTIW1E2G2WvhHzKjYgGxWKGVzjqoW/LIvZUuWzZPsB9CQRh16H0/wA6OBoWDoPUWl4ZtZZ7X1H4iRR5HthI23bGd1QA6wIWzOaZTZagtClFKoNi7O6kX7177FPF/hJIMnHmTNIXdkUhEXSivGTVEgtWkCwRzxtjrN+F1LsZZRlmZt607AjcJqGqyPY3vdnguvjeONenoaJ8kxlQOfgKfvA7K5PPbDW2tr4EWn8e48jaVtAW5X2oDT5QIstdlidIJskLyF3FYm6X08NSvbbkrEgpLA5LcsfnTcc9sXIcu8gf7DLETYDLbI7atzoViGcDj4NyD8WLPhroWddpGl1ekAqbZQDd3p0jV+QsbY5v7NKFpNJ+ZdR4IZfDCMwkzEbxr2SNCCfbVpU19aB3Pypp6Ln59Pk5PLeldVea1C21PzZvU21XtqBoCrAZnrkEQ8uQS2o9SKjZdfzLAPVkDj8Q2xd6Z4m6i0Q+xZNUjA3kaOWUnUdipZQrN24PbFIy7xnDu+ow9Pm6hKPvTKWvS0McaxhSd99bHUoH4gxB7Xih1yCBVZc3NlouDpeRp3IH/wCmtV9ASP5YC54dQzQKZvMyRAVfmMF1Eg76EKgKvtXfv2Cz9LyUC6mmaZR8Qjj0Xe25Len9cPFsSSS4H98xv6Ta9jVWO23b6Y1isoBArihX6YzFyB6H4fl0avQWsDgXWN9V6Nls0ulkEcuxV2UqRRu7uj+eA8xl0oYm0mt96viv0xNDm5h/ekn5XsRWI1gtZ5lncxWZERUqfMZSa2Kj4SD2vfbttjIOpESOg20O6/3hBGgtudq4A9sGOqygzOCBYkT1Haro88EEEH9fbBHp8+Xs3l22YkkIDZvdgauz73iUZy/ucem1P6spKMf6lLrb+yLeUgzJW48wTfuQRv8AmbGN+NZWSBiQpJjMdAncyuEvat9BY3zzizleqZUenS43A77G6G13XuMQdSg+057JwUxDSB5OQNMCXddlPmmvesWkyUVbKf7Tc4uXyWUyIsEoJJNJA4HzBvfV+gx5HltLyevV6zShRub4A9vbg/ww1/tP6iczmpZg4ZA/lAd0VOCQezkFgRd0fpiX9lHRhLmVnfT5MW51bHhmDLtvvGyn6NhCpb8MdDEI6fnNaqkcjStGSGYkyFLLCgf7sKNua98SdQH9oyqFY5eBAxkfklATrMaAepixCbX6ib4OCPiPq0sxEUYj+zxSwxSuBpILy3QHc7iyPfAeVY3lozORGqpCIpAPulqtTgqPwg6N/wA+cauaEb6lz+0pJZGmjRwhbTFGyEuggBCOTZOr7wqzXwQd6GA4zDTuYjl3Rldi0ynSE5HDIdiTe25I27jFfpXhUyyyyz+YkRZmDjSXc6ybG9ccn3O17gN4zskcapDI6xqooMPVQauG1dzve/0xqMZQ6fkstl7EZLSn4nZFvfsSnwqa4AJNb3YqwenMTrb1kgUV3Cja9IPB+ps0MWxuuptCqaBNBS1gfCAbaz9cG+idJbMD7rTGi6QzGmev8v4DXGq+eMNtF3Avp2VaNCxkNbHy1ot6j2X5/wBCffBHp3Snn85pCiiAWqrTOLGsamVtNkKNgDuDuOMVMv5dMcwnkwQZhwdYdzOiNpVqCliHJNUO23bFPp3j3JQOIzDMdT/3ki+XH62Pq8tmJVFUrRNkgWa4MoTbb7rpe/O0PKKSQdHS3zORVYyRHPGkheOo5hdNbltRY+kb8kEgfIVL5GVzcsyDMZmeJt3Plw5fLiT/ABv8TUx+Gzue+JfEvimaJ/KynrlJNK7eXHuKDKt0RsfSWAtfhGoWq9RzGdzMEhnkV5IkEbVoC/eSNpoUAxZVAv2JB5IM3DVevHjZT65t1XSqx3/YXfFRwd+IvFSvGTm80WFgrlcojIpPILTSC2NEEn1cqfxY9D/ZJnTPkFldX1WUKszMtLsCNWxsGyffigAB5t4YnkE8OvQgR1aWo43ZVvdTKb8sHa1UlqH4SBj0zpsyRLmERogJJhKEjoaVZUXcCq3Um67jFaYsG6uSybjzkWezc+UzeVgkjTUY3KhjSlQbuyPj+IUNiMK/iAdMSZossjq0bEzLCC0akqtH0nTH6kUUdN1teF/q/UocuQvltN94wcG0HpcjYH1AUAbj7c84tQ9T1xr5jZbKxGiqRsqxgfvBTufTTWV31fPDOovI8U5cEfg9Mw+dy7vbRoZW1lja6onAFHuS/btXFYXvGKSJnJ1El3K7aV8xyupy2wGoIaYWdjZPblk6P1PKnNqcvLNMJCSGeP0oQpunZgQCBsAg3PNHFXxV9jnzkomZoHib0SIWcsR8WpBHYIqxTD6net1NT4dz6eH+CqNOgH4czOqT0ZcWikq0yuUoEADRZ1e+7Dvhtiz8TSXns2IlUf3epI7rYAJHble9We3O+AseY6XEz+XBPOx9TyF5ELMDRuNWCMCST6tvVWN5TI5LUqQ5BC5Fa55DMQoAAJjVkXeqsD+eOeE3JbspePJZJV4l3KeI8nlSUyiy5jUSV0whG4umkkuVyCCQ2gcj2GGTxT1Vo8k8oCB3ZABJqKgmmIO4PAIv3q/cBMmuZCukmuIKxtY4ViTbuCSVIO24JxN41mb+zJaBb1KCbGw7HijvQIrezxzjojhWiUuaYqwdfRNHl5TJBxRJOXZzsOQSxpg1eo1zyK3I5TxlmZKEYkLJbfdRxKho8amVjuK2FVdc74GZLoYmjEhzkUQUBRoUMwPxUzEot3tyx29gMFOieGI9TKnUopZJBQSVSCRyaCu2xoWR2GPJr+J/ZTVy8U3+KLfFX7LWV8Q5h5Bq8pHVCzuQskqKFJ0gldizUKUckE9sXcmc9nNRllYxtYVQjG+bJDMSANttuD2wDzHQ+qrqjy/kSKAAskBQKLYH1GUirWzQvcYo5nw9mwD9s6pl0A/+kczqvfcaFIX5/PfHfFbuOOgXtXiFD0hcqKnOVjIOxeQNY5sIx1L9LNfPFDPdeyqgjz2krgRR7CvZmH8bxUyPh/IkhftXmE9oVC3sbouKP64t5vpOShVpPJdgo382VNJ7b6AwGLK6JOmxojFgEXRAO/O47/PGY5y0wKIQKBVSBzQIH64zFiI8dNiiddLvpagV9jXP8xjM9CigBWDbNdYA9WzTRmAj3P8ADTgnls+ZLd7pflW3PH0xCi9i713o2ptWokxhTp06dVttYFglSbF7fwoH0uWTUyqp9NfidTR9ththvTLqwHIWjtwSLOE+GKWGbytYZgtFlJ3qmtbINbn/ALWFnJpWu9ffP0NhFN0/H7YGbpOWd2FBTXNrGa37mwzfXnEvUM79n/tDO8GKIZaI7/3kp1GvorJ/7cddD88upd20g2VY7H9b/gThZ8f9SUdPggUkvOxzTiu0r3GProofSsNIyImeGelHNO0I1WxU7GqAD7/oT/DHo/WTHl0+w5do0Cx3M5G6pGjA0SCC5Jar7nveBvhhW6dlDINIzWYA+LYRJZW3IsqB815ahubxUL6mCRszOrlwHfyixYqDK5W2AIRaBFAACrxkVlmyfQt9OfLqAFhKAkMoCySBjZCNKCpbXvd/rwMd9P6IZWEubWJn0jTCFZQumzbMRua7UPaji90npMcT+aSrSkBS5kkchbB0rqOy3vdY7jzBLaEXfc6wpo9/lrJ/IfPY4ZLIjZFOyswJ3AqvX6V3rYFd/wCOLcOVkZWaMFR8Ks57+4Sr2o7sOe2NZvp3qv1Sug8xkV1pApAYt6g21i0TUSWArfFfJ9dzDeXDlVMfmSEI7s3lgqfw+W51KPVtqo1wbs7W6ODNyjLJYTLLlgy5wszSoY4RHrklNjc0GGmyQPWQvo7g4rdN8VRwl0UBPLAKxROS9AqiiQoBGSt8BnrfvgpnM3BsPJgaRIiGlMKo5aNWEjK3JUlSK32Y3hd6QpkyLxRR6mjs6KEhOpjXyJ3A4ux8rwNpdoMvgZ/C/WpZJGzGaWNco6FYBTSOWEqoCwFi7JqhW5OOep9ZhzCIhgikk89Fkk8kUqNW6yUQJPYqbFLwSMB+k52b7I6ZmOWMRqmn7s6xb77yDSSCLPsK42wP6Pm2aTSkqyqZQTrjld1HmXSm9CVQ31Gtzp7YxJJWjafDYGGXP26iFURsFBFyUN1FEsaqqJXvyd8NQydxZlpGjHmeS3mSNYNOR6l5HuAbu8AJ+tRSZiUPDC0iu4Ls5Slu/QEK7twRdmh+XUbRNks0Mr5A1BAFiDLoYsQNTkkt23Lbb3WEU5Obs3alFGsn0fNxHWgM0RDBUVkjPOx9ZDBKsXorc9qwe8NZh5WLvDl49K+WfKl85yVe/WyHyjyaoWO+BORyBjhjcCOWQka0aaNSu521MQgWqumB33vBDwxmJGmmL/Y1Y0SmWZmIOqrYkkbgdjze2F0c5eRpuo1YueIOsM2ZJkSNjHI6k6QzVYJ+dEMTVYIZecEB/Iyqsd1d4o20kGr1OFTb0nVpv58YAdXbLGZ5KJR2c6QyrQBAbUbJsmyD6ecXsrl4JAFGQUq1aVbMZjTzQtVtiePxVuvtjq15PHxCaUe5BrpGZC5hYhnIp0YkokRpVOklhojXy+xNlu/vgD4oy6nO5h5ZhGddAAW2gAU3qIPeva1NYL9G6O+XzKLJBEgBJjZFPDIb9UjazyRX8hhZ8TswzeYLaT95LxdVq2v50ReM0vFWLPnuLXSOjsyvJFOhUkBRLC+nbYlSrtXz+g9tri9J6igL/bsrl108I2pie9FEarYHfVhd8NZ0gyGSHzI6pQIWkvf3HYbggne8Fo/FsCygtFNJ6QVRfLWjpB+ZBAscbfliU2nK0q9S0cRy7O4ujJmog0mckmazwkky80KaZkP8MNniKAf2bIu5VSmpQoZmAIB2vYi9dg7ab7XhTn6g7lmiyDjWT8Uksi2edtCr+Qw7SZqJMjK2YX7sBNQC3RMkY47bnDxpolLDPM+qZGQrriZcwqBQdGsiMv22AGs7WFJNncbXiLwrn52kMaMiaQzsK0F96rVpLXv+gPGGrw90WFPVD1SILNp1xSwjQwokxsrvTGmI1AXzXOGfpPQMqGY6o5dZ0r5RLrV38Lyy/Lha42GPIf8A9LS057HfhSf5rr3WXWm2rF7MOksf3mqQncBV0svyLKAf1JvkDF7wt4RjkPmMjafhC2bO9klufYVdbE17CPEA6llJfLjpo2VjG0MS6vSRYKgNTEmvzvsRgdFnetOps56JFBLN5ZAA70wVDfahe5x3abVYs2acuaHrJeEJ8sPLjjjYKQEkchQytZ9QUX5i0BxR5BF6cbz/AEpwCJszlI120hl3Wub1PRP5DHnawZvMqYg07kepzNI4LmjSguQK3+Ed9z2qsPBuZDKhhUE0CxZWUfM0SQPoMVi3knNLFD7IQDQYMOzCqb5iux5xmK2WOlEUqQQqgj2IUbYzHQc4wdfzQQQ3wbv5Vpxb6XJcch1E872DVKcB/E8gqEXXxfyXEnQmrLT7jcN3J/BiXQqNTNqs7cDgEcEDvhH8TZLTKkwuvher4PBPys1+Ywy9LzIaNTtujHa6+MDa8V+qQrIjK3BWv5YRxtUNGVOyr4UjLuw2R9BGumsWNN7qL5wf6t4dqcZqUwSLq1JGYwpXQKQayxugBvQ4wA/Z3pM0wmDKykIvpamJYgkEc7gd+4wz+M3ijiTU6qSaVGkcFyeKAf8AjRrG81YccCr5BfzDKyEsSWZbKjSWAGo7ADnSDYN3yKrw5tVBWAFwD6ms6RtyxIP6C/YDAvyjmN5dLqfUllioWzQIIvuAKaqA5JNW41jBBXfTxWw+HZaHtexIJsc4dIXJeydO0YzBDFm1XGw0ruTyaH4Tud/a8T5WRpVmJTdkKxL+4T6lPxUHB1DbUbU2Tgc06gbLuoIQ/EVHlttvSgepr29sazWdJB3JK6iKkG9q3IXevV+ex77Zte6/fvobWMsv9PVYgwpkMhSi1GSRXRToLOOxUsaI3JqqwJzeVhSMguz6Ji0bIAdG6FtQk0mgzECmvcEfKM5vdaYKdUSmg9/DQslSANPcAbV74qHqYUJUjpc1UNCgnTGPV94t1Zoni6ocYVwk1zkZUsoMZnNt9olbya0LKodbFjSTTdrJ4J5/jgdlczI0c7SzRozstyQqhPxFq0x6XOw/F8+14joebKdG/wB7R2Or1MT/APTJP5P9B7VHmKZeQtE0dFLD+YUIbXwrJQ3O63tt8sPKMZeHj8vKhbaXy/IShUJlswRbg+XRZCsnx/jJckmq+nucU+gzQebDsIiZF0gZlwrNdH0V6m49JbfiveBDWUnfy1U6IH9MToKDFtmZypA9wABfzwS6XJMJYg6tKNa3IqxUhJ2W+QoHI/hvha2pRNu22C8s+YLzOnmaGcFvLi85GJZtzq24FatLdrrBHOTNJlZSRmV+8jUiWIRLeo2VH7hvfYcDAPJIzySP52lkk06S6rIaJO4YqqrZo71zXc4JZ+ZvseZbyxrjMZJ8+N9RSzqby2IFE1ps3jf+hf8Akp5TLOjLOJMsGKspEk3lFSXJOrUAATsfivnbDB4SzjySt5jZRmVVW8u7OxAbbWxYgg2arveFTpkDSWqJlHPl8ZkOT8TbxheTvuT8sMHhBGSWQP8AZFIC2IEKkerliVG2x7++CMVuwglJ7aFvOMgNyxK4Z39Wplsa96o7bfI8d8FRkMlIgF5yJNtMaypViwAC5LKPqKqt64XvPHmSB9gXILAkAAkXVA2Bd3Rrf5DDDl8srovk9ReNVrQxgYs1FuOL3Nck+ke+M1JtpLH0G00k+pvwz03LRZlVCypJEb9TxnWHWrpY6I3IvWNwecVeq51xmcwkcdVJMSdOpjUjEkc93J+gHti50WSczp5mfkmMTEPG/nKN129L0O98bVgD1rMIM3myQzkyMVdX0UNTekek3yBYrjFdKTjm6JzSbot+HfEOYbWjM50ctZJske5pa32A3oe27HD1ed/R9raNatheWgGkmtyQLHvthb6V1HKyKUkieRwA59RLKQwrTIZFa7rbj9MTS+HenE7DOOx9IAMAUUO4HYfUYTVbb7V+/Epp0lwXJOoSR2Hzkcn+L7Yr3vtaowGw7UMHevu/9nOwYenQRbGiGYDTY4vV3obm8K0eRyLj1JMjDUCskio2224o1X9cHPEctdOmSM1QU7kUULaQLOzG62+V9sEE3ESbSlkTSXIjRlDIw1rqvSSH02COaNrt/iH0tZDMSs3lDKJIov1PE9iiSKugoutgOT3JvFvIeGlnjLfbYUIUehSWbbc6rK6NNjcahvteLHSfCebh15hHGdi0lQ+WkMoG4JJXUGJ2+EA/lsccK/k6G7Zup9zx9yri6ugl0bq+f1JEuiJpSNW1kAE+pgymgLO99zi3H4jz87vEBJp0gl1mXV8W13GUJPNaRxyOcKsHXcqhkDRzF0Vg9qLq9Nbtz6vYYIdI8d5CJQiwTnfgBF+Qqm27c4slbxwhuzHxZLksxmZBqbNtW49alWBBohh5lagQR+RxV6zFIYyDnFsVYdwoFnubJxPnfF2QYlxkJNZIti6b0K3FkX8/lgfN40i3K5Q777uP9sWWFTZKXOEMGWcBEBAY6V3DGj6RuPljMcCTUA1VqUGvawDWMxaiVlnxQT91z+L+S4n6E/8A4Wb6t/oxF4oFiL/1fyXE3h7LM0LIBXmMQPzWv54neCtFrok33Uf+R/8AWMEJyTqA9v6jFfpnTHRQrjdEN/IvIpA/Q4L5aDn6f1xnUxk3QsuVK3yXBP5sMAf2qt/4vK/5D/rw/wCR6UwKksK2Nad/fm/6Y34h8Nw5pQJF3X4XGzL9D/Q7YLzZtYPHI2BCUT8C0AaPGJmQcHXuT3B9v8J+eDHWPDEuUq/XEFCBxzsK3FbH+GBiIDWk1v2/y+3H88OpdxlkLBRZ9Zomtx/5ZvbSPet+MdZjQPVxs1nUgukk/dA9r3rue2JlRgCLsEnmwfg7leN/f5Y7meySUutQ9ADH+7YnncE3Qvft3wrkNZW8gBlKawWeIsQGonSBvVXQA29yCd8V30BVaUzWspKlgWC2qbmpP8VA2Kv9bsIjZqJX0yx1eq70g7azV0wrT78XxWjyyJGtSSqok1KytsxYR21fdnRZJ0gUDdm/Sc3K8jc8EEEa+fmU1soPmX6TpJo8tqu9uN9vYY2uSX7JIXLIlLpXSAylbNel/VQo7hRtf0utAwlzCllAZXamLLQawKBPaiL9N1teKGTy8xysgUIbMSiQCIjT6wdYKhiq7D1D8VDvgg0pLzfvkx9n0JUy3/hJyXACqhry9JBDEEGnayS3Haz24j6Dlw0ifZzGV1AENBJZsimBBIU2tgn9NsdZrKRrlMzpRgzpCp+7dQTqIGkm0dK7IKB1cgjEfhuXLtNCpXyZRKSoWRlVjsNwb1k0NthttQwvcF8/oqfYYhmGWKZQyvpAMcjhmJajrUXt/lJ24NYKtkpGy065hoSYglMiSR2LGm9aCyfUABgJkTF5735ianI1Rvs3pN+ije3bUo3r3ODmZyEkXT5183MTIxQxFxTBdVUtMQzfL/ENjjU/jMfYBnTcorALFNlzKUJImjkXSCeNcYb03247gjjBbov2h2ljkbLNIECqYhutn0gkrqKnkcjf3wHyOWRgFhzCpLpOovlyV3J3L055o6dPIusMPhF8wMw3nyQSOoSmjjCMQH9NgxqSlg1yLvjBVan7C/gT/AldY6ei5iSMtpIZlu1ZdzsbsDYEfSsEk6JMVj+yTZZljr1SSxgHc2aPax8/xc4FZ2LzJnVXstI4FgV6iKsDcc7/AMvc59mz8caLHkjOgItYlZk53s6bUH2PFk96Cz5Ghxyb6Uc3JNG8sWXIFqzw+RqHpOm2QlqJI/jxij1vpgjnmSU+U50srUDYZSXuiKGqqO/B+uCPQ+srJnI7yhgklPq9clMUF2VZQCaAv6jA3xrG0mezWtdgT3at91G/HpXttzXGKQlSJyy6+vUj6F0SSmaCdSCDuxYbixa0pFX/AIvlti5F0/rkGqSLLRqNPqoZZyaG9DUSdxsB8tsBugMsBklaJ5Q4CKyK7abN03qq9l/T8iSy/inJeYPtKTMNmA0KwBPBKmWuCe3ticmm+PfqVimk6f3siz0/UyNbZRrOxYZOMH0++mOxyKJ57Xg31xXGWYlaSRI42sL8eskjgaSCAwHasVIur5SEt5GYdIybWM5YDTfawzWByNvrfODXi9kPSwxY6vtCtq49Olj/AB37YeN1yTtJ8X5++RDHUZUKxwu0QADfdsyajdW2gi/lfG9VZth8O+IZYpQ02YIYE+hoS5ZQDzLYe/mCPh7ixhQzmrVS6iQB6huRZvf3HGCPhZ8w0jec3oCmjJVaiRRWyu9XuL2sd8Ql/H07+KKfmjd6HLrGd6fnW8zNGRW06AYU0EgnfXYJatKge1HAs9K8Ppq0vnC9WusagPmQig1Z/liSdpY1oNFxsKCiub5Pp9q4o79sT9M6E86rM0IdmNKdrAsXuTYv+F4bTSSpIaV94PgyPSmAIldlI3NMpv3Fnt87xqfpfSl3Ej6RyGsk/mCKwTj8P5zLKUEWpEPoYkEkMbogE7gdzsa/LFTORO6MjRxspqgWcX/mof74pHa7oWSa5DmVMARBUjUigMGUAjSKNFSRt2vGYhhSlUVVKooGwNhsCdyMZi1EbGbpnTI57176AK/9X/xghmMqscuXVRQBX/ViHwmbEn0X+uLvVP7+D6r/AKsQLskzkf3k/wBI/wCYx102C2A9zibNj7yf/wBH8xi50GH137DGih5RjsjHOMvCjEE8YIKsAQdiCLBwjdf8E/jy3a/uyff2J53r5/M8YfWGI8aY0eItqXUHtT8PG+8dbX3o/I2PliUyHSW2a9RYm/SPs8m5r1c6RXNMflj1Lr/h2LNIQfQ5BpwLG9bstgP8I53ra6x5t17pEmVenUetnEYv1OBAwGhhVseKbcD8sbYvBwigldXH2mJRq3BLKDswuj8wBv33OA3khPs7feRffOAY3sGvKXUxVrq9iCR6gbobYJ5d0ZwNNkZmM2A2pSFSi3YABq9NLv3OKQlcpl2MrALM1PGpCgVHs4J97/ds7/MrgZSfv5E/3iSZopTlPN01aupJohSFWxvXpfjdubwOzLaMvKZo1V2eLVYZ03WYhoxKPTIdxak8gbDBd8wr5rPqVH3aOF07MbHrFavVvtsGo+14DLGgyE4RhpEsRCOI7QkS2xKkrTVW4HwnbBWQTxx0C/Ts20eUlkpmH3QUAeRIbaqLIWEgqiKAve8Z4cbMCaNZYzMpkA1h45fKP4bO7AVXfv2wPhywPT81qjKPUBZ40CpICzAUynQ2m9ygAG25OL3g7KEzxPAaCsS6yRDU6/4XUkLvt6gCO5IrBdJG5cmBzJEJGGnLtC5WzGkqLQBBUWwYBQAb3+O+AaKZHpeUGTm+za2jaWNtMDecwYWNJsAxrVElvfArpQzaq5KvJGSQ8fpddgBbq1odgAbFc/IklJ1DL/2dLJlj5S+dGJfLRoRYBJsLuUI00BxteNXaF5iCOk9MSUaY5pYnVTqcx6oviIAar9QJP1vgVu1eD4swszx5iaKbQqBCsaxuF1irHlq2k71djY8YVuk5KOVGBlmhby95/iQAMQLWOUEcnfcbHncYc/BUGZWR0zE6ThViMbadMmhn9JNoG0mthZGxwRfxDSVRPOutdNzHmFZEAlktjGSuolmretj8NVfbF+XqoywiE0Ey2QNAZF5NnSFUDTuQBsRiHqeVkcq0EBVVBpSwd/jJ9e5LOb+diqwZ6f4sbLLHHNJmYlagwK21dz6rZuNjp7YWbyZpTUrplnoPXosxmlED5hVk38mQKyWq8q3mkqKF0FrbC34m0/bs0ygUxdd+xVjZ5O93+XbDd0A5Z85qheCRCS8X3RimjtfUtBFVlocnUffcYAeNGVJZBHlXhDSTamk1VM2sWVBPw3vttTDbYYouyK+0C/DHUpYWYOyiOvu11Rjctze7EbV+g9hhyyGRTNgomRySqb1N5FMRx6BHp9VmrJFb1dYVvDkWTzIaOeFyye3pB9X+Fhq2o8CrO5xP1HwPG9FM9qk4iRsvIhOkH02rOBvvqPBvE7d0USVXRdPhjLENFmctPl5EY+pGJRgaoq0gOsEcA3RsHBXxkrL0t1iFjWFNmjpF13FkkKK3uzthUHTuqeWJIJHlSyLy85fjYbBgSCTwB2Ngd3HxjFKchEkaSOzTKHUBmJ9Dk2AOLA571ikaonLkQx1SJAqtl/MOndlI1c/S+K4P5CsSdN6Vk8zsoaNgNTxqXJAB2v0EG/kQd8DJn8xwklFQgVNRC6asgAkVyx2/liTomeiy+outhwB6SpNWSaDIVo7WPlyO7y15VlJ/JX6gtNX1Q3ZnwYjoq5eeONFvSuYDEgtuSLQ6RyCCN+90Dga3hDMIpWPN5EBSNaZeUl33PxWAxAonTYUUSAKxXHiHLCzUhCbMNESsFBArSFA3O3O291tZvoniXpDby35jgq2rLkgA2NIAZzprbm9z745ai3iJfKWX79QPN4Wzw+HUSRtWv5dxYvf+BxUzHRs8lguQQOPMZTx86w15fMwRk/Zs/EIr9KyK8bKtfCS8RtfmKxNLn5ZEKpLBJ7aJlOmu3pkjP8sWUSLeTvKg+Wl86Fu+fhGMxc0na+aF796+p/mfqcZi5EOeCjfm/RP/ALsE+rD7+D6r/qxQ8GL/AHn0T+uCfVR9/D9V/wBWIdS5ZzC/ezfPR/MYK9GipSa5/wBsDJv72T6p/MYOZRNKAf8AecYCLOMxmMBxhpo44YY7OOTjQOQcZIgZSrCwdjz/AE3B+YxojGg2AwROveE3gEb5ZJJ1STWQXDSr2JuQEuoW6AIbc1ubwjywSwrCszsKlZhLEoZQKioyBeN/T6SOLYHc493DYXes+D8vK/2iJFjzA1EMLCsWXSdYHNgCzzsOawcmUeXlyZs2fL8ulmHmi/32+IE8VbAgrvftsPmYtkZg+mW5IQJFJ1uV846SWXWNIGxYEEE1ti91HpbQZmYyZeSOSaN7ZiGikdiCY0aqondbBJFbAisD0mf7NMAmmRZIduEqp6YbkBwbLEmqAvvjOGJdLPcE+nmunZ59QZPKR1jZVVlZdRvVEKfVQo0BtuB378LRwvmMrI6ojtNaMIpIg5sggSKGjlb0j0N5Z25bbFXKMrZPNaxZfyA04VGWX1sBuh0uUawTzx8qveA8w0U8SRaZY3kIcxuU02xILo4DuRxekLvWo0BjKW1Kh27mxdyvT9GZDxPE0lnSjS6JC9GtOkgHfcWy3+uDufkabp0r5rLtHLHNGjh2D6zyXYheT3u+BXOFvp0UJzFxmQyFiQPL1QksCBr0kuq88K21exw052TMDpMv2kRkpLFoaCyrpuQQCQG3O1Ve18YMOVBC1AXehJA4MYaaBxHvmFKuQxYgDSNLDuQdXvxtbv4KhzMBmXMZg5lUSOSKyTLoLEiw3qXVWy2QKwg9KkgdjHIrRsU2mhcLJerZQjEh7HsR22HOPSvAHTMxl2khmnMyaYni1ltaozHkMSVuuASLBwNNN0PdpWeP63jUHQU9TMjWQ5+EFiQedvlx+eHDpfXYMwkcUqwzNsGknhEjrZokFEJoc2XTi9uMBepyTIu6RMoLgB41dVJa6XUtgHkLwRRrBeHM5fNLCuYjglf0pr877OwZvcAqKHsEbgkc42TrqT0bd4vy/wDAz4c8PZaPPh8stxIjBJI5hLG1qbDLuyMLoWxBoe+FDxDPNmc5mI2kMgjklVdRCgW5AVbNXSAHvteGjw34aOTz+lJXYxxylFlUgSAx+kow9L/Pgj+JVerZKYtmZVJBeabzEQt6ac1YHc2Tv7j541PFC6uFfyLHRug54hxE0UekKSjOHVwDtaBWB77mjjqLrHUcjMSOnaRQUl4JQSuxPqVtJptr3GB3hzMqA4TLy+dturGMkLyCdJW7IIBAvubq2bw/4vymsx5qbMItUEPnFCWH4wruHoVsVAv3raVpy6loqW3NehQPibLxu7mCbLtISzeU4AJIskK6bXX4WG+Hnr8OZbKp9ldUZpFLO9bLpJ/dbctp7HvgDlctqLIwjzYslJYXRXINfFGD6TQqliN19cWP2uNo6fFRIHnjbcah5T7H+f5YvHgm+Ty/OBrpHD0qkqRWk1uF1cnfnYfpeDXg8KWkadB92AwOjTZvYkqShrb4ub7gnAclgW8uTS2kBrGqwfpuBVb/AMsTdOTM+kZdVRmNakkcIy733NVyTYI2I4wrtcDLx4HdoMjma8yKWbsCkqJpF7ikeqsA+obVinN4HyKrJKi5xdBv1aJIx7j7seYwAPIB455wB61nczl0qRgzGgdYE6HSfhJkUlSSdVamPp52rF7oP7UZk0xSZeAoo0gJrQih8iR/DE4tt93y/ZSSikuvz/RaPgjzEDZeTzFIvUp237HWQQf5d6wP6h4MnQ6Tqv8AyFgfzWwcEIvEeRJEixTQM1sVRoplQkWdOtQy/QH8sX069EwIXOjmyJklWrH7xLpVdqr5YqkiTbDWUiqNARuEUG9j8IxmCcUVqpsGwDamwbHbbcY1ixGi74RWjL9F/rgp1RfvofqP9WBvhIbyfRf64LdUH38X1H+rEepfoTGItLJX+E4O1VD/ALxgVl1/8Q/0GChO4/7/AN5xgI7x0Mc3jm8Bp22OCcbxGvcf9o/9r8sAGHGiMdE41gMMDY6BxGwxtTgA5zeWSVCkihlPY/wI9iDvePNPFvg3O6Hp0zkVqdLrpl9GuiSuzNT0W/wg1fPp+M1YDGrPC89kFgyE2lWWNxAwhIUyIyyENbWSzcc1VVQx14DctmYGy7mIea2qN3SQyJe9HYxkbnSqdydWPUPEXhvzSZYTUukroYnynB5DDt9R/wA480yvT5oM7l26hl1jZJQY54zSDfcOLCEcnVsR7EGwVxQLDsV8uIlLRzoBqKhm1lSvoLAoukqGAu9RA+IXV4ac9FLH0hxJO2ZDyxGKRqJCEMRuGbYEHbUQLNE7YAZX7REFkkKPCwIOkqRoFru4qUAVdhl3B3vYl5BCvS3eCTzUbMxOR5jtpbSwKnVT7UOQpIo4xdpguwBso+UkLRTxoloqq8ZEcpYk3u9pxV3pu/nj0b9nvSpMs7xmUvEUieJSTahi25FlQTVHTt6cefL1KMjyczEoGgLrT7uWwaU+YATY4BYFfesehfs76YYC9TvNFIIpELOHG5a9xtq7Gv3b7jGcysZN7Eeddf6hKs0qBIvuiV8saXTSFQ6QSDY9VV8sE830aPNpaxrmFTcv0511UOPMykq67onhv14wtZ6JXBeO6lBJDAJuSAAoAHpoKOxJs4c/7KyOZjjleF4szYBmyf3Z1k/ufCCSfkTfbbDSasnpx5cTX7M4pos5HD9p8yLy5NUWooykLtqhY6wfnX88LXilX+2ZtwTayyWRrGn7ytr9rHG3FbY9H8FwZsZorJnI85FDqjYyx6c1C1bAlhqKn97UwYbjbfHn/XeoOmazS+WpRZnIVo9/WzVveo2Ab3o2dheBLqLqXWCbwr4hK6vMzHmppoxSv3AtqJDEKK7sq7n2wRh8N5HPMUiyZicgMZoZGMSA3TaNTIeNICtuSTpoHA3o/T8iyu0sJVaB81HeRFLUSrbAIV2Jt7NnfnGk8PZ6J1lymay8wT4SnpkraxpK6vmdLEd7wkrvBXTrbxXvzKGc8JzEOIJBI8RZZY3+5kQiwNmuOiCfhYg3sTezX+1zPHyI8uE9SNHIG1d2jlBFdqCnf54C5rxHOrXm8usjKPVKV9Vb2RJHpkU7DbVtpO2Hb9rUC/Y42NajIoWye0bk/XY8bfnsMDbVV1efRjJrNrpj6HkmZdCQWYaAgUUgsHfYkURz8RPuO2L3h/NxZdmLSNGWAFnU6dzyHDJ736h7VihnMlK7MEdWKRpIQpLAahurECgRtfIBBF2MX/CXSknsMHJSjoUDQ4JpgCHB/wDTpbjvdYdiKr8Rn6b4vndtMU6vYHDRmz/+3JoLH5Hfaxgzlumvm1lk+yZdUZQY3EIhmdgDuXA0qt7BtLWCcKfWPBMu/wBmSKI8aXcI5s7ENZRbBKUzKfl3NDprda6edPlzRxr+8LTfsGFgj5WR+uEz0KUuoaHRcvmfSUaGQNokjkQlkb5vGN1+ZC7Eb4q5nwIzaxD94BYJhlRxfFENRB7ViHMeMZG9Way8UzV8Tx6XNDYK6EFReLidfyki032iKq4dcwnY3pmGrY+xvbDRFlzg9G6dlysUasKIjUEexCgHGYt5PeNCDYKqbqr2G9dvpjMVJFfwePVJ9F/rgt1H++j/AC/ngZ4THx/QfzOCvUR97F/3vhHyU6BbLxDWzd6AxYvf8v5//GIsqNifc4kU7n9P4X/XGGkgOMOMGNHABvHEg4P5fr/z/XHWMZbFe+ADk40TjSGxvzwfqMbrAYaxpl798dY1gA0rY2McOO45/n8v+cbVr/5wAd3iHPZOOZDHKoZW5BxLjYwAecde6UMoEWXLGfJr8MyAebl7P4v349+fbudhhMjXL5jI5iLLmKI/aUapGVUNKd10jfkAChvt7Y97BwteJvBeWzS3oVJBwwFfkaxtmUeQ6szEzZbPwtJGVFKVIUAsTqEsYDA8nX6hvuMPvgXpyQyTGKQPFJ5TIVIKGy9kEAKzWaJG5oWBxgNF0TN5eT7Nm1TMZOQ6D5mwjBG1SL6ksgCzYvjfBHwN0L7FNmEDHQ7RsqFr07yUfnYoWd9q7Yys2CxGjzk52MwqZUaSh8QPlk6Qq816bAG24sXtgxm+gEiF8pmFy0qbhJHZHIY3aSqSGUkgUFAJ7k7YXxmoHSPUZVdRo9KKfMGq7UEimN98HMrFPAY5OmvrK25hnI8y9wzKjHQykcmJyw+QxkuRdGknz+P8D/7PurTSdQVM3BWZMLXNRRnCgfGFOhzxRqx74WOsTQ/aM7HKCA08jCVaBskg7DkGr9/VuLw3/s/62Js4FZWikKvJ5RAdBfxGGTZkQk2UIYb0GFVhRz2QWRs0YyWkE0t2ePUffcAnhuNqHetXAms1WfX8lfpng92kLZbM0wAfTHrEjA/D6QRzvvY+mOOheMJun5llkgVydKt5sbJKorc0APc7lSa79sUsjlM1EzBIS6WCwaNgVut1kQhq9gGo72NsOPh7xRlZiYOoTOEIUR+aA2kmmH3/AMQ+hCjnc9kZeHZu79+hwnVMvNflyINW4inBUpqN6FnSyANxUi+wvDR+2An7DHpW/vRbbekeW3cjuaG1X87oo/iHw7ECSaS9kcHRG4s06zf3LMdrBIO2Hb9s0bnIRhd/vlFadRJMbAVtt33sfxrDxFfJ4lmcwQzFHZAQFbfnYH1VypJOxHGx9zc6N1maJdIiinDsNa6NZYVstEFUAsEFV5A54xpZkjcgqW1ppNG7tSQKvfce4sAje6Jzwv1BQL8yGXYRiJphExUmyoMo9K2B6QyhuMK1YyfcT/2+sasXSUKBQA9QXU2/3ExYAhlqw9H8tnLwx1jp2YgaP7WvmyCm1qYV1b6SschaPWBR/FuPahgB1TLdPzDKM0J8rMFAV7CahqJoLJ90yqx/DITuB2wCz/7P5ItT5bMJmSoBMahoptLfiKEGl3vVZHz4tYxzY8pOq6DNnumaCY89FQBFZiJCIXXY6h6XRZAeR6O/1I3M+FIZQzQyRtGO5Ij2PzDPGR9SPmBhYy3XM5ltWhpoSl2CGUAngsPhO/uK3wSXxgH9eYy0Up/8xLgl/wD7Itr/ACw8dtE3Z7V0yEiGIGrEaDYgjZRwRsRjMXOl00MTC6MakWbO6jk9z88ZiglA3wt+P6D+ZwT6r8cf1/rgb4XG7fQf1wfeMFl2F++F6jrgvw7KMai7n3J/ht/THYxxBwD77/qb/rjDSasZjMaOAw3jMc6sZeADhtm/zfzH+4/04y8ZMljbcjcfUf78fnjFawCODuMAGY1WN4zABmOGXuOf546xmADSNe4x1iFubXf3HY/8/wDfp2rXvgA7vGwccgY3eACPN5VZFKOLBBH648w6r4Nz+UkOZy8/n6E0oHWtKgggMq0GoCtXzJ2x6oMbvAB8+9Z6LlTGJIZSEUgOjmpYSe9H4lJH6jn2gfJ5mCOOfJhcxAjiRiqB0DqR6jF8S7qN14o/COfW/Ef7PspmnMoUxufiCsQjb3uo2u97r+O+EnOeD85kGMuTdiK9S1ZI9mTiRfmN+eMDSZkbjdE/gLxBFnM8soHlSmNi8XxKeLKOO3fSwFWaJwl9WVhLmrbZXeQaRXq8yhuN9kcG721dt8NHgZ8s2fWVIvs8+hw0aC4nBqyu1odr0n324wo9Tzs8Ms2qGoxNIVcqwYB27N8IUnfi7Y2eKOgmpfQk8P8AiaSEsZJi2qlXVUiAXw6NVf5lJNXYODmT8KZfqQkMEK5eZAbaGTVlmaxs0bjXGe4AA+nfAjw/nssyt5mXhPA9JAkr5I1RyexUAMaGxHEadEzCN9oyWbV1QAiRW8mWOmUVLGTYB34LKaruBheCscqqr0Ks8+e6fdEoCWU6SXhcrYIZGFHe9jdUbAqseqftgcLlIX2LrmFZQbA9KFt6G/AFWOe9UUPP+JLDJm9as4BaaNVZZKB9TQP926/NdBb34Adf2y19my2o0PP/AF+7OGiLNUebS9GWdm8lhflqyx6gJFKCqK/iNC7WxZxDF4KnloBSjMbbaq+urSN9yAGPG9Hil1rJSBiyAtS6iQeApZT+WpT7456R1poRUkd3wyOYZVvsrD0Mv+F1b5YwnpqTimnjy/YQ6i+ayS+VLIa2CRsoZSEpCCG1JuNJIrttybNeCv2lRwL5E2WRVN2YqogktWhttNk7BgNztucT5PxS3lFS6ZiGrMGYRVbYgAaSTG4o8oVYkVV7YIR+AIc1FJNHkpcm4oorOdD7+qozckZ5AU7Glo0ThFFW8HQ5OkctGktmEx5+GQbQyymLMqNWrSjSXrQbbar9K9xeFzqPh/JB2AabJyEGocwpj34sPYQqCQ16iTXB4wO6l0Vo11RsHUg0Q6FSOGpgdJqwCtWPniWDxNm8uhjkPmRkf3UyiSM7VQDWtf5SMOqFeT6A6KlZeEWDUSCx3pBvjMc9EnDZaBhpW4kOkbBbQGh7AcYzDCgzw1w25Gw4+pweynxGzeMxmBmotOSATqOwJrb/AGxqMGgA7bCu3+2MxmMNJQD+8fpt/tjstjMZgMNa8Z5mMxmADfmYhjeiV9tx9Gv+oP5VjMZgAk1Y5aQDnGYzABms/TGv443jMAGa8cM1bj8x7/8AP/fpmMwAdLLYBHfG9eMxmADevG9eMxmADGlrHDjV8X/P69vyxvGYAE/xH4VF+fl28mUfiXa7/eHz9+/cYRukTTxSyI4SQMJC2sBlphTBl2tflxudt7GYzG9BZRtC91DwskSNmJJRpJYBVSgdYKkAD4SNVgVQArGvCXjF8rJp8hJbXT6mYPpv4SxDWB7bLztjeMwuxNWGjqOUFfvgt9SkizMU80INKS0qMo+6DbkMOGUdihLdyLvDh+2uRfsuXsWDNX/+RxrGY1Gvk8+j6yqKYpoy6sppgQX3tR8VgkEAj5i+STizlkyHlrNKG0IwRmdQSWI9OoLYNDgqPkecZjMYRhpJ5Ta8iz13wsXhOayCRyRAEScqR69dlJPQV7aRx2GAfQPH+fgZdMgaEUPKZF0AdgAANP5VjMZjHCN3R1KTWLGWDq2WzEnmo7ZSdzqdNPnZZ2UbkrQZGO+4sc9ybj650/yGVs1EIVk4aAq0Le/3ZAZfzW/54zGYdcCS7z1nomUi+zQelW+6jGoqASAgANdsbxmMwUYj/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data:image/jpeg;base64,/9j/4AAQSkZJRgABAQAAAQABAAD/2wCEAAkGBxITEhUTEhMWFRUWGB0YGBcYGBkYGhoeGhkfHh8fHh4eHSggGRolHxofITEhJikrLi4uGiAzODMsNygtLi4BCgoKDg0OGxAQGy0lICUtLS0tLS0tLSstLS0tLS0tLS01Ly8tLS0tLS0tLS0rLy0tLS0tNS8vLS0tLS0vLS0tLf/AABEIALcBEwMBIgACEQEDEQH/xAAcAAACAgMBAQAAAAAAAAAAAAAFBgMEAAECBwj/xABFEAACAgAFAgQDBQUIAAUCBwABAgMRAAQSITEFQQYTIlEyYXEUI0KBkQdSobHBFTNicrLR4fAkU4KS8UPCFjRjc4OTo//EABkBAAMBAQEAAAAAAAAAAAAAAAACAwEEBf/EAC4RAAICAQMBBgYDAQEBAAAAAAABAhEhAxIxQTJRYXGR8CKBobHB4QQT0ULxBf/aAAwDAQACEQMRAD8AXMtp8piD8aq9Ht93WwO44r/1nDdl7SFD3OFDrWTmy1RqjUq6QxFAitvrtzXscXf7UnCBXKNuCrAaTW92OBvx+fOOH+VoT1NbTkuE7fqjp0NWMdOafLHjJeqz7jfuP44ni6LGVoRJzfpAXcnmu+FTp/iF0G6Br9uf03wcy/jGII1qwYDYEWL/AC4x6RxhyHpaCxqK2PxAUPpxtilkOnLlQkWvVq+H/wCAAB+mIMp4whbmlJ/L+eNRdQ8ySQ0ulQGUg7AEsNySAPhvYe+MyGAB1ORY4M1JraFpp1jUlbNqNZAtFY2APi1Adjxh+8DRjL9O800bBf8A4v3vbHnPUsrPIuRhO5kaSWQqRRMj+nhEv0rfwjnvzhv/AGsZ8ZXIR5dat6HcbJzxXJxjKVjB5Z1/MrPM7SRGKRidJ1CmdrIGo7AmuTwa3wrZDJF5BGSEO/x7C17fW+31x3m52LKpLGiDRJPqP+wofkcEsvFFJnCjgSKXcaLKm7OwulvsPUBe+MvNAcf/AIZmDXJQjCtI7qQSFVSxIB3s1pG1Wwx6N+xXMJHLOWQxAZUGjqJ//Myit9ySSOBuTgx4N8Jx5dMzOImsonk63JIVmJOlWH3WoBeb7cbjAbxP1t4SUTaQgMw/CgBZthxqO1mq2oHc41IyTrB149z8UOXQIwUa7KirvSR/QiuML/hPJjM6sznl8rp6x6O/3hEiMQp5diyUWHvpG91b6f0QZ6aD7aPLjb1LTAPIqhtQslQC1IQqWyoLoagcXfHeWmzKoI5IYMrH93l4gaXYb8fjofkOO5IzEqJ067/aMwRZ48tl4iixZUaTaqy/ElgHYV8u3FnOq9TMbvFDp8tSVoEPq7Ek9yeABsoAA+Xn+Z8FZ1U8zydaXRKsrfwv59rxF0lc4HITUNAJJlsJGByzFtlAAP6HY4xOhmrWBh8RDV5MckLKWnTcqwRlYMGW+xIb4edtuMMs3gvLtM8jHWWncshPpOp2IDcmhXwjcmr2sYjfq3lRx+ZpJSQXJp0bh0HoFMVsOwr4jf4VIYQdcmDysIy8BEp1Nq0g+tjsBY9RayBpLb2WIrGPtryf4EXBX64kkYVDTO6eWmhiq7NZUBW1RrpHwpuVX1PtpxRyMeYaS1ZmdjaqaAQNvSlCAFoDjSpssDJuuCMUgiJfUsmrSNZNs3tX4a/EKFb+kK1g85y5D6gVDbPY1Egi+d1ohd12B55F4pQWuCRuryAqGUMWAojS1+w1LtexrYf/AMZIBmdiwkdgVHJsjTWytXIsEgGwT+8ODi7kYoVVnLAgW1XZIFc7b3stmrHO4vFbp2QkzWfSOd9MbU6xo5RqaJXC2CDVLvQBG4sggmbm3LbHnr4GqON0gZlGiU6CGBJFhBqogXpNsTHQ3GrgH0mtsR+IYmiVJbCGWSkVTZAYWBYALEn2AHq3F74av2gPH0zLQeRHGq+doYKgBAKsxIrlgRte21HCx4f8NZ7PZyCZ0doIKJzEnoR9ALBkB5Utp3AI+dY2c6i6VmRhbLvUIGVYoZbWML68xrSFEN8gv6XOo/CAeR7jFaXwbnPOifKMXA8xTOhC6RKrW2okhQFk0g88Ee4ac/4kykAKSSrOdBQxQgOpDGzrkb0UdgVUH4Rz3Fv13OZtVCOkEPCKrKvBrYKATR/EFFV9MQ/jaThpJPl5fm8srraic21xwvIJQ+BIWMAkdUiy6Fi1C3BrcE7Kp0WGrcLSmgcXuoeMOn9OJy+VS5A1sojdywJu9W2rbYerYVsao+feIOtqDmFzJknljkb7sWkK8MX0AhQSWI2F214Usx1PMOiKHMSlNlKitN7H0pZN72aHFdsdMo0rI7h+6z4n6i/mTPMYsuysJFWVbW2KoEYH0ONYIYBb0U90ML3THynky5ny68pS3muTK0jmwAokFbsQCxXsa3BKwf2RNmMkAZkjjjGolybkarVQKJv1Cye7DYkgYHyZpAUhjTzUTcoxGmlBGpmtVA1b7ij39jGE1OTinxz7/wAIylJ1XV/Rcv59AP1Xr+azRHmyM1AAAdv098H+idJlyRM8kihmBQIlyE9zbgGMVp7E74h6n1QOKBWMJwsKmNBdgeoIS3/sVbJ3wdzfR5JOnQRZYGc+u2UEJ6nb8T1xxvV6bFg4rFF3xR9ARxCrd/egMdxtGACB7Hfn+PBwOy0kjKKoGtz7H8uePfFDqefiiR2kmBYC6sUPe/bb97C7TbwH26invjMK0XUUIFMoHbkfwC41hthm4WeusZIWDjVXBrcD/v8AXAfozxAW+6qCCDuTQHxe/vv3Jw2IVUHWuoMK/wC/rhR6pAsUzKgNP25+YPz/AOTjX3mJhPIRZWS7VRfHbF6bwzG8bGEtrCkqNQIJ9t+B+eAUfTobVde9C9NDSe/I3H6YIjw9JRMU+wBPNcD5Fr/hhnRllNOg5j/yr+YG3/uXUMEsurZfKMGQAlSAF+J3dmO5oaTRA34rnjAXK+ap9JcNXBIH+2GNMw7xwGZyfLYarNXoTW5Nk6vhI2rvjGqNTM8J5cTdWdRr0ZVFjFtqFxqF7783ZNk4W/2peJDJmpAjoUj9Omje23NUQWw3eB8yMv0/M599jIWYFgAdztenndh+h5x431ydZJToCjWdRGs+23qcCidzuPxDnClDjoMQZg0kTSeoAEMLBv2Hq/7xhu8F9Gys/UAB5qkJK7qw02VHHGws3ze23chZ8K9GbMTwKquVMqAkBdJ9YsFiwK3V8E0Plh06Ll5un5meeWdWBVtKrqOoy/CNxQIAYnmqHvWMrIXWR38V+IkgRtL0NEYbf9wHYE7A2Rf+WvfHlefys3UMxJ5wVVjCPQK6njF7qRs16lr/ADDFjNwvnpzJKhXLRsEYcPKRqbSm4G4Rhquh74v53LSPmJZPNSAMPKAtdToprazQa15AN0d7BtkIXx1D7Z5v2u4YgDCia2VgpCuVJUapAQysdVLdDe6ADxJ0Dy0j+zxefFbMyIDIASALIWyGIPNWNHtsavVusT+c+XMglMZXy1KN6iyLYHlkktQUaq3/ACwz5LoMSt5k7QNIK0hZCoXsL1VqN3tuPSeSKwAXfBizLlo1AdIgCQgkR2p2oghgGUXZ4r1H8o8zNJGhCpYWjWhkrUABZPL6iOaP+SsZmcxOQpt1Hp1agrk0D9QBZ7H2/CaxvLs6xPGAD5ukDSaQBCD8Nkb3Vex+WBIAJn6IZnQFhZVwuwBNmqIAB5K99/xCyTzfTS8s9d5GNmqFObvg0drN9lPN4sZzIaYz5x9XYUCSaFHb517b3hhTMxeeYWnEOtmOhTcjgEk7iyi0TwNQq7GFfbXk/wAC2LydMSJ/VRZd621sCxGwJoEmtyR6hffHHX+q/ZYU8yRYtR9MSnVKRROo1VGwPhG11rw59azeWjy2Yhy1ea0bqGX8MjKQhZr1Eljerc7E9sefx5GaKOR82FnBVURZIVKl7Uk7BgQQTv7jD7gUQNmeqMcg06IQ0sgjjGnkIAGOlb/EG7ngb468O9Qdc8rZYosqIn3snGowLrRqXhSWQDkUBd4f+lzw5HK3OI4PutKodNK8hZ2CjbVVE1tx25x5X04iXOsYwTBJMLazvUinawCeRfHxd8cf8V7lKb6t+iwvsdGt0j3JfXP5PRsx4mzEjgTZKMyRszLIUeWENpID0a0gXd6rruMJ/iTxLmyz/bs4XBJQQxKRGtEA6loXX7tlv8Q2st1vqbQZuSBw0kMkjNDGhkjXZtSqxUgsKWtjQO1bbKXieapPMRW1ks0ikHUrGhTLVigKN80D8z2x2t0+45XNp0iM9VkjEf2PLEtp3kaNnNkbEcqG0k2BtuPY4zw4mZMv2iaX3XTIW1E2G2WvhHzKjYgGxWKGVzjqoW/LIvZUuWzZPsB9CQRh16H0/wA6OBoWDoPUWl4ZtZZ7X1H4iRR5HthI23bGd1QA6wIWzOaZTZagtClFKoNi7O6kX7177FPF/hJIMnHmTNIXdkUhEXSivGTVEgtWkCwRzxtjrN+F1LsZZRlmZt607AjcJqGqyPY3vdnguvjeONenoaJ8kxlQOfgKfvA7K5PPbDW2tr4EWn8e48jaVtAW5X2oDT5QIstdlidIJskLyF3FYm6X08NSvbbkrEgpLA5LcsfnTcc9sXIcu8gf7DLETYDLbI7atzoViGcDj4NyD8WLPhroWddpGl1ekAqbZQDd3p0jV+QsbY5v7NKFpNJ+ZdR4IZfDCMwkzEbxr2SNCCfbVpU19aB3Pypp6Ln59Pk5PLeldVea1C21PzZvU21XtqBoCrAZnrkEQ8uQS2o9SKjZdfzLAPVkDj8Q2xd6Z4m6i0Q+xZNUjA3kaOWUnUdipZQrN24PbFIy7xnDu+ow9Pm6hKPvTKWvS0McaxhSd99bHUoH4gxB7Xih1yCBVZc3NlouDpeRp3IH/wCmtV9ASP5YC54dQzQKZvMyRAVfmMF1Eg76EKgKvtXfv2Cz9LyUC6mmaZR8Qjj0Xe25Len9cPFsSSS4H98xv6Ta9jVWO23b6Y1isoBArihX6YzFyB6H4fl0avQWsDgXWN9V6Nls0ulkEcuxV2UqRRu7uj+eA8xl0oYm0mt96viv0xNDm5h/ekn5XsRWI1gtZ5lncxWZERUqfMZSa2Kj4SD2vfbttjIOpESOg20O6/3hBGgtudq4A9sGOqygzOCBYkT1Haro88EEEH9fbBHp8+Xs3l22YkkIDZvdgauz73iUZy/ucem1P6spKMf6lLrb+yLeUgzJW48wTfuQRv8AmbGN+NZWSBiQpJjMdAncyuEvat9BY3zzizleqZUenS43A77G6G13XuMQdSg+057JwUxDSB5OQNMCXddlPmmvesWkyUVbKf7Tc4uXyWUyIsEoJJNJA4HzBvfV+gx5HltLyevV6zShRub4A9vbg/ww1/tP6iczmpZg4ZA/lAd0VOCQezkFgRd0fpiX9lHRhLmVnfT5MW51bHhmDLtvvGyn6NhCpb8MdDEI6fnNaqkcjStGSGYkyFLLCgf7sKNua98SdQH9oyqFY5eBAxkfklATrMaAepixCbX6ib4OCPiPq0sxEUYj+zxSwxSuBpILy3QHc7iyPfAeVY3lozORGqpCIpAPulqtTgqPwg6N/wA+cauaEb6lz+0pJZGmjRwhbTFGyEuggBCOTZOr7wqzXwQd6GA4zDTuYjl3Rldi0ynSE5HDIdiTe25I27jFfpXhUyyyyz+YkRZmDjSXc6ybG9ccn3O17gN4zskcapDI6xqooMPVQauG1dzve/0xqMZQ6fkstl7EZLSn4nZFvfsSnwqa4AJNb3YqwenMTrb1kgUV3Cja9IPB+ps0MWxuuptCqaBNBS1gfCAbaz9cG+idJbMD7rTGi6QzGmev8v4DXGq+eMNtF3Avp2VaNCxkNbHy1ot6j2X5/wBCffBHp3Snn85pCiiAWqrTOLGsamVtNkKNgDuDuOMVMv5dMcwnkwQZhwdYdzOiNpVqCliHJNUO23bFPp3j3JQOIzDMdT/3ki+XH62Pq8tmJVFUrRNkgWa4MoTbb7rpe/O0PKKSQdHS3zORVYyRHPGkheOo5hdNbltRY+kb8kEgfIVL5GVzcsyDMZmeJt3Plw5fLiT/ABv8TUx+Gzue+JfEvimaJ/KynrlJNK7eXHuKDKt0RsfSWAtfhGoWq9RzGdzMEhnkV5IkEbVoC/eSNpoUAxZVAv2JB5IM3DVevHjZT65t1XSqx3/YXfFRwd+IvFSvGTm80WFgrlcojIpPILTSC2NEEn1cqfxY9D/ZJnTPkFldX1WUKszMtLsCNWxsGyffigAB5t4YnkE8OvQgR1aWo43ZVvdTKb8sHa1UlqH4SBj0zpsyRLmERogJJhKEjoaVZUXcCq3Um67jFaYsG6uSybjzkWezc+UzeVgkjTUY3KhjSlQbuyPj+IUNiMK/iAdMSZossjq0bEzLCC0akqtH0nTH6kUUdN1teF/q/UocuQvltN94wcG0HpcjYH1AUAbj7c84tQ9T1xr5jZbKxGiqRsqxgfvBTufTTWV31fPDOovI8U5cEfg9Mw+dy7vbRoZW1lja6onAFHuS/btXFYXvGKSJnJ1El3K7aV8xyupy2wGoIaYWdjZPblk6P1PKnNqcvLNMJCSGeP0oQpunZgQCBsAg3PNHFXxV9jnzkomZoHib0SIWcsR8WpBHYIqxTD6net1NT4dz6eH+CqNOgH4czOqT0ZcWikq0yuUoEADRZ1e+7Dvhtiz8TSXns2IlUf3epI7rYAJHble9We3O+AseY6XEz+XBPOx9TyF5ELMDRuNWCMCST6tvVWN5TI5LUqQ5BC5Fa55DMQoAAJjVkXeqsD+eOeE3JbspePJZJV4l3KeI8nlSUyiy5jUSV0whG4umkkuVyCCQ2gcj2GGTxT1Vo8k8oCB3ZABJqKgmmIO4PAIv3q/cBMmuZCukmuIKxtY4ViTbuCSVIO24JxN41mb+zJaBb1KCbGw7HijvQIrezxzjojhWiUuaYqwdfRNHl5TJBxRJOXZzsOQSxpg1eo1zyK3I5TxlmZKEYkLJbfdRxKho8amVjuK2FVdc74GZLoYmjEhzkUQUBRoUMwPxUzEot3tyx29gMFOieGI9TKnUopZJBQSVSCRyaCu2xoWR2GPJr+J/ZTVy8U3+KLfFX7LWV8Q5h5Bq8pHVCzuQskqKFJ0gldizUKUckE9sXcmc9nNRllYxtYVQjG+bJDMSANttuD2wDzHQ+qrqjy/kSKAAskBQKLYH1GUirWzQvcYo5nw9mwD9s6pl0A/+kczqvfcaFIX5/PfHfFbuOOgXtXiFD0hcqKnOVjIOxeQNY5sIx1L9LNfPFDPdeyqgjz2krgRR7CvZmH8bxUyPh/IkhftXmE9oVC3sbouKP64t5vpOShVpPJdgo382VNJ7b6AwGLK6JOmxojFgEXRAO/O47/PGY5y0wKIQKBVSBzQIH64zFiI8dNiiddLvpagV9jXP8xjM9CigBWDbNdYA9WzTRmAj3P8ADTgnls+ZLd7pflW3PH0xCi9i713o2ptWokxhTp06dVttYFglSbF7fwoH0uWTUyqp9NfidTR9ththvTLqwHIWjtwSLOE+GKWGbytYZgtFlJ3qmtbINbn/ALWFnJpWu9ffP0NhFN0/H7YGbpOWd2FBTXNrGa37mwzfXnEvUM79n/tDO8GKIZaI7/3kp1GvorJ/7cddD88upd20g2VY7H9b/gThZ8f9SUdPggUkvOxzTiu0r3GProofSsNIyImeGelHNO0I1WxU7GqAD7/oT/DHo/WTHl0+w5do0Cx3M5G6pGjA0SCC5Jar7nveBvhhW6dlDINIzWYA+LYRJZW3IsqB815ahubxUL6mCRszOrlwHfyixYqDK5W2AIRaBFAACrxkVlmyfQt9OfLqAFhKAkMoCySBjZCNKCpbXvd/rwMd9P6IZWEubWJn0jTCFZQumzbMRua7UPaji90npMcT+aSrSkBS5kkchbB0rqOy3vdY7jzBLaEXfc6wpo9/lrJ/IfPY4ZLIjZFOyswJ3AqvX6V3rYFd/wCOLcOVkZWaMFR8Ks57+4Sr2o7sOe2NZvp3qv1Sug8xkV1pApAYt6g21i0TUSWArfFfJ9dzDeXDlVMfmSEI7s3lgqfw+W51KPVtqo1wbs7W6ODNyjLJYTLLlgy5wszSoY4RHrklNjc0GGmyQPWQvo7g4rdN8VRwl0UBPLAKxROS9AqiiQoBGSt8BnrfvgpnM3BsPJgaRIiGlMKo5aNWEjK3JUlSK32Y3hd6QpkyLxRR6mjs6KEhOpjXyJ3A4ux8rwNpdoMvgZ/C/WpZJGzGaWNco6FYBTSOWEqoCwFi7JqhW5OOep9ZhzCIhgikk89Fkk8kUqNW6yUQJPYqbFLwSMB+k52b7I6ZmOWMRqmn7s6xb77yDSSCLPsK42wP6Pm2aTSkqyqZQTrjld1HmXSm9CVQ31Gtzp7YxJJWjafDYGGXP26iFURsFBFyUN1FEsaqqJXvyd8NQydxZlpGjHmeS3mSNYNOR6l5HuAbu8AJ+tRSZiUPDC0iu4Ls5Slu/QEK7twRdmh+XUbRNks0Mr5A1BAFiDLoYsQNTkkt23Lbb3WEU5Obs3alFGsn0fNxHWgM0RDBUVkjPOx9ZDBKsXorc9qwe8NZh5WLvDl49K+WfKl85yVe/WyHyjyaoWO+BORyBjhjcCOWQka0aaNSu521MQgWqumB33vBDwxmJGmmL/Y1Y0SmWZmIOqrYkkbgdjze2F0c5eRpuo1YueIOsM2ZJkSNjHI6k6QzVYJ+dEMTVYIZecEB/Iyqsd1d4o20kGr1OFTb0nVpv58YAdXbLGZ5KJR2c6QyrQBAbUbJsmyD6ecXsrl4JAFGQUq1aVbMZjTzQtVtiePxVuvtjq15PHxCaUe5BrpGZC5hYhnIp0YkokRpVOklhojXy+xNlu/vgD4oy6nO5h5ZhGddAAW2gAU3qIPeva1NYL9G6O+XzKLJBEgBJjZFPDIb9UjazyRX8hhZ8TswzeYLaT95LxdVq2v50ReM0vFWLPnuLXSOjsyvJFOhUkBRLC+nbYlSrtXz+g9tri9J6igL/bsrl108I2pie9FEarYHfVhd8NZ0gyGSHzI6pQIWkvf3HYbggne8Fo/FsCygtFNJ6QVRfLWjpB+ZBAscbfliU2nK0q9S0cRy7O4ujJmog0mckmazwkky80KaZkP8MNniKAf2bIu5VSmpQoZmAIB2vYi9dg7ab7XhTn6g7lmiyDjWT8Uksi2edtCr+Qw7SZqJMjK2YX7sBNQC3RMkY47bnDxpolLDPM+qZGQrriZcwqBQdGsiMv22AGs7WFJNncbXiLwrn52kMaMiaQzsK0F96rVpLXv+gPGGrw90WFPVD1SILNp1xSwjQwokxsrvTGmI1AXzXOGfpPQMqGY6o5dZ0r5RLrV38Lyy/Lha42GPIf8A9LS057HfhSf5rr3WXWm2rF7MOksf3mqQncBV0svyLKAf1JvkDF7wt4RjkPmMjafhC2bO9klufYVdbE17CPEA6llJfLjpo2VjG0MS6vSRYKgNTEmvzvsRgdFnetOps56JFBLN5ZAA70wVDfahe5x3abVYs2acuaHrJeEJ8sPLjjjYKQEkchQytZ9QUX5i0BxR5BF6cbz/AEpwCJszlI120hl3Wub1PRP5DHnawZvMqYg07kepzNI4LmjSguQK3+Ed9z2qsPBuZDKhhUE0CxZWUfM0SQPoMVi3knNLFD7IQDQYMOzCqb5iux5xmK2WOlEUqQQqgj2IUbYzHQc4wdfzQQQ3wbv5Vpxb6XJcch1E872DVKcB/E8gqEXXxfyXEnQmrLT7jcN3J/BiXQqNTNqs7cDgEcEDvhH8TZLTKkwuvher4PBPys1+Ywy9LzIaNTtujHa6+MDa8V+qQrIjK3BWv5YRxtUNGVOyr4UjLuw2R9BGumsWNN7qL5wf6t4dqcZqUwSLq1JGYwpXQKQayxugBvQ4wA/Z3pM0wmDKykIvpamJYgkEc7gd+4wz+M3ijiTU6qSaVGkcFyeKAf8AjRrG81YccCr5BfzDKyEsSWZbKjSWAGo7ADnSDYN3yKrw5tVBWAFwD6ms6RtyxIP6C/YDAvyjmN5dLqfUllioWzQIIvuAKaqA5JNW41jBBXfTxWw+HZaHtexIJsc4dIXJeydO0YzBDFm1XGw0ruTyaH4Tud/a8T5WRpVmJTdkKxL+4T6lPxUHB1DbUbU2Tgc06gbLuoIQ/EVHlttvSgepr29sazWdJB3JK6iKkG9q3IXevV+ex77Zte6/fvobWMsv9PVYgwpkMhSi1GSRXRToLOOxUsaI3JqqwJzeVhSMguz6Ji0bIAdG6FtQk0mgzECmvcEfKM5vdaYKdUSmg9/DQslSANPcAbV74qHqYUJUjpc1UNCgnTGPV94t1Zoni6ocYVwk1zkZUsoMZnNt9olbya0LKodbFjSTTdrJ4J5/jgdlczI0c7SzRozstyQqhPxFq0x6XOw/F8+14joebKdG/wB7R2Or1MT/APTJP5P9B7VHmKZeQtE0dFLD+YUIbXwrJQ3O63tt8sPKMZeHj8vKhbaXy/IShUJlswRbg+XRZCsnx/jJckmq+nucU+gzQebDsIiZF0gZlwrNdH0V6m49JbfiveBDWUnfy1U6IH9MToKDFtmZypA9wABfzwS6XJMJYg6tKNa3IqxUhJ2W+QoHI/hvha2pRNu22C8s+YLzOnmaGcFvLi85GJZtzq24FatLdrrBHOTNJlZSRmV+8jUiWIRLeo2VH7hvfYcDAPJIzySP52lkk06S6rIaJO4YqqrZo71zXc4JZ+ZvseZbyxrjMZJ8+N9RSzqby2IFE1ps3jf+hf8Akp5TLOjLOJMsGKspEk3lFSXJOrUAATsfivnbDB4SzjySt5jZRmVVW8u7OxAbbWxYgg2arveFTpkDSWqJlHPl8ZkOT8TbxheTvuT8sMHhBGSWQP8AZFIC2IEKkerliVG2x7++CMVuwglJ7aFvOMgNyxK4Z39Wplsa96o7bfI8d8FRkMlIgF5yJNtMaypViwAC5LKPqKqt64XvPHmSB9gXILAkAAkXVA2Bd3Rrf5DDDl8srovk9ReNVrQxgYs1FuOL3Nck+ke+M1JtpLH0G00k+pvwz03LRZlVCypJEb9TxnWHWrpY6I3IvWNwecVeq51xmcwkcdVJMSdOpjUjEkc93J+gHti50WSczp5mfkmMTEPG/nKN129L0O98bVgD1rMIM3myQzkyMVdX0UNTekek3yBYrjFdKTjm6JzSbot+HfEOYbWjM50ctZJske5pa32A3oe27HD1ed/R9raNatheWgGkmtyQLHvthb6V1HKyKUkieRwA59RLKQwrTIZFa7rbj9MTS+HenE7DOOx9IAMAUUO4HYfUYTVbb7V+/Epp0lwXJOoSR2Hzkcn+L7Yr3vtaowGw7UMHevu/9nOwYenQRbGiGYDTY4vV3obm8K0eRyLj1JMjDUCskio2224o1X9cHPEctdOmSM1QU7kUULaQLOzG62+V9sEE3ESbSlkTSXIjRlDIw1rqvSSH02COaNrt/iH0tZDMSs3lDKJIov1PE9iiSKugoutgOT3JvFvIeGlnjLfbYUIUehSWbbc6rK6NNjcahvteLHSfCebh15hHGdi0lQ+WkMoG4JJXUGJ2+EA/lsccK/k6G7Zup9zx9yri6ugl0bq+f1JEuiJpSNW1kAE+pgymgLO99zi3H4jz87vEBJp0gl1mXV8W13GUJPNaRxyOcKsHXcqhkDRzF0Vg9qLq9Nbtz6vYYIdI8d5CJQiwTnfgBF+Qqm27c4slbxwhuzHxZLksxmZBqbNtW49alWBBohh5lagQR+RxV6zFIYyDnFsVYdwoFnubJxPnfF2QYlxkJNZIti6b0K3FkX8/lgfN40i3K5Q777uP9sWWFTZKXOEMGWcBEBAY6V3DGj6RuPljMcCTUA1VqUGvawDWMxaiVlnxQT91z+L+S4n6E/8A4Wb6t/oxF4oFiL/1fyXE3h7LM0LIBXmMQPzWv54neCtFrok33Uf+R/8AWMEJyTqA9v6jFfpnTHRQrjdEN/IvIpA/Q4L5aDn6f1xnUxk3QsuVK3yXBP5sMAf2qt/4vK/5D/rw/wCR6UwKksK2Nad/fm/6Y34h8Nw5pQJF3X4XGzL9D/Q7YLzZtYPHI2BCUT8C0AaPGJmQcHXuT3B9v8J+eDHWPDEuUq/XEFCBxzsK3FbH+GBiIDWk1v2/y+3H88OpdxlkLBRZ9Zomtx/5ZvbSPet+MdZjQPVxs1nUgukk/dA9r3rue2JlRgCLsEnmwfg7leN/f5Y7meySUutQ9ADH+7YnncE3Qvft3wrkNZW8gBlKawWeIsQGonSBvVXQA29yCd8V30BVaUzWspKlgWC2qbmpP8VA2Kv9bsIjZqJX0yx1eq70g7azV0wrT78XxWjyyJGtSSqok1KytsxYR21fdnRZJ0gUDdm/Sc3K8jc8EEEa+fmU1soPmX6TpJo8tqu9uN9vYY2uSX7JIXLIlLpXSAylbNel/VQo7hRtf0utAwlzCllAZXamLLQawKBPaiL9N1teKGTy8xysgUIbMSiQCIjT6wdYKhiq7D1D8VDvgg0pLzfvkx9n0JUy3/hJyXACqhry9JBDEEGnayS3Haz24j6Dlw0ifZzGV1AENBJZsimBBIU2tgn9NsdZrKRrlMzpRgzpCp+7dQTqIGkm0dK7IKB1cgjEfhuXLtNCpXyZRKSoWRlVjsNwb1k0NthttQwvcF8/oqfYYhmGWKZQyvpAMcjhmJajrUXt/lJ24NYKtkpGy065hoSYglMiSR2LGm9aCyfUABgJkTF5735ianI1Rvs3pN+ije3bUo3r3ODmZyEkXT5183MTIxQxFxTBdVUtMQzfL/ENjjU/jMfYBnTcorALFNlzKUJImjkXSCeNcYb03247gjjBbov2h2ljkbLNIECqYhutn0gkrqKnkcjf3wHyOWRgFhzCpLpOovlyV3J3L055o6dPIusMPhF8wMw3nyQSOoSmjjCMQH9NgxqSlg1yLvjBVan7C/gT/AldY6ei5iSMtpIZlu1ZdzsbsDYEfSsEk6JMVj+yTZZljr1SSxgHc2aPax8/xc4FZ2LzJnVXstI4FgV6iKsDcc7/AMvc59mz8caLHkjOgItYlZk53s6bUH2PFk96Cz5Ghxyb6Uc3JNG8sWXIFqzw+RqHpOm2QlqJI/jxij1vpgjnmSU+U50srUDYZSXuiKGqqO/B+uCPQ+srJnI7yhgklPq9clMUF2VZQCaAv6jA3xrG0mezWtdgT3at91G/HpXttzXGKQlSJyy6+vUj6F0SSmaCdSCDuxYbixa0pFX/AIvlti5F0/rkGqSLLRqNPqoZZyaG9DUSdxsB8tsBugMsBklaJ5Q4CKyK7abN03qq9l/T8iSy/inJeYPtKTMNmA0KwBPBKmWuCe3ticmm+PfqVimk6f3siz0/UyNbZRrOxYZOMH0++mOxyKJ57Xg31xXGWYlaSRI42sL8eskjgaSCAwHasVIur5SEt5GYdIybWM5YDTfawzWByNvrfODXi9kPSwxY6vtCtq49Olj/AB37YeN1yTtJ8X5++RDHUZUKxwu0QADfdsyajdW2gi/lfG9VZth8O+IZYpQ02YIYE+hoS5ZQDzLYe/mCPh7ixhQzmrVS6iQB6huRZvf3HGCPhZ8w0jec3oCmjJVaiRRWyu9XuL2sd8Ql/H07+KKfmjd6HLrGd6fnW8zNGRW06AYU0EgnfXYJatKge1HAs9K8Ppq0vnC9WusagPmQig1Z/liSdpY1oNFxsKCiub5Pp9q4o79sT9M6E86rM0IdmNKdrAsXuTYv+F4bTSSpIaV94PgyPSmAIldlI3NMpv3Fnt87xqfpfSl3Ej6RyGsk/mCKwTj8P5zLKUEWpEPoYkEkMbogE7gdzsa/LFTORO6MjRxspqgWcX/mof74pHa7oWSa5DmVMARBUjUigMGUAjSKNFSRt2vGYhhSlUVVKooGwNhsCdyMZi1EbGbpnTI57176AK/9X/xghmMqscuXVRQBX/ViHwmbEn0X+uLvVP7+D6r/AKsQLskzkf3k/wBI/wCYx102C2A9zibNj7yf/wBH8xi50GH137DGih5RjsjHOMvCjEE8YIKsAQdiCLBwjdf8E/jy3a/uyff2J53r5/M8YfWGI8aY0eItqXUHtT8PG+8dbX3o/I2PliUyHSW2a9RYm/SPs8m5r1c6RXNMflj1Lr/h2LNIQfQ5BpwLG9bstgP8I53ra6x5t17pEmVenUetnEYv1OBAwGhhVseKbcD8sbYvBwigldXH2mJRq3BLKDswuj8wBv33OA3khPs7feRffOAY3sGvKXUxVrq9iCR6gbobYJ5d0ZwNNkZmM2A2pSFSi3YABq9NLv3OKQlcpl2MrALM1PGpCgVHs4J97/ds7/MrgZSfv5E/3iSZopTlPN01aupJohSFWxvXpfjdubwOzLaMvKZo1V2eLVYZ03WYhoxKPTIdxak8gbDBd8wr5rPqVH3aOF07MbHrFavVvtsGo+14DLGgyE4RhpEsRCOI7QkS2xKkrTVW4HwnbBWQTxx0C/Ts20eUlkpmH3QUAeRIbaqLIWEgqiKAve8Z4cbMCaNZYzMpkA1h45fKP4bO7AVXfv2wPhywPT81qjKPUBZ40CpICzAUynQ2m9ygAG25OL3g7KEzxPAaCsS6yRDU6/4XUkLvt6gCO5IrBdJG5cmBzJEJGGnLtC5WzGkqLQBBUWwYBQAb3+O+AaKZHpeUGTm+za2jaWNtMDecwYWNJsAxrVElvfArpQzaq5KvJGSQ8fpddgBbq1odgAbFc/IklJ1DL/2dLJlj5S+dGJfLRoRYBJsLuUI00BxteNXaF5iCOk9MSUaY5pYnVTqcx6oviIAar9QJP1vgVu1eD4swszx5iaKbQqBCsaxuF1irHlq2k71djY8YVuk5KOVGBlmhby95/iQAMQLWOUEcnfcbHncYc/BUGZWR0zE6ThViMbadMmhn9JNoG0mthZGxwRfxDSVRPOutdNzHmFZEAlktjGSuolmretj8NVfbF+XqoywiE0Ey2QNAZF5NnSFUDTuQBsRiHqeVkcq0EBVVBpSwd/jJ9e5LOb+diqwZ6f4sbLLHHNJmYlagwK21dz6rZuNjp7YWbyZpTUrplnoPXosxmlED5hVk38mQKyWq8q3mkqKF0FrbC34m0/bs0ygUxdd+xVjZ5O93+XbDd0A5Z85qheCRCS8X3RimjtfUtBFVlocnUffcYAeNGVJZBHlXhDSTamk1VM2sWVBPw3vttTDbYYouyK+0C/DHUpYWYOyiOvu11Rjctze7EbV+g9hhyyGRTNgomRySqb1N5FMRx6BHp9VmrJFb1dYVvDkWTzIaOeFyye3pB9X+Fhq2o8CrO5xP1HwPG9FM9qk4iRsvIhOkH02rOBvvqPBvE7d0USVXRdPhjLENFmctPl5EY+pGJRgaoq0gOsEcA3RsHBXxkrL0t1iFjWFNmjpF13FkkKK3uzthUHTuqeWJIJHlSyLy85fjYbBgSCTwB2Ngd3HxjFKchEkaSOzTKHUBmJ9Dk2AOLA571ikaonLkQx1SJAqtl/MOndlI1c/S+K4P5CsSdN6Vk8zsoaNgNTxqXJAB2v0EG/kQd8DJn8xwklFQgVNRC6asgAkVyx2/liTomeiy+outhwB6SpNWSaDIVo7WPlyO7y15VlJ/JX6gtNX1Q3ZnwYjoq5eeONFvSuYDEgtuSLQ6RyCCN+90Dga3hDMIpWPN5EBSNaZeUl33PxWAxAonTYUUSAKxXHiHLCzUhCbMNESsFBArSFA3O3O291tZvoniXpDby35jgq2rLkgA2NIAZzprbm9z745ai3iJfKWX79QPN4Wzw+HUSRtWv5dxYvf+BxUzHRs8lguQQOPMZTx86w15fMwRk/Zs/EIr9KyK8bKtfCS8RtfmKxNLn5ZEKpLBJ7aJlOmu3pkjP8sWUSLeTvKg+Wl86Fu+fhGMxc0na+aF796+p/mfqcZi5EOeCjfm/RP/ALsE+rD7+D6r/qxQ8GL/AHn0T+uCfVR9/D9V/wBWIdS5ZzC/ezfPR/MYK9GipSa5/wBsDJv72T6p/MYOZRNKAf8AecYCLOMxmMBxhpo44YY7OOTjQOQcZIgZSrCwdjz/AE3B+YxojGg2AwROveE3gEb5ZJJ1STWQXDSr2JuQEuoW6AIbc1ubwjywSwrCszsKlZhLEoZQKioyBeN/T6SOLYHc493DYXes+D8vK/2iJFjzA1EMLCsWXSdYHNgCzzsOawcmUeXlyZs2fL8ulmHmi/32+IE8VbAgrvftsPmYtkZg+mW5IQJFJ1uV846SWXWNIGxYEEE1ti91HpbQZmYyZeSOSaN7ZiGikdiCY0aqondbBJFbAisD0mf7NMAmmRZIduEqp6YbkBwbLEmqAvvjOGJdLPcE+nmunZ59QZPKR1jZVVlZdRvVEKfVQo0BtuB378LRwvmMrI6ojtNaMIpIg5sggSKGjlb0j0N5Z25bbFXKMrZPNaxZfyA04VGWX1sBuh0uUawTzx8qveA8w0U8SRaZY3kIcxuU02xILo4DuRxekLvWo0BjKW1Kh27mxdyvT9GZDxPE0lnSjS6JC9GtOkgHfcWy3+uDufkabp0r5rLtHLHNGjh2D6zyXYheT3u+BXOFvp0UJzFxmQyFiQPL1QksCBr0kuq88K21exw052TMDpMv2kRkpLFoaCyrpuQQCQG3O1Ve18YMOVBC1AXehJA4MYaaBxHvmFKuQxYgDSNLDuQdXvxtbv4KhzMBmXMZg5lUSOSKyTLoLEiw3qXVWy2QKwg9KkgdjHIrRsU2mhcLJerZQjEh7HsR22HOPSvAHTMxl2khmnMyaYni1ltaozHkMSVuuASLBwNNN0PdpWeP63jUHQU9TMjWQ5+EFiQedvlx+eHDpfXYMwkcUqwzNsGknhEjrZokFEJoc2XTi9uMBepyTIu6RMoLgB41dVJa6XUtgHkLwRRrBeHM5fNLCuYjglf0pr877OwZvcAqKHsEbgkc42TrqT0bd4vy/wDAz4c8PZaPPh8stxIjBJI5hLG1qbDLuyMLoWxBoe+FDxDPNmc5mI2kMgjklVdRCgW5AVbNXSAHvteGjw34aOTz+lJXYxxylFlUgSAx+kow9L/Pgj+JVerZKYtmZVJBeabzEQt6ac1YHc2Tv7j541PFC6uFfyLHRug54hxE0UekKSjOHVwDtaBWB77mjjqLrHUcjMSOnaRQUl4JQSuxPqVtJptr3GB3hzMqA4TLy+dturGMkLyCdJW7IIBAvubq2bw/4vymsx5qbMItUEPnFCWH4wruHoVsVAv3raVpy6loqW3NehQPibLxu7mCbLtISzeU4AJIskK6bXX4WG+Hnr8OZbKp9ldUZpFLO9bLpJ/dbctp7HvgDlctqLIwjzYslJYXRXINfFGD6TQqliN19cWP2uNo6fFRIHnjbcah5T7H+f5YvHgm+Ty/OBrpHD0qkqRWk1uF1cnfnYfpeDXg8KWkadB92AwOjTZvYkqShrb4ub7gnAclgW8uTS2kBrGqwfpuBVb/AMsTdOTM+kZdVRmNakkcIy733NVyTYI2I4wrtcDLx4HdoMjma8yKWbsCkqJpF7ikeqsA+obVinN4HyKrJKi5xdBv1aJIx7j7seYwAPIB455wB61nczl0qRgzGgdYE6HSfhJkUlSSdVamPp52rF7oP7UZk0xSZeAoo0gJrQih8iR/DE4tt93y/ZSSikuvz/RaPgjzEDZeTzFIvUp237HWQQf5d6wP6h4MnQ6Tqv8AyFgfzWwcEIvEeRJEixTQM1sVRoplQkWdOtQy/QH8sX069EwIXOjmyJklWrH7xLpVdqr5YqkiTbDWUiqNARuEUG9j8IxmCcUVqpsGwDamwbHbbcY1ixGi74RWjL9F/rgp1RfvofqP9WBvhIbyfRf64LdUH38X1H+rEepfoTGItLJX+E4O1VD/ALxgVl1/8Q/0GChO4/7/AN5xgI7x0Mc3jm8Bp22OCcbxGvcf9o/9r8sAGHGiMdE41gMMDY6BxGwxtTgA5zeWSVCkihlPY/wI9iDvePNPFvg3O6Hp0zkVqdLrpl9GuiSuzNT0W/wg1fPp+M1YDGrPC89kFgyE2lWWNxAwhIUyIyyENbWSzcc1VVQx14DctmYGy7mIea2qN3SQyJe9HYxkbnSqdydWPUPEXhvzSZYTUukroYnynB5DDt9R/wA480yvT5oM7l26hl1jZJQY54zSDfcOLCEcnVsR7EGwVxQLDsV8uIlLRzoBqKhm1lSvoLAoukqGAu9RA+IXV4ac9FLH0hxJO2ZDyxGKRqJCEMRuGbYEHbUQLNE7YAZX7REFkkKPCwIOkqRoFru4qUAVdhl3B3vYl5BCvS3eCTzUbMxOR5jtpbSwKnVT7UOQpIo4xdpguwBso+UkLRTxoloqq8ZEcpYk3u9pxV3pu/nj0b9nvSpMs7xmUvEUieJSTahi25FlQTVHTt6cefL1KMjyczEoGgLrT7uWwaU+YATY4BYFfesehfs76YYC9TvNFIIpELOHG5a9xtq7Gv3b7jGcysZN7Eeddf6hKs0qBIvuiV8saXTSFQ6QSDY9VV8sE830aPNpaxrmFTcv0511UOPMykq67onhv14wtZ6JXBeO6lBJDAJuSAAoAHpoKOxJs4c/7KyOZjjleF4szYBmyf3Z1k/ufCCSfkTfbbDSasnpx5cTX7M4pos5HD9p8yLy5NUWooykLtqhY6wfnX88LXilX+2ZtwTayyWRrGn7ytr9rHG3FbY9H8FwZsZorJnI85FDqjYyx6c1C1bAlhqKn97UwYbjbfHn/XeoOmazS+WpRZnIVo9/WzVveo2Ab3o2dheBLqLqXWCbwr4hK6vMzHmppoxSv3AtqJDEKK7sq7n2wRh8N5HPMUiyZicgMZoZGMSA3TaNTIeNICtuSTpoHA3o/T8iyu0sJVaB81HeRFLUSrbAIV2Jt7NnfnGk8PZ6J1lymay8wT4SnpkraxpK6vmdLEd7wkrvBXTrbxXvzKGc8JzEOIJBI8RZZY3+5kQiwNmuOiCfhYg3sTezX+1zPHyI8uE9SNHIG1d2jlBFdqCnf54C5rxHOrXm8usjKPVKV9Vb2RJHpkU7DbVtpO2Hb9rUC/Y42NajIoWye0bk/XY8bfnsMDbVV1efRjJrNrpj6HkmZdCQWYaAgUUgsHfYkURz8RPuO2L3h/NxZdmLSNGWAFnU6dzyHDJ736h7VihnMlK7MEdWKRpIQpLAahurECgRtfIBBF2MX/CXSknsMHJSjoUDQ4JpgCHB/wDTpbjvdYdiKr8Rn6b4vndtMU6vYHDRmz/+3JoLH5Hfaxgzlumvm1lk+yZdUZQY3EIhmdgDuXA0qt7BtLWCcKfWPBMu/wBmSKI8aXcI5s7ENZRbBKUzKfl3NDprda6edPlzRxr+8LTfsGFgj5WR+uEz0KUuoaHRcvmfSUaGQNokjkQlkb5vGN1+ZC7Eb4q5nwIzaxD94BYJhlRxfFENRB7ViHMeMZG9Way8UzV8Tx6XNDYK6EFReLidfyki032iKq4dcwnY3pmGrY+xvbDRFlzg9G6dlysUasKIjUEexCgHGYt5PeNCDYKqbqr2G9dvpjMVJFfwePVJ9F/rgt1H++j/AC/ngZ4THx/QfzOCvUR97F/3vhHyU6BbLxDWzd6AxYvf8v5//GIsqNifc4kU7n9P4X/XGGkgOMOMGNHABvHEg4P5fr/z/XHWMZbFe+ADk40TjSGxvzwfqMbrAYaxpl798dY1gA0rY2McOO45/n8v+cbVr/5wAd3iHPZOOZDHKoZW5BxLjYwAecde6UMoEWXLGfJr8MyAebl7P4v349+fbudhhMjXL5jI5iLLmKI/aUapGVUNKd10jfkAChvt7Y97BwteJvBeWzS3oVJBwwFfkaxtmUeQ6szEzZbPwtJGVFKVIUAsTqEsYDA8nX6hvuMPvgXpyQyTGKQPFJ5TIVIKGy9kEAKzWaJG5oWBxgNF0TN5eT7Nm1TMZOQ6D5mwjBG1SL6ksgCzYvjfBHwN0L7FNmEDHQ7RsqFr07yUfnYoWd9q7Yys2CxGjzk52MwqZUaSh8QPlk6Qq816bAG24sXtgxm+gEiF8pmFy0qbhJHZHIY3aSqSGUkgUFAJ7k7YXxmoHSPUZVdRo9KKfMGq7UEimN98HMrFPAY5OmvrK25hnI8y9wzKjHQykcmJyw+QxkuRdGknz+P8D/7PurTSdQVM3BWZMLXNRRnCgfGFOhzxRqx74WOsTQ/aM7HKCA08jCVaBskg7DkGr9/VuLw3/s/62Js4FZWikKvJ5RAdBfxGGTZkQk2UIYb0GFVhRz2QWRs0YyWkE0t2ePUffcAnhuNqHetXAms1WfX8lfpng92kLZbM0wAfTHrEjA/D6QRzvvY+mOOheMJun5llkgVydKt5sbJKorc0APc7lSa79sUsjlM1EzBIS6WCwaNgVut1kQhq9gGo72NsOPh7xRlZiYOoTOEIUR+aA2kmmH3/AMQ+hCjnc9kZeHZu79+hwnVMvNflyINW4inBUpqN6FnSyANxUi+wvDR+2An7DHpW/vRbbekeW3cjuaG1X87oo/iHw7ECSaS9kcHRG4s06zf3LMdrBIO2Hb9s0bnIRhd/vlFadRJMbAVtt33sfxrDxFfJ4lmcwQzFHZAQFbfnYH1VypJOxHGx9zc6N1maJdIiinDsNa6NZYVstEFUAsEFV5A54xpZkjcgqW1ppNG7tSQKvfce4sAje6Jzwv1BQL8yGXYRiJphExUmyoMo9K2B6QyhuMK1YyfcT/2+sasXSUKBQA9QXU2/3ExYAhlqw9H8tnLwx1jp2YgaP7WvmyCm1qYV1b6SschaPWBR/FuPahgB1TLdPzDKM0J8rMFAV7CahqJoLJ90yqx/DITuB2wCz/7P5ItT5bMJmSoBMahoptLfiKEGl3vVZHz4tYxzY8pOq6DNnumaCY89FQBFZiJCIXXY6h6XRZAeR6O/1I3M+FIZQzQyRtGO5Ij2PzDPGR9SPmBhYy3XM5ltWhpoSl2CGUAngsPhO/uK3wSXxgH9eYy0Up/8xLgl/wD7Itr/ACw8dtE3Z7V0yEiGIGrEaDYgjZRwRsRjMXOl00MTC6MakWbO6jk9z88ZiglA3wt+P6D+ZwT6r8cf1/rgb4XG7fQf1wfeMFl2F++F6jrgvw7KMai7n3J/ht/THYxxBwD77/qb/rjDSasZjMaOAw3jMc6sZeADhtm/zfzH+4/04y8ZMljbcjcfUf78fnjFawCODuMAGY1WN4zABmOGXuOf546xmADSNe4x1iFubXf3HY/8/wDfp2rXvgA7vGwccgY3eACPN5VZFKOLBBH648w6r4Nz+UkOZy8/n6E0oHWtKgggMq0GoCtXzJ2x6oMbvAB8+9Z6LlTGJIZSEUgOjmpYSe9H4lJH6jn2gfJ5mCOOfJhcxAjiRiqB0DqR6jF8S7qN14o/COfW/Ef7PspmnMoUxufiCsQjb3uo2u97r+O+EnOeD85kGMuTdiK9S1ZI9mTiRfmN+eMDSZkbjdE/gLxBFnM8soHlSmNi8XxKeLKOO3fSwFWaJwl9WVhLmrbZXeQaRXq8yhuN9kcG721dt8NHgZ8s2fWVIvs8+hw0aC4nBqyu1odr0n324wo9Tzs8Ms2qGoxNIVcqwYB27N8IUnfi7Y2eKOgmpfQk8P8AiaSEsZJi2qlXVUiAXw6NVf5lJNXYODmT8KZfqQkMEK5eZAbaGTVlmaxs0bjXGe4AA+nfAjw/nssyt5mXhPA9JAkr5I1RyexUAMaGxHEadEzCN9oyWbV1QAiRW8mWOmUVLGTYB34LKaruBheCscqqr0Ks8+e6fdEoCWU6SXhcrYIZGFHe9jdUbAqseqftgcLlIX2LrmFZQbA9KFt6G/AFWOe9UUPP+JLDJm9as4BaaNVZZKB9TQP926/NdBb34Adf2y19my2o0PP/AF+7OGiLNUebS9GWdm8lhflqyx6gJFKCqK/iNC7WxZxDF4KnloBSjMbbaq+urSN9yAGPG9Hil1rJSBiyAtS6iQeApZT+WpT7456R1poRUkd3wyOYZVvsrD0Mv+F1b5YwnpqTimnjy/YQ6i+ayS+VLIa2CRsoZSEpCCG1JuNJIrttybNeCv2lRwL5E2WRVN2YqogktWhttNk7BgNztucT5PxS3lFS6ZiGrMGYRVbYgAaSTG4o8oVYkVV7YIR+AIc1FJNHkpcm4oorOdD7+qozckZ5AU7Glo0ThFFW8HQ5OkctGktmEx5+GQbQyymLMqNWrSjSXrQbbar9K9xeFzqPh/JB2AabJyEGocwpj34sPYQqCQ16iTXB4wO6l0Vo11RsHUg0Q6FSOGpgdJqwCtWPniWDxNm8uhjkPmRkf3UyiSM7VQDWtf5SMOqFeT6A6KlZeEWDUSCx3pBvjMc9EnDZaBhpW4kOkbBbQGh7AcYzDCgzw1w25Gw4+pweynxGzeMxmBmotOSATqOwJrb/AGxqMGgA7bCu3+2MxmMNJQD+8fpt/tjstjMZgMNa8Z5mMxmADfmYhjeiV9tx9Gv+oP5VjMZgAk1Y5aQDnGYzABms/TGv443jMAGa8cM1bj8x7/8AP/fpmMwAdLLYBHfG9eMxmADevG9eMxmADGlrHDjV8X/P69vyxvGYAE/xH4VF+fl28mUfiXa7/eHz9+/cYRukTTxSyI4SQMJC2sBlphTBl2tflxudt7GYzG9BZRtC91DwskSNmJJRpJYBVSgdYKkAD4SNVgVQArGvCXjF8rJp8hJbXT6mYPpv4SxDWB7bLztjeMwuxNWGjqOUFfvgt9SkizMU80INKS0qMo+6DbkMOGUdihLdyLvDh+2uRfsuXsWDNX/+RxrGY1Gvk8+j6yqKYpoy6sppgQX3tR8VgkEAj5i+STizlkyHlrNKG0IwRmdQSWI9OoLYNDgqPkecZjMYRhpJ5Ta8iz13wsXhOayCRyRAEScqR69dlJPQV7aRx2GAfQPH+fgZdMgaEUPKZF0AdgAANP5VjMZjHCN3R1KTWLGWDq2WzEnmo7ZSdzqdNPnZZ2UbkrQZGO+4sc9ybj650/yGVs1EIVk4aAq0Le/3ZAZfzW/54zGYdcCS7z1nomUi+zQelW+6jGoqASAgANdsbxmMwUYj/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313462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D6173-213E-564E-94E3-D4D8A31D4FBE}"/>
              </a:ext>
            </a:extLst>
          </p:cNvPr>
          <p:cNvSpPr>
            <a:spLocks noGrp="1"/>
          </p:cNvSpPr>
          <p:nvPr>
            <p:ph type="title"/>
          </p:nvPr>
        </p:nvSpPr>
        <p:spPr/>
        <p:txBody>
          <a:bodyPr/>
          <a:lstStyle/>
          <a:p>
            <a:r>
              <a:rPr lang="en-US" dirty="0"/>
              <a:t>Linear Regression</a:t>
            </a:r>
          </a:p>
        </p:txBody>
      </p:sp>
      <p:pic>
        <p:nvPicPr>
          <p:cNvPr id="4" name="Content Placeholder 3">
            <a:extLst>
              <a:ext uri="{FF2B5EF4-FFF2-40B4-BE49-F238E27FC236}">
                <a16:creationId xmlns:a16="http://schemas.microsoft.com/office/drawing/2014/main" id="{06C88873-4C94-4A40-B01C-FF0B9019FA23}"/>
              </a:ext>
            </a:extLst>
          </p:cNvPr>
          <p:cNvPicPr>
            <a:picLocks noGrp="1" noChangeAspect="1"/>
          </p:cNvPicPr>
          <p:nvPr>
            <p:ph idx="1"/>
          </p:nvPr>
        </p:nvPicPr>
        <p:blipFill>
          <a:blip r:embed="rId3"/>
          <a:stretch>
            <a:fillRect/>
          </a:stretch>
        </p:blipFill>
        <p:spPr>
          <a:xfrm>
            <a:off x="1219200" y="1504950"/>
            <a:ext cx="2120900" cy="2057400"/>
          </a:xfrm>
          <a:prstGeom prst="rect">
            <a:avLst/>
          </a:prstGeom>
        </p:spPr>
      </p:pic>
      <p:pic>
        <p:nvPicPr>
          <p:cNvPr id="5" name="Picture 4">
            <a:extLst>
              <a:ext uri="{FF2B5EF4-FFF2-40B4-BE49-F238E27FC236}">
                <a16:creationId xmlns:a16="http://schemas.microsoft.com/office/drawing/2014/main" id="{2C88D036-B5EE-204F-A0B4-EBB4172BE106}"/>
              </a:ext>
            </a:extLst>
          </p:cNvPr>
          <p:cNvPicPr>
            <a:picLocks noChangeAspect="1"/>
          </p:cNvPicPr>
          <p:nvPr/>
        </p:nvPicPr>
        <p:blipFill>
          <a:blip r:embed="rId4"/>
          <a:stretch>
            <a:fillRect/>
          </a:stretch>
        </p:blipFill>
        <p:spPr>
          <a:xfrm>
            <a:off x="4578927" y="1492827"/>
            <a:ext cx="3797852" cy="2391240"/>
          </a:xfrm>
          <a:prstGeom prst="rect">
            <a:avLst/>
          </a:prstGeom>
        </p:spPr>
      </p:pic>
    </p:spTree>
    <p:extLst>
      <p:ext uri="{BB962C8B-B14F-4D97-AF65-F5344CB8AC3E}">
        <p14:creationId xmlns:p14="http://schemas.microsoft.com/office/powerpoint/2010/main" val="1444314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0BE0F-3C9F-D840-AEE6-72BDE9B49EA6}"/>
              </a:ext>
            </a:extLst>
          </p:cNvPr>
          <p:cNvSpPr>
            <a:spLocks noGrp="1"/>
          </p:cNvSpPr>
          <p:nvPr>
            <p:ph type="title"/>
          </p:nvPr>
        </p:nvSpPr>
        <p:spPr/>
        <p:txBody>
          <a:bodyPr/>
          <a:lstStyle/>
          <a:p>
            <a:r>
              <a:rPr lang="en-US" dirty="0"/>
              <a:t>Multiple Linear Regression</a:t>
            </a:r>
          </a:p>
        </p:txBody>
      </p:sp>
      <p:pic>
        <p:nvPicPr>
          <p:cNvPr id="4" name="Picture 3">
            <a:extLst>
              <a:ext uri="{FF2B5EF4-FFF2-40B4-BE49-F238E27FC236}">
                <a16:creationId xmlns:a16="http://schemas.microsoft.com/office/drawing/2014/main" id="{C9BD6A2A-B64D-5541-8522-5C8B2ECCC3C8}"/>
              </a:ext>
            </a:extLst>
          </p:cNvPr>
          <p:cNvPicPr>
            <a:picLocks noChangeAspect="1"/>
          </p:cNvPicPr>
          <p:nvPr/>
        </p:nvPicPr>
        <p:blipFill>
          <a:blip r:embed="rId3"/>
          <a:stretch>
            <a:fillRect/>
          </a:stretch>
        </p:blipFill>
        <p:spPr>
          <a:xfrm>
            <a:off x="3848100" y="1143001"/>
            <a:ext cx="5295900" cy="3136900"/>
          </a:xfrm>
          <a:prstGeom prst="rect">
            <a:avLst/>
          </a:prstGeom>
        </p:spPr>
      </p:pic>
      <p:pic>
        <p:nvPicPr>
          <p:cNvPr id="5" name="Picture 4">
            <a:extLst>
              <a:ext uri="{FF2B5EF4-FFF2-40B4-BE49-F238E27FC236}">
                <a16:creationId xmlns:a16="http://schemas.microsoft.com/office/drawing/2014/main" id="{D552E667-6096-054C-A785-762DE84813E9}"/>
              </a:ext>
            </a:extLst>
          </p:cNvPr>
          <p:cNvPicPr>
            <a:picLocks noChangeAspect="1"/>
          </p:cNvPicPr>
          <p:nvPr/>
        </p:nvPicPr>
        <p:blipFill>
          <a:blip r:embed="rId4"/>
          <a:stretch>
            <a:fillRect/>
          </a:stretch>
        </p:blipFill>
        <p:spPr>
          <a:xfrm>
            <a:off x="1219200" y="1669563"/>
            <a:ext cx="2514600" cy="2057400"/>
          </a:xfrm>
          <a:prstGeom prst="rect">
            <a:avLst/>
          </a:prstGeom>
        </p:spPr>
      </p:pic>
    </p:spTree>
    <p:extLst>
      <p:ext uri="{BB962C8B-B14F-4D97-AF65-F5344CB8AC3E}">
        <p14:creationId xmlns:p14="http://schemas.microsoft.com/office/powerpoint/2010/main" val="4249555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3803F-051F-6C4A-BDDE-B5A32905B4C8}"/>
              </a:ext>
            </a:extLst>
          </p:cNvPr>
          <p:cNvSpPr>
            <a:spLocks noGrp="1"/>
          </p:cNvSpPr>
          <p:nvPr>
            <p:ph type="title"/>
          </p:nvPr>
        </p:nvSpPr>
        <p:spPr>
          <a:xfrm>
            <a:off x="400049" y="273847"/>
            <a:ext cx="8027849" cy="869154"/>
          </a:xfrm>
        </p:spPr>
        <p:txBody>
          <a:bodyPr/>
          <a:lstStyle/>
          <a:p>
            <a:r>
              <a:rPr lang="en-US" dirty="0"/>
              <a:t>Our Agenda</a:t>
            </a:r>
          </a:p>
        </p:txBody>
      </p:sp>
      <p:sp>
        <p:nvSpPr>
          <p:cNvPr id="3" name="Content Placeholder 2">
            <a:extLst>
              <a:ext uri="{FF2B5EF4-FFF2-40B4-BE49-F238E27FC236}">
                <a16:creationId xmlns:a16="http://schemas.microsoft.com/office/drawing/2014/main" id="{5BEA7B97-A61F-E643-88A2-303C3DBE0B31}"/>
              </a:ext>
            </a:extLst>
          </p:cNvPr>
          <p:cNvSpPr>
            <a:spLocks noGrp="1"/>
          </p:cNvSpPr>
          <p:nvPr>
            <p:ph idx="1"/>
          </p:nvPr>
        </p:nvSpPr>
        <p:spPr>
          <a:xfrm>
            <a:off x="1524000" y="1143001"/>
            <a:ext cx="7543800" cy="3489722"/>
          </a:xfrm>
        </p:spPr>
        <p:txBody>
          <a:bodyPr>
            <a:normAutofit/>
          </a:bodyPr>
          <a:lstStyle/>
          <a:p>
            <a:pPr lvl="1">
              <a:spcBef>
                <a:spcPts val="600"/>
              </a:spcBef>
            </a:pPr>
            <a:r>
              <a:rPr lang="en-US" sz="2000" dirty="0">
                <a:solidFill>
                  <a:srgbClr val="AF1775"/>
                </a:solidFill>
              </a:rPr>
              <a:t>Part 1: </a:t>
            </a:r>
            <a:r>
              <a:rPr lang="en-US" sz="2000" dirty="0"/>
              <a:t>AI – Introduction and working definitions</a:t>
            </a:r>
          </a:p>
          <a:p>
            <a:pPr lvl="1">
              <a:spcBef>
                <a:spcPts val="600"/>
              </a:spcBef>
            </a:pPr>
            <a:r>
              <a:rPr lang="en-US" sz="2000" dirty="0">
                <a:solidFill>
                  <a:srgbClr val="AF1775"/>
                </a:solidFill>
              </a:rPr>
              <a:t>Part 2: </a:t>
            </a:r>
            <a:r>
              <a:rPr lang="en-US" sz="2000" dirty="0"/>
              <a:t>Big Data and its relationship to AI</a:t>
            </a:r>
          </a:p>
          <a:p>
            <a:pPr lvl="1">
              <a:spcBef>
                <a:spcPts val="600"/>
              </a:spcBef>
            </a:pPr>
            <a:r>
              <a:rPr lang="en-US" sz="2000" dirty="0">
                <a:solidFill>
                  <a:srgbClr val="AF1775"/>
                </a:solidFill>
              </a:rPr>
              <a:t>Part 3: </a:t>
            </a:r>
            <a:r>
              <a:rPr lang="en-US" sz="2000" dirty="0"/>
              <a:t>Implementing machine learning</a:t>
            </a:r>
          </a:p>
          <a:p>
            <a:pPr lvl="1">
              <a:spcBef>
                <a:spcPts val="600"/>
              </a:spcBef>
            </a:pPr>
            <a:r>
              <a:rPr lang="en-US" sz="2000" dirty="0">
                <a:solidFill>
                  <a:srgbClr val="AF1775"/>
                </a:solidFill>
              </a:rPr>
              <a:t>Part 4: </a:t>
            </a:r>
            <a:r>
              <a:rPr lang="en-US" sz="2000" dirty="0"/>
              <a:t>Creating concrete value</a:t>
            </a:r>
          </a:p>
          <a:p>
            <a:pPr lvl="1">
              <a:spcBef>
                <a:spcPts val="600"/>
              </a:spcBef>
            </a:pPr>
            <a:r>
              <a:rPr lang="en-US" sz="2000" dirty="0">
                <a:solidFill>
                  <a:srgbClr val="AF1775"/>
                </a:solidFill>
              </a:rPr>
              <a:t>Part 5: </a:t>
            </a:r>
            <a:r>
              <a:rPr lang="en-US" sz="2000" dirty="0"/>
              <a:t>Machine intelligence and customer experience</a:t>
            </a:r>
          </a:p>
          <a:p>
            <a:pPr lvl="1">
              <a:spcBef>
                <a:spcPts val="600"/>
              </a:spcBef>
            </a:pPr>
            <a:r>
              <a:rPr lang="en-US" sz="2000" dirty="0">
                <a:solidFill>
                  <a:srgbClr val="AF1775"/>
                </a:solidFill>
              </a:rPr>
              <a:t>Part 6: </a:t>
            </a:r>
            <a:r>
              <a:rPr lang="en-US" sz="2000" dirty="0"/>
              <a:t>Machine intelligence &amp; cyber security</a:t>
            </a:r>
          </a:p>
          <a:p>
            <a:pPr lvl="1">
              <a:spcBef>
                <a:spcPts val="600"/>
              </a:spcBef>
            </a:pPr>
            <a:r>
              <a:rPr lang="en-US" sz="2000" dirty="0">
                <a:solidFill>
                  <a:srgbClr val="AF1775"/>
                </a:solidFill>
              </a:rPr>
              <a:t>Part 7: </a:t>
            </a:r>
            <a:r>
              <a:rPr lang="en-US" sz="2000" dirty="0"/>
              <a:t>Teaming and internal capability</a:t>
            </a:r>
          </a:p>
          <a:p>
            <a:pPr lvl="1">
              <a:spcBef>
                <a:spcPts val="600"/>
              </a:spcBef>
            </a:pPr>
            <a:r>
              <a:rPr lang="en-US" sz="2000" dirty="0">
                <a:solidFill>
                  <a:srgbClr val="AF1775"/>
                </a:solidFill>
              </a:rPr>
              <a:t>Part 8: </a:t>
            </a:r>
            <a:r>
              <a:rPr lang="en-US" sz="2000" dirty="0"/>
              <a:t>Discussion and charting your course</a:t>
            </a:r>
          </a:p>
        </p:txBody>
      </p:sp>
    </p:spTree>
    <p:extLst>
      <p:ext uri="{BB962C8B-B14F-4D97-AF65-F5344CB8AC3E}">
        <p14:creationId xmlns:p14="http://schemas.microsoft.com/office/powerpoint/2010/main" val="40300398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6430" y="3074988"/>
            <a:ext cx="9190430" cy="142875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5429AF-D33C-DA42-9582-3CCD23B346FA}"/>
              </a:ext>
            </a:extLst>
          </p:cNvPr>
          <p:cNvSpPr>
            <a:spLocks noGrp="1"/>
          </p:cNvSpPr>
          <p:nvPr>
            <p:ph type="title"/>
          </p:nvPr>
        </p:nvSpPr>
        <p:spPr>
          <a:xfrm>
            <a:off x="457200" y="361950"/>
            <a:ext cx="7886700" cy="869154"/>
          </a:xfrm>
        </p:spPr>
        <p:txBody>
          <a:bodyPr>
            <a:normAutofit/>
          </a:bodyPr>
          <a:lstStyle/>
          <a:p>
            <a:r>
              <a:rPr lang="en-US" dirty="0">
                <a:solidFill>
                  <a:srgbClr val="FF6700"/>
                </a:solidFill>
              </a:rPr>
              <a:t>Decision trees</a:t>
            </a:r>
          </a:p>
        </p:txBody>
      </p:sp>
      <p:pic>
        <p:nvPicPr>
          <p:cNvPr id="4098" name="Picture 2" descr="https://upload.wikimedia.org/wikipedia/en/c/cf/Multi-stage_decision_tree_%E2%80%98option%E2%80%99_analysis.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371600" y="1276350"/>
            <a:ext cx="6522543" cy="2539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2794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F21E3-AD40-41BA-9E44-924A461778A9}"/>
              </a:ext>
            </a:extLst>
          </p:cNvPr>
          <p:cNvSpPr>
            <a:spLocks noGrp="1"/>
          </p:cNvSpPr>
          <p:nvPr>
            <p:ph type="title"/>
          </p:nvPr>
        </p:nvSpPr>
        <p:spPr/>
        <p:txBody>
          <a:bodyPr/>
          <a:lstStyle/>
          <a:p>
            <a:r>
              <a:rPr lang="en-US" dirty="0"/>
              <a:t>Random Forest</a:t>
            </a:r>
          </a:p>
        </p:txBody>
      </p:sp>
      <p:pic>
        <p:nvPicPr>
          <p:cNvPr id="8194" name="Picture 2" descr="Image result for decision forest">
            <a:extLst>
              <a:ext uri="{FF2B5EF4-FFF2-40B4-BE49-F238E27FC236}">
                <a16:creationId xmlns:a16="http://schemas.microsoft.com/office/drawing/2014/main" id="{40475F76-6C95-4BE2-99AF-126DDD93C43D}"/>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t="12611" b="8108"/>
          <a:stretch/>
        </p:blipFill>
        <p:spPr bwMode="auto">
          <a:xfrm>
            <a:off x="1981200" y="1123950"/>
            <a:ext cx="5295900" cy="3148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9640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74E17-F47A-48E1-A894-0E6EA5AD27D7}"/>
              </a:ext>
            </a:extLst>
          </p:cNvPr>
          <p:cNvSpPr>
            <a:spLocks noGrp="1"/>
          </p:cNvSpPr>
          <p:nvPr>
            <p:ph type="title"/>
          </p:nvPr>
        </p:nvSpPr>
        <p:spPr/>
        <p:txBody>
          <a:bodyPr/>
          <a:lstStyle/>
          <a:p>
            <a:r>
              <a:rPr lang="en-US" dirty="0"/>
              <a:t>Naïve Bayes</a:t>
            </a:r>
          </a:p>
        </p:txBody>
      </p:sp>
      <p:sp>
        <p:nvSpPr>
          <p:cNvPr id="8" name="Content Placeholder 7">
            <a:extLst>
              <a:ext uri="{FF2B5EF4-FFF2-40B4-BE49-F238E27FC236}">
                <a16:creationId xmlns:a16="http://schemas.microsoft.com/office/drawing/2014/main" id="{A7C7ED97-DD2C-4105-B0D0-1468B949ED43}"/>
              </a:ext>
            </a:extLst>
          </p:cNvPr>
          <p:cNvSpPr>
            <a:spLocks noGrp="1"/>
          </p:cNvSpPr>
          <p:nvPr>
            <p:ph sz="half" idx="1"/>
          </p:nvPr>
        </p:nvSpPr>
        <p:spPr>
          <a:xfrm>
            <a:off x="628650" y="1186594"/>
            <a:ext cx="4781550" cy="3263504"/>
          </a:xfrm>
        </p:spPr>
        <p:txBody>
          <a:bodyPr>
            <a:normAutofit fontScale="92500"/>
          </a:bodyPr>
          <a:lstStyle/>
          <a:p>
            <a:r>
              <a:rPr lang="en-US" dirty="0"/>
              <a:t>Built on Bayes Theorem</a:t>
            </a:r>
          </a:p>
          <a:p>
            <a:r>
              <a:rPr lang="en-US" dirty="0"/>
              <a:t>Assumes observations are independent (naïve)</a:t>
            </a:r>
          </a:p>
          <a:p>
            <a:r>
              <a:rPr lang="en-US" dirty="0"/>
              <a:t>Scales well to very large datasets</a:t>
            </a:r>
          </a:p>
          <a:p>
            <a:r>
              <a:rPr lang="en-US" dirty="0"/>
              <a:t>You also get “generative” models for free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09D205C-7D2E-454C-B9EC-B29B35E5033C}"/>
                  </a:ext>
                </a:extLst>
              </p:cNvPr>
              <p:cNvSpPr txBox="1"/>
              <p:nvPr/>
            </p:nvSpPr>
            <p:spPr>
              <a:xfrm>
                <a:off x="6047815" y="1360339"/>
                <a:ext cx="2467535" cy="5866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𝑘</m:t>
                                  </m:r>
                                </m:sub>
                              </m:sSub>
                            </m:e>
                          </m:d>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𝑘</m:t>
                              </m:r>
                            </m:sub>
                          </m:sSub>
                          <m:r>
                            <a:rPr lang="en-US" b="0" i="1" smtClean="0">
                              <a:latin typeface="Cambria Math" panose="02040503050406030204" pitchFamily="18" charset="0"/>
                            </a:rPr>
                            <m:t>)</m:t>
                          </m:r>
                        </m:num>
                        <m:den>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oMath>
                  </m:oMathPara>
                </a14:m>
                <a:endParaRPr lang="en-US" dirty="0"/>
              </a:p>
            </p:txBody>
          </p:sp>
        </mc:Choice>
        <mc:Fallback xmlns="">
          <p:sp>
            <p:nvSpPr>
              <p:cNvPr id="6" name="TextBox 5">
                <a:extLst>
                  <a:ext uri="{FF2B5EF4-FFF2-40B4-BE49-F238E27FC236}">
                    <a16:creationId xmlns:a16="http://schemas.microsoft.com/office/drawing/2014/main" id="{D09D205C-7D2E-454C-B9EC-B29B35E5033C}"/>
                  </a:ext>
                </a:extLst>
              </p:cNvPr>
              <p:cNvSpPr txBox="1">
                <a:spLocks noRot="1" noChangeAspect="1" noMove="1" noResize="1" noEditPoints="1" noAdjustHandles="1" noChangeArrowheads="1" noChangeShapeType="1" noTextEdit="1"/>
              </p:cNvSpPr>
              <p:nvPr/>
            </p:nvSpPr>
            <p:spPr>
              <a:xfrm>
                <a:off x="6047815" y="1360339"/>
                <a:ext cx="2467535" cy="58669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09CE678-F7B7-4C05-A29E-7D982E3617F7}"/>
                  </a:ext>
                </a:extLst>
              </p:cNvPr>
              <p:cNvSpPr txBox="1"/>
              <p:nvPr/>
            </p:nvSpPr>
            <p:spPr>
              <a:xfrm>
                <a:off x="5569095" y="2818346"/>
                <a:ext cx="2946255"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𝑘</m:t>
                              </m:r>
                            </m:sub>
                          </m:sSub>
                        </m:e>
                        <m:e>
                          <m:r>
                            <a:rPr lang="en-US" b="0" i="1" smtClean="0">
                              <a:latin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𝑘</m:t>
                          </m:r>
                        </m:sub>
                      </m:sSub>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𝑛</m:t>
                          </m:r>
                        </m:sup>
                        <m:e>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𝑘</m:t>
                              </m:r>
                            </m:sub>
                          </m:sSub>
                          <m:r>
                            <a:rPr lang="en-US" b="0" i="1" smtClean="0">
                              <a:latin typeface="Cambria Math" panose="02040503050406030204" pitchFamily="18" charset="0"/>
                              <a:ea typeface="Cambria Math" panose="02040503050406030204" pitchFamily="18" charset="0"/>
                            </a:rPr>
                            <m:t>)</m:t>
                          </m:r>
                        </m:e>
                      </m:nary>
                    </m:oMath>
                  </m:oMathPara>
                </a14:m>
                <a:endParaRPr lang="en-US" dirty="0"/>
              </a:p>
            </p:txBody>
          </p:sp>
        </mc:Choice>
        <mc:Fallback xmlns="">
          <p:sp>
            <p:nvSpPr>
              <p:cNvPr id="7" name="TextBox 6">
                <a:extLst>
                  <a:ext uri="{FF2B5EF4-FFF2-40B4-BE49-F238E27FC236}">
                    <a16:creationId xmlns:a16="http://schemas.microsoft.com/office/drawing/2014/main" id="{009CE678-F7B7-4C05-A29E-7D982E3617F7}"/>
                  </a:ext>
                </a:extLst>
              </p:cNvPr>
              <p:cNvSpPr txBox="1">
                <a:spLocks noRot="1" noChangeAspect="1" noMove="1" noResize="1" noEditPoints="1" noAdjustHandles="1" noChangeArrowheads="1" noChangeShapeType="1" noTextEdit="1"/>
              </p:cNvSpPr>
              <p:nvPr/>
            </p:nvSpPr>
            <p:spPr>
              <a:xfrm>
                <a:off x="5569095" y="2818346"/>
                <a:ext cx="2946255" cy="75623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381974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AFE1B-42B6-E047-8903-3196F1B5C66E}"/>
              </a:ext>
            </a:extLst>
          </p:cNvPr>
          <p:cNvSpPr>
            <a:spLocks noGrp="1"/>
          </p:cNvSpPr>
          <p:nvPr>
            <p:ph type="title"/>
          </p:nvPr>
        </p:nvSpPr>
        <p:spPr/>
        <p:txBody>
          <a:bodyPr/>
          <a:lstStyle/>
          <a:p>
            <a:r>
              <a:rPr lang="en-US" dirty="0"/>
              <a:t>Neural Network – Deep Learning</a:t>
            </a:r>
          </a:p>
        </p:txBody>
      </p:sp>
      <p:pic>
        <p:nvPicPr>
          <p:cNvPr id="9217" name="Picture 1" descr="/var/folders/h7/n1cxv0n54vx_bxs4_5sq0sj80000gn/T/com.microsoft.Powerpoint/WebArchiveCopyPasteTempFiles/p4052">
            <a:extLst>
              <a:ext uri="{FF2B5EF4-FFF2-40B4-BE49-F238E27FC236}">
                <a16:creationId xmlns:a16="http://schemas.microsoft.com/office/drawing/2014/main" id="{692FABDD-D081-2F40-AF48-02D2383B5D99}"/>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819400" y="1428750"/>
            <a:ext cx="5207000" cy="27419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118BA3B-B720-AA4A-B29D-2BD117C2453D}"/>
              </a:ext>
            </a:extLst>
          </p:cNvPr>
          <p:cNvSpPr txBox="1"/>
          <p:nvPr/>
        </p:nvSpPr>
        <p:spPr>
          <a:xfrm>
            <a:off x="1075267" y="2235200"/>
            <a:ext cx="1736373" cy="923330"/>
          </a:xfrm>
          <a:prstGeom prst="rect">
            <a:avLst/>
          </a:prstGeom>
          <a:noFill/>
        </p:spPr>
        <p:txBody>
          <a:bodyPr wrap="none" rtlCol="0">
            <a:spAutoFit/>
          </a:bodyPr>
          <a:lstStyle/>
          <a:p>
            <a:r>
              <a:rPr lang="en-US" dirty="0"/>
              <a:t>Deep NN has </a:t>
            </a:r>
          </a:p>
          <a:p>
            <a:r>
              <a:rPr lang="en-US" dirty="0"/>
              <a:t>More than one </a:t>
            </a:r>
          </a:p>
          <a:p>
            <a:r>
              <a:rPr lang="en-US" dirty="0"/>
              <a:t>hidden layer</a:t>
            </a:r>
          </a:p>
        </p:txBody>
      </p:sp>
    </p:spTree>
    <p:extLst>
      <p:ext uri="{BB962C8B-B14F-4D97-AF65-F5344CB8AC3E}">
        <p14:creationId xmlns:p14="http://schemas.microsoft.com/office/powerpoint/2010/main" val="23500492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AE1A8-D3F7-45C5-AAE5-F51B1B2A4559}"/>
              </a:ext>
            </a:extLst>
          </p:cNvPr>
          <p:cNvSpPr>
            <a:spLocks noGrp="1"/>
          </p:cNvSpPr>
          <p:nvPr>
            <p:ph type="title"/>
          </p:nvPr>
        </p:nvSpPr>
        <p:spPr/>
        <p:txBody>
          <a:bodyPr/>
          <a:lstStyle/>
          <a:p>
            <a:r>
              <a:rPr lang="en-US" dirty="0"/>
              <a:t>Convolutional Neural Networks</a:t>
            </a:r>
          </a:p>
        </p:txBody>
      </p:sp>
      <p:pic>
        <p:nvPicPr>
          <p:cNvPr id="1026" name="Picture 2" descr="Image result for convolutional neural network">
            <a:extLst>
              <a:ext uri="{FF2B5EF4-FFF2-40B4-BE49-F238E27FC236}">
                <a16:creationId xmlns:a16="http://schemas.microsoft.com/office/drawing/2014/main" id="{98D0F857-AAD5-441B-BC23-AC72EC838674}"/>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09600" y="1329320"/>
            <a:ext cx="8001000" cy="2461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04519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22E15-58C0-42A8-A5E3-B0B453955076}"/>
              </a:ext>
            </a:extLst>
          </p:cNvPr>
          <p:cNvSpPr>
            <a:spLocks noGrp="1"/>
          </p:cNvSpPr>
          <p:nvPr>
            <p:ph type="title"/>
          </p:nvPr>
        </p:nvSpPr>
        <p:spPr/>
        <p:txBody>
          <a:bodyPr/>
          <a:lstStyle/>
          <a:p>
            <a:r>
              <a:rPr lang="en-US" dirty="0"/>
              <a:t>Recurrent Neural Network</a:t>
            </a:r>
          </a:p>
        </p:txBody>
      </p:sp>
      <p:sp>
        <p:nvSpPr>
          <p:cNvPr id="4" name="AutoShape 2" descr="Image result for recurrent neural network">
            <a:extLst>
              <a:ext uri="{FF2B5EF4-FFF2-40B4-BE49-F238E27FC236}">
                <a16:creationId xmlns:a16="http://schemas.microsoft.com/office/drawing/2014/main" id="{FF1FFC3B-C987-455D-8ECA-13D8BC091C89}"/>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2" name="Picture 4" descr="File:Recurrent neural network unfold.svg">
            <a:extLst>
              <a:ext uri="{FF2B5EF4-FFF2-40B4-BE49-F238E27FC236}">
                <a16:creationId xmlns:a16="http://schemas.microsoft.com/office/drawing/2014/main" id="{6A143C2C-8686-4CE5-9682-A645A30A0F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300163"/>
            <a:ext cx="7620000" cy="254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7481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16A83-16C9-4BA4-9C29-3E0568339C76}"/>
              </a:ext>
            </a:extLst>
          </p:cNvPr>
          <p:cNvSpPr>
            <a:spLocks noGrp="1"/>
          </p:cNvSpPr>
          <p:nvPr>
            <p:ph type="title"/>
          </p:nvPr>
        </p:nvSpPr>
        <p:spPr/>
        <p:txBody>
          <a:bodyPr/>
          <a:lstStyle/>
          <a:p>
            <a:r>
              <a:rPr lang="en-US" dirty="0"/>
              <a:t>Model Overfitting</a:t>
            </a:r>
          </a:p>
        </p:txBody>
      </p:sp>
      <p:sp>
        <p:nvSpPr>
          <p:cNvPr id="3" name="Content Placeholder 2">
            <a:extLst>
              <a:ext uri="{FF2B5EF4-FFF2-40B4-BE49-F238E27FC236}">
                <a16:creationId xmlns:a16="http://schemas.microsoft.com/office/drawing/2014/main" id="{6F01CA8B-73ED-4E65-9452-8ADA11352F6B}"/>
              </a:ext>
            </a:extLst>
          </p:cNvPr>
          <p:cNvSpPr>
            <a:spLocks noGrp="1"/>
          </p:cNvSpPr>
          <p:nvPr>
            <p:ph idx="1"/>
          </p:nvPr>
        </p:nvSpPr>
        <p:spPr/>
        <p:txBody>
          <a:bodyPr/>
          <a:lstStyle/>
          <a:p>
            <a:r>
              <a:rPr lang="en-US" dirty="0"/>
              <a:t>Extreme overfitting = memorizing every data in the training set</a:t>
            </a:r>
          </a:p>
          <a:p>
            <a:r>
              <a:rPr lang="en-US" dirty="0"/>
              <a:t>High accuracy on training data</a:t>
            </a:r>
          </a:p>
          <a:p>
            <a:r>
              <a:rPr lang="en-US" dirty="0"/>
              <a:t>Low accuracy on new data!</a:t>
            </a:r>
          </a:p>
        </p:txBody>
      </p:sp>
    </p:spTree>
    <p:extLst>
      <p:ext uri="{BB962C8B-B14F-4D97-AF65-F5344CB8AC3E}">
        <p14:creationId xmlns:p14="http://schemas.microsoft.com/office/powerpoint/2010/main" val="6604319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B6D92-6A46-4762-834A-772C4E336CC8}"/>
              </a:ext>
            </a:extLst>
          </p:cNvPr>
          <p:cNvSpPr>
            <a:spLocks noGrp="1"/>
          </p:cNvSpPr>
          <p:nvPr>
            <p:ph type="title"/>
          </p:nvPr>
        </p:nvSpPr>
        <p:spPr/>
        <p:txBody>
          <a:bodyPr/>
          <a:lstStyle/>
          <a:p>
            <a:r>
              <a:rPr lang="en-US" dirty="0"/>
              <a:t>Model Hyper Parameters</a:t>
            </a:r>
          </a:p>
        </p:txBody>
      </p:sp>
      <p:sp>
        <p:nvSpPr>
          <p:cNvPr id="3" name="Content Placeholder 2">
            <a:extLst>
              <a:ext uri="{FF2B5EF4-FFF2-40B4-BE49-F238E27FC236}">
                <a16:creationId xmlns:a16="http://schemas.microsoft.com/office/drawing/2014/main" id="{C3F41319-B981-4620-A293-630EE2156DCB}"/>
              </a:ext>
            </a:extLst>
          </p:cNvPr>
          <p:cNvSpPr>
            <a:spLocks noGrp="1"/>
          </p:cNvSpPr>
          <p:nvPr>
            <p:ph idx="1"/>
          </p:nvPr>
        </p:nvSpPr>
        <p:spPr/>
        <p:txBody>
          <a:bodyPr/>
          <a:lstStyle/>
          <a:p>
            <a:r>
              <a:rPr lang="en-US" dirty="0"/>
              <a:t>Values or settings that impact how the model trains, and the potential for overfitting</a:t>
            </a:r>
          </a:p>
          <a:p>
            <a:r>
              <a:rPr lang="en-US" dirty="0"/>
              <a:t>Need to train model many times with different hyperparameters to find ideal setup</a:t>
            </a:r>
          </a:p>
        </p:txBody>
      </p:sp>
    </p:spTree>
    <p:extLst>
      <p:ext uri="{BB962C8B-B14F-4D97-AF65-F5344CB8AC3E}">
        <p14:creationId xmlns:p14="http://schemas.microsoft.com/office/powerpoint/2010/main" val="18458664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717F3-8C4B-47F1-B463-ED535E40FC3B}"/>
              </a:ext>
            </a:extLst>
          </p:cNvPr>
          <p:cNvSpPr>
            <a:spLocks noGrp="1"/>
          </p:cNvSpPr>
          <p:nvPr>
            <p:ph type="title"/>
          </p:nvPr>
        </p:nvSpPr>
        <p:spPr/>
        <p:txBody>
          <a:bodyPr/>
          <a:lstStyle/>
          <a:p>
            <a:r>
              <a:rPr lang="en-US" dirty="0"/>
              <a:t>Train, Validate, Test</a:t>
            </a:r>
          </a:p>
        </p:txBody>
      </p:sp>
      <p:sp>
        <p:nvSpPr>
          <p:cNvPr id="3" name="Content Placeholder 2">
            <a:extLst>
              <a:ext uri="{FF2B5EF4-FFF2-40B4-BE49-F238E27FC236}">
                <a16:creationId xmlns:a16="http://schemas.microsoft.com/office/drawing/2014/main" id="{B08186ED-140D-41FD-A080-EB34ED31E750}"/>
              </a:ext>
            </a:extLst>
          </p:cNvPr>
          <p:cNvSpPr>
            <a:spLocks noGrp="1"/>
          </p:cNvSpPr>
          <p:nvPr>
            <p:ph idx="1"/>
          </p:nvPr>
        </p:nvSpPr>
        <p:spPr/>
        <p:txBody>
          <a:bodyPr>
            <a:normAutofit/>
          </a:bodyPr>
          <a:lstStyle/>
          <a:p>
            <a:r>
              <a:rPr lang="en-US" sz="2800" dirty="0"/>
              <a:t>Split data into 3 groups randomly</a:t>
            </a:r>
          </a:p>
          <a:p>
            <a:pPr lvl="1"/>
            <a:r>
              <a:rPr lang="en-US" sz="2400" dirty="0"/>
              <a:t>True random can be hard</a:t>
            </a:r>
          </a:p>
          <a:p>
            <a:pPr lvl="1"/>
            <a:r>
              <a:rPr lang="en-US" sz="2400" dirty="0"/>
              <a:t>80/10/10 is a good rule-of-thumb</a:t>
            </a:r>
          </a:p>
          <a:p>
            <a:r>
              <a:rPr lang="en-US" sz="2800" dirty="0"/>
              <a:t>Validate set makes sure you don’t overfit and sets hyperparameters</a:t>
            </a:r>
          </a:p>
          <a:p>
            <a:r>
              <a:rPr lang="en-US" sz="2800" dirty="0"/>
              <a:t>Test set is a final sanity check on your hyperparameters</a:t>
            </a:r>
          </a:p>
        </p:txBody>
      </p:sp>
    </p:spTree>
    <p:extLst>
      <p:ext uri="{BB962C8B-B14F-4D97-AF65-F5344CB8AC3E}">
        <p14:creationId xmlns:p14="http://schemas.microsoft.com/office/powerpoint/2010/main" val="20541085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16A83-16C9-4BA4-9C29-3E0568339C76}"/>
              </a:ext>
            </a:extLst>
          </p:cNvPr>
          <p:cNvSpPr>
            <a:spLocks noGrp="1"/>
          </p:cNvSpPr>
          <p:nvPr>
            <p:ph type="title"/>
          </p:nvPr>
        </p:nvSpPr>
        <p:spPr/>
        <p:txBody>
          <a:bodyPr/>
          <a:lstStyle/>
          <a:p>
            <a:r>
              <a:rPr lang="en-US" dirty="0"/>
              <a:t>Accelerating Training</a:t>
            </a:r>
          </a:p>
        </p:txBody>
      </p:sp>
      <p:sp>
        <p:nvSpPr>
          <p:cNvPr id="3" name="Content Placeholder 2">
            <a:extLst>
              <a:ext uri="{FF2B5EF4-FFF2-40B4-BE49-F238E27FC236}">
                <a16:creationId xmlns:a16="http://schemas.microsoft.com/office/drawing/2014/main" id="{6F01CA8B-73ED-4E65-9452-8ADA11352F6B}"/>
              </a:ext>
            </a:extLst>
          </p:cNvPr>
          <p:cNvSpPr>
            <a:spLocks noGrp="1"/>
          </p:cNvSpPr>
          <p:nvPr>
            <p:ph idx="1"/>
          </p:nvPr>
        </p:nvSpPr>
        <p:spPr/>
        <p:txBody>
          <a:bodyPr>
            <a:normAutofit/>
          </a:bodyPr>
          <a:lstStyle/>
          <a:p>
            <a:r>
              <a:rPr lang="en-US" sz="2800" dirty="0"/>
              <a:t>The power of GPUs</a:t>
            </a:r>
          </a:p>
          <a:p>
            <a:pPr lvl="1"/>
            <a:r>
              <a:rPr lang="en-US" sz="2400" b="0" dirty="0" err="1"/>
              <a:t>XGBoost</a:t>
            </a:r>
            <a:r>
              <a:rPr lang="en-US" sz="2400" b="0" dirty="0"/>
              <a:t> for trees</a:t>
            </a:r>
          </a:p>
          <a:p>
            <a:pPr lvl="1"/>
            <a:r>
              <a:rPr lang="en-US" sz="2400" b="0" dirty="0"/>
              <a:t>Deep learning uses the same linear algebra as video games</a:t>
            </a:r>
          </a:p>
          <a:p>
            <a:r>
              <a:rPr lang="en-US" sz="2800" dirty="0"/>
              <a:t>Bootstrap</a:t>
            </a:r>
          </a:p>
          <a:p>
            <a:pPr lvl="1"/>
            <a:r>
              <a:rPr lang="en-US" sz="2400" b="0" dirty="0"/>
              <a:t>Like decision tree -&gt; random forest</a:t>
            </a:r>
          </a:p>
          <a:p>
            <a:pPr lvl="1"/>
            <a:r>
              <a:rPr lang="en-US" sz="2400" b="0" dirty="0"/>
              <a:t>Faster training but slower inference</a:t>
            </a:r>
          </a:p>
        </p:txBody>
      </p:sp>
    </p:spTree>
    <p:extLst>
      <p:ext uri="{BB962C8B-B14F-4D97-AF65-F5344CB8AC3E}">
        <p14:creationId xmlns:p14="http://schemas.microsoft.com/office/powerpoint/2010/main" val="2470294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6700"/>
                </a:solidFill>
                <a:latin typeface="Calibri" panose="020F0502020204030204" pitchFamily="34" charset="0"/>
              </a:rPr>
              <a:t>What to expect from this class</a:t>
            </a:r>
          </a:p>
        </p:txBody>
      </p:sp>
      <p:sp>
        <p:nvSpPr>
          <p:cNvPr id="3" name="Content Placeholder 2"/>
          <p:cNvSpPr>
            <a:spLocks noGrp="1"/>
          </p:cNvSpPr>
          <p:nvPr>
            <p:ph idx="1"/>
          </p:nvPr>
        </p:nvSpPr>
        <p:spPr>
          <a:xfrm>
            <a:off x="1066800" y="1143001"/>
            <a:ext cx="7696199" cy="3489722"/>
          </a:xfrm>
        </p:spPr>
        <p:txBody>
          <a:bodyPr/>
          <a:lstStyle/>
          <a:p>
            <a:r>
              <a:rPr lang="en-US" sz="2100" dirty="0">
                <a:latin typeface="Calibri" panose="020F0502020204030204" pitchFamily="34" charset="0"/>
              </a:rPr>
              <a:t>Flexibility</a:t>
            </a:r>
          </a:p>
          <a:p>
            <a:r>
              <a:rPr lang="en-US" sz="2100" dirty="0">
                <a:latin typeface="Calibri" panose="020F0502020204030204" pitchFamily="34" charset="0"/>
              </a:rPr>
              <a:t>Conversations</a:t>
            </a:r>
          </a:p>
          <a:p>
            <a:r>
              <a:rPr lang="en-US" sz="2100" dirty="0">
                <a:latin typeface="Calibri" panose="020F0502020204030204" pitchFamily="34" charset="0"/>
              </a:rPr>
              <a:t>Literacy and awareness of what’s possible with AI right now</a:t>
            </a:r>
          </a:p>
          <a:p>
            <a:r>
              <a:rPr lang="en-US" sz="2100" dirty="0">
                <a:latin typeface="Calibri" panose="020F0502020204030204" pitchFamily="34" charset="0"/>
              </a:rPr>
              <a:t>General examples of good AI use cases</a:t>
            </a:r>
          </a:p>
          <a:p>
            <a:r>
              <a:rPr lang="en-US" sz="2100" dirty="0">
                <a:latin typeface="Calibri" panose="020F0502020204030204" pitchFamily="34" charset="0"/>
              </a:rPr>
              <a:t>Focus on history and current landscape of AI and high-level overview of machine learning</a:t>
            </a:r>
          </a:p>
          <a:p>
            <a:r>
              <a:rPr lang="en-US" sz="2100" dirty="0">
                <a:latin typeface="Calibri" panose="020F0502020204030204" pitchFamily="34" charset="0"/>
              </a:rPr>
              <a:t>Focus on how AI and machine learning can help your organization so you can act on what you learn</a:t>
            </a:r>
          </a:p>
          <a:p>
            <a:pPr marL="0" indent="0">
              <a:buNone/>
            </a:pPr>
            <a:endParaRPr lang="en-US" sz="2100" dirty="0">
              <a:latin typeface="Calibri" panose="020F0502020204030204" pitchFamily="34" charset="0"/>
            </a:endParaRPr>
          </a:p>
        </p:txBody>
      </p:sp>
    </p:spTree>
    <p:extLst>
      <p:ext uri="{BB962C8B-B14F-4D97-AF65-F5344CB8AC3E}">
        <p14:creationId xmlns:p14="http://schemas.microsoft.com/office/powerpoint/2010/main" val="94976225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16A83-16C9-4BA4-9C29-3E0568339C76}"/>
              </a:ext>
            </a:extLst>
          </p:cNvPr>
          <p:cNvSpPr>
            <a:spLocks noGrp="1"/>
          </p:cNvSpPr>
          <p:nvPr>
            <p:ph type="title"/>
          </p:nvPr>
        </p:nvSpPr>
        <p:spPr/>
        <p:txBody>
          <a:bodyPr>
            <a:normAutofit/>
          </a:bodyPr>
          <a:lstStyle/>
          <a:p>
            <a:r>
              <a:rPr lang="en-US" dirty="0"/>
              <a:t>Encoding Domain Expertise</a:t>
            </a:r>
          </a:p>
        </p:txBody>
      </p:sp>
      <p:sp>
        <p:nvSpPr>
          <p:cNvPr id="3" name="Content Placeholder 2">
            <a:extLst>
              <a:ext uri="{FF2B5EF4-FFF2-40B4-BE49-F238E27FC236}">
                <a16:creationId xmlns:a16="http://schemas.microsoft.com/office/drawing/2014/main" id="{6F01CA8B-73ED-4E65-9452-8ADA11352F6B}"/>
              </a:ext>
            </a:extLst>
          </p:cNvPr>
          <p:cNvSpPr>
            <a:spLocks noGrp="1"/>
          </p:cNvSpPr>
          <p:nvPr>
            <p:ph idx="1"/>
          </p:nvPr>
        </p:nvSpPr>
        <p:spPr/>
        <p:txBody>
          <a:bodyPr>
            <a:normAutofit/>
          </a:bodyPr>
          <a:lstStyle/>
          <a:p>
            <a:r>
              <a:rPr lang="en-US" sz="2800" dirty="0"/>
              <a:t>Feature engineering - simple algorithms to combine two or more datapoints</a:t>
            </a:r>
          </a:p>
          <a:p>
            <a:r>
              <a:rPr lang="en-US" sz="2800" dirty="0"/>
              <a:t>Great way to build collaboration between business units</a:t>
            </a:r>
          </a:p>
          <a:p>
            <a:r>
              <a:rPr lang="en-US" sz="2800" dirty="0"/>
              <a:t>Often related to KPIs</a:t>
            </a:r>
          </a:p>
          <a:p>
            <a:r>
              <a:rPr lang="en-US" sz="2800" dirty="0"/>
              <a:t>Can also uncover hidden business assumptions</a:t>
            </a:r>
          </a:p>
        </p:txBody>
      </p:sp>
    </p:spTree>
    <p:extLst>
      <p:ext uri="{BB962C8B-B14F-4D97-AF65-F5344CB8AC3E}">
        <p14:creationId xmlns:p14="http://schemas.microsoft.com/office/powerpoint/2010/main" val="34267295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16A83-16C9-4BA4-9C29-3E0568339C76}"/>
              </a:ext>
            </a:extLst>
          </p:cNvPr>
          <p:cNvSpPr>
            <a:spLocks noGrp="1"/>
          </p:cNvSpPr>
          <p:nvPr>
            <p:ph type="title"/>
          </p:nvPr>
        </p:nvSpPr>
        <p:spPr/>
        <p:txBody>
          <a:bodyPr>
            <a:normAutofit/>
          </a:bodyPr>
          <a:lstStyle/>
          <a:p>
            <a:r>
              <a:rPr lang="en-US" dirty="0"/>
              <a:t>Machine Learning Model Management</a:t>
            </a:r>
          </a:p>
        </p:txBody>
      </p:sp>
      <p:sp>
        <p:nvSpPr>
          <p:cNvPr id="3" name="Content Placeholder 2">
            <a:extLst>
              <a:ext uri="{FF2B5EF4-FFF2-40B4-BE49-F238E27FC236}">
                <a16:creationId xmlns:a16="http://schemas.microsoft.com/office/drawing/2014/main" id="{6F01CA8B-73ED-4E65-9452-8ADA11352F6B}"/>
              </a:ext>
            </a:extLst>
          </p:cNvPr>
          <p:cNvSpPr>
            <a:spLocks noGrp="1"/>
          </p:cNvSpPr>
          <p:nvPr>
            <p:ph idx="1"/>
          </p:nvPr>
        </p:nvSpPr>
        <p:spPr/>
        <p:txBody>
          <a:bodyPr>
            <a:normAutofit/>
          </a:bodyPr>
          <a:lstStyle/>
          <a:p>
            <a:r>
              <a:rPr lang="en-US" sz="2800" dirty="0"/>
              <a:t>Every day you get new data and new ideas</a:t>
            </a:r>
          </a:p>
          <a:p>
            <a:r>
              <a:rPr lang="en-US" sz="2800" dirty="0"/>
              <a:t>Models should be constantly retrained</a:t>
            </a:r>
          </a:p>
          <a:p>
            <a:r>
              <a:rPr lang="en-US" sz="2800" dirty="0"/>
              <a:t>Need to record which model made which prediction</a:t>
            </a:r>
          </a:p>
          <a:p>
            <a:r>
              <a:rPr lang="en-US" sz="2800" dirty="0"/>
              <a:t>Might have multiple models in production (A/B testing)</a:t>
            </a:r>
          </a:p>
        </p:txBody>
      </p:sp>
    </p:spTree>
    <p:extLst>
      <p:ext uri="{BB962C8B-B14F-4D97-AF65-F5344CB8AC3E}">
        <p14:creationId xmlns:p14="http://schemas.microsoft.com/office/powerpoint/2010/main" val="40940529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16A83-16C9-4BA4-9C29-3E0568339C76}"/>
              </a:ext>
            </a:extLst>
          </p:cNvPr>
          <p:cNvSpPr>
            <a:spLocks noGrp="1"/>
          </p:cNvSpPr>
          <p:nvPr>
            <p:ph type="title"/>
          </p:nvPr>
        </p:nvSpPr>
        <p:spPr/>
        <p:txBody>
          <a:bodyPr/>
          <a:lstStyle/>
          <a:p>
            <a:r>
              <a:rPr lang="en-US" dirty="0"/>
              <a:t>Automating Data Science</a:t>
            </a:r>
          </a:p>
        </p:txBody>
      </p:sp>
      <p:pic>
        <p:nvPicPr>
          <p:cNvPr id="5122" name="Picture 2" descr="XGBoost results on the pipelines UI">
            <a:extLst>
              <a:ext uri="{FF2B5EF4-FFF2-40B4-BE49-F238E27FC236}">
                <a16:creationId xmlns:a16="http://schemas.microsoft.com/office/drawing/2014/main" id="{6AEC9503-E924-4C6B-8E7B-EF4E734DEF90}"/>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649693" y="1047750"/>
            <a:ext cx="3844613" cy="3409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27863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dn-images-1.medium.com/max/2600/0*xn9KO7B_Bwa5pPB9.jp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t="6753" b="-7816"/>
          <a:stretch/>
        </p:blipFill>
        <p:spPr bwMode="auto">
          <a:xfrm>
            <a:off x="-15240" y="0"/>
            <a:ext cx="9159239" cy="48463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B216A83-16C9-4BA4-9C29-3E0568339C76}"/>
              </a:ext>
            </a:extLst>
          </p:cNvPr>
          <p:cNvSpPr>
            <a:spLocks noGrp="1"/>
          </p:cNvSpPr>
          <p:nvPr>
            <p:ph type="title"/>
          </p:nvPr>
        </p:nvSpPr>
        <p:spPr>
          <a:xfrm>
            <a:off x="304800" y="2647950"/>
            <a:ext cx="8210550" cy="869154"/>
          </a:xfrm>
        </p:spPr>
        <p:txBody>
          <a:bodyPr>
            <a:normAutofit/>
          </a:bodyPr>
          <a:lstStyle/>
          <a:p>
            <a:r>
              <a:rPr lang="en-US" dirty="0">
                <a:solidFill>
                  <a:schemeClr val="tx1"/>
                </a:solidFill>
              </a:rPr>
              <a:t>Tool discussion:</a:t>
            </a:r>
          </a:p>
        </p:txBody>
      </p:sp>
      <p:sp>
        <p:nvSpPr>
          <p:cNvPr id="5" name="Title 1">
            <a:extLst>
              <a:ext uri="{FF2B5EF4-FFF2-40B4-BE49-F238E27FC236}">
                <a16:creationId xmlns:a16="http://schemas.microsoft.com/office/drawing/2014/main" id="{6B216A83-16C9-4BA4-9C29-3E0568339C76}"/>
              </a:ext>
            </a:extLst>
          </p:cNvPr>
          <p:cNvSpPr txBox="1">
            <a:spLocks/>
          </p:cNvSpPr>
          <p:nvPr/>
        </p:nvSpPr>
        <p:spPr>
          <a:xfrm>
            <a:off x="323850" y="3257550"/>
            <a:ext cx="8210550" cy="8691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r>
              <a:rPr lang="en-US" sz="4800" dirty="0" err="1">
                <a:solidFill>
                  <a:schemeClr val="accent6">
                    <a:lumMod val="40000"/>
                    <a:lumOff val="60000"/>
                  </a:schemeClr>
                </a:solidFill>
              </a:rPr>
              <a:t>Tensorflow</a:t>
            </a:r>
            <a:endParaRPr lang="en-US" sz="4800" dirty="0">
              <a:solidFill>
                <a:schemeClr val="accent6">
                  <a:lumMod val="40000"/>
                  <a:lumOff val="60000"/>
                </a:schemeClr>
              </a:solidFill>
            </a:endParaRPr>
          </a:p>
        </p:txBody>
      </p:sp>
    </p:spTree>
    <p:extLst>
      <p:ext uri="{BB962C8B-B14F-4D97-AF65-F5344CB8AC3E}">
        <p14:creationId xmlns:p14="http://schemas.microsoft.com/office/powerpoint/2010/main" val="36765123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16A83-16C9-4BA4-9C29-3E0568339C76}"/>
              </a:ext>
            </a:extLst>
          </p:cNvPr>
          <p:cNvSpPr>
            <a:spLocks noGrp="1"/>
          </p:cNvSpPr>
          <p:nvPr>
            <p:ph type="title"/>
          </p:nvPr>
        </p:nvSpPr>
        <p:spPr/>
        <p:txBody>
          <a:bodyPr/>
          <a:lstStyle/>
          <a:p>
            <a:r>
              <a:rPr lang="en-US" dirty="0" err="1"/>
              <a:t>Tensorflow</a:t>
            </a:r>
            <a:endParaRPr lang="en-US" dirty="0"/>
          </a:p>
        </p:txBody>
      </p:sp>
      <p:sp>
        <p:nvSpPr>
          <p:cNvPr id="4" name="Content Placeholder 2">
            <a:extLst>
              <a:ext uri="{FF2B5EF4-FFF2-40B4-BE49-F238E27FC236}">
                <a16:creationId xmlns:a16="http://schemas.microsoft.com/office/drawing/2014/main" id="{6F01CA8B-73ED-4E65-9452-8ADA11352F6B}"/>
              </a:ext>
            </a:extLst>
          </p:cNvPr>
          <p:cNvSpPr>
            <a:spLocks noGrp="1"/>
          </p:cNvSpPr>
          <p:nvPr>
            <p:ph idx="1"/>
          </p:nvPr>
        </p:nvSpPr>
        <p:spPr>
          <a:xfrm>
            <a:off x="628650" y="1143001"/>
            <a:ext cx="7886700" cy="3489722"/>
          </a:xfrm>
        </p:spPr>
        <p:txBody>
          <a:bodyPr>
            <a:normAutofit/>
          </a:bodyPr>
          <a:lstStyle/>
          <a:p>
            <a:pPr marL="0" indent="0">
              <a:buNone/>
            </a:pPr>
            <a:r>
              <a:rPr lang="en-US" sz="2600" dirty="0" err="1"/>
              <a:t>Tensorflow</a:t>
            </a:r>
            <a:r>
              <a:rPr lang="en-US" sz="2600" dirty="0"/>
              <a:t> offers AI capability for:</a:t>
            </a:r>
          </a:p>
          <a:p>
            <a:pPr lvl="1">
              <a:spcBef>
                <a:spcPts val="1800"/>
              </a:spcBef>
            </a:pPr>
            <a:r>
              <a:rPr lang="en-US" sz="2400" dirty="0"/>
              <a:t>Classification</a:t>
            </a:r>
          </a:p>
          <a:p>
            <a:pPr lvl="1"/>
            <a:r>
              <a:rPr lang="en-US" sz="2400" dirty="0"/>
              <a:t>Perception</a:t>
            </a:r>
          </a:p>
          <a:p>
            <a:pPr lvl="1"/>
            <a:r>
              <a:rPr lang="en-US" sz="2400" dirty="0"/>
              <a:t>Understanding</a:t>
            </a:r>
          </a:p>
          <a:p>
            <a:pPr lvl="1"/>
            <a:r>
              <a:rPr lang="en-US" sz="2400" dirty="0"/>
              <a:t>Discovering</a:t>
            </a:r>
          </a:p>
          <a:p>
            <a:pPr lvl="1"/>
            <a:r>
              <a:rPr lang="en-US" sz="2400" dirty="0"/>
              <a:t>Prediction</a:t>
            </a:r>
          </a:p>
          <a:p>
            <a:pPr lvl="1"/>
            <a:r>
              <a:rPr lang="en-US" sz="2400" dirty="0"/>
              <a:t>Creation</a:t>
            </a:r>
          </a:p>
        </p:txBody>
      </p:sp>
    </p:spTree>
    <p:extLst>
      <p:ext uri="{BB962C8B-B14F-4D97-AF65-F5344CB8AC3E}">
        <p14:creationId xmlns:p14="http://schemas.microsoft.com/office/powerpoint/2010/main" val="3803586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16A83-16C9-4BA4-9C29-3E0568339C76}"/>
              </a:ext>
            </a:extLst>
          </p:cNvPr>
          <p:cNvSpPr>
            <a:spLocks noGrp="1"/>
          </p:cNvSpPr>
          <p:nvPr>
            <p:ph type="title"/>
          </p:nvPr>
        </p:nvSpPr>
        <p:spPr/>
        <p:txBody>
          <a:bodyPr/>
          <a:lstStyle/>
          <a:p>
            <a:r>
              <a:rPr lang="en-US" dirty="0" err="1"/>
              <a:t>Tensorflow</a:t>
            </a:r>
            <a:endParaRPr lang="en-US" dirty="0"/>
          </a:p>
        </p:txBody>
      </p:sp>
      <p:sp>
        <p:nvSpPr>
          <p:cNvPr id="4" name="Content Placeholder 2">
            <a:extLst>
              <a:ext uri="{FF2B5EF4-FFF2-40B4-BE49-F238E27FC236}">
                <a16:creationId xmlns:a16="http://schemas.microsoft.com/office/drawing/2014/main" id="{6F01CA8B-73ED-4E65-9452-8ADA11352F6B}"/>
              </a:ext>
            </a:extLst>
          </p:cNvPr>
          <p:cNvSpPr>
            <a:spLocks noGrp="1"/>
          </p:cNvSpPr>
          <p:nvPr>
            <p:ph idx="1"/>
          </p:nvPr>
        </p:nvSpPr>
        <p:spPr>
          <a:xfrm>
            <a:off x="628650" y="1143001"/>
            <a:ext cx="7886700" cy="3489722"/>
          </a:xfrm>
        </p:spPr>
        <p:txBody>
          <a:bodyPr>
            <a:normAutofit/>
          </a:bodyPr>
          <a:lstStyle/>
          <a:p>
            <a:pPr marL="0" indent="0">
              <a:buNone/>
            </a:pPr>
            <a:r>
              <a:rPr lang="en-US" sz="2600" dirty="0" err="1"/>
              <a:t>Tensorflow</a:t>
            </a:r>
            <a:r>
              <a:rPr lang="en-US" sz="2600" dirty="0"/>
              <a:t> offers AI capability for:</a:t>
            </a:r>
          </a:p>
          <a:p>
            <a:pPr lvl="1">
              <a:spcBef>
                <a:spcPts val="1800"/>
              </a:spcBef>
            </a:pPr>
            <a:r>
              <a:rPr lang="en-US" sz="2400" dirty="0"/>
              <a:t>Classification</a:t>
            </a:r>
          </a:p>
          <a:p>
            <a:pPr lvl="1"/>
            <a:r>
              <a:rPr lang="en-US" sz="2400" dirty="0"/>
              <a:t>Perception</a:t>
            </a:r>
          </a:p>
          <a:p>
            <a:pPr lvl="1"/>
            <a:r>
              <a:rPr lang="en-US" sz="2400" dirty="0"/>
              <a:t>Understanding</a:t>
            </a:r>
          </a:p>
          <a:p>
            <a:pPr lvl="1"/>
            <a:r>
              <a:rPr lang="en-US" sz="2400" dirty="0"/>
              <a:t>Discovering</a:t>
            </a:r>
          </a:p>
          <a:p>
            <a:pPr lvl="1"/>
            <a:r>
              <a:rPr lang="en-US" sz="2400" dirty="0"/>
              <a:t>Prediction</a:t>
            </a:r>
          </a:p>
          <a:p>
            <a:pPr lvl="1"/>
            <a:r>
              <a:rPr lang="en-US" sz="2400" dirty="0"/>
              <a:t>Creation</a:t>
            </a:r>
          </a:p>
        </p:txBody>
      </p:sp>
    </p:spTree>
    <p:extLst>
      <p:ext uri="{BB962C8B-B14F-4D97-AF65-F5344CB8AC3E}">
        <p14:creationId xmlns:p14="http://schemas.microsoft.com/office/powerpoint/2010/main" val="29472261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16A83-16C9-4BA4-9C29-3E0568339C76}"/>
              </a:ext>
            </a:extLst>
          </p:cNvPr>
          <p:cNvSpPr>
            <a:spLocks noGrp="1"/>
          </p:cNvSpPr>
          <p:nvPr>
            <p:ph type="title"/>
          </p:nvPr>
        </p:nvSpPr>
        <p:spPr/>
        <p:txBody>
          <a:bodyPr/>
          <a:lstStyle/>
          <a:p>
            <a:r>
              <a:rPr lang="en-US" dirty="0" err="1"/>
              <a:t>Tensorflow</a:t>
            </a:r>
            <a:r>
              <a:rPr lang="en-US" dirty="0"/>
              <a:t> – who can use it?</a:t>
            </a:r>
          </a:p>
        </p:txBody>
      </p:sp>
      <p:sp>
        <p:nvSpPr>
          <p:cNvPr id="4" name="Content Placeholder 2">
            <a:extLst>
              <a:ext uri="{FF2B5EF4-FFF2-40B4-BE49-F238E27FC236}">
                <a16:creationId xmlns:a16="http://schemas.microsoft.com/office/drawing/2014/main" id="{6F01CA8B-73ED-4E65-9452-8ADA11352F6B}"/>
              </a:ext>
            </a:extLst>
          </p:cNvPr>
          <p:cNvSpPr>
            <a:spLocks noGrp="1"/>
          </p:cNvSpPr>
          <p:nvPr>
            <p:ph idx="1"/>
          </p:nvPr>
        </p:nvSpPr>
        <p:spPr>
          <a:xfrm>
            <a:off x="628650" y="1139428"/>
            <a:ext cx="8134350" cy="3489722"/>
          </a:xfrm>
        </p:spPr>
        <p:txBody>
          <a:bodyPr>
            <a:normAutofit/>
          </a:bodyPr>
          <a:lstStyle/>
          <a:p>
            <a:pPr marL="0" indent="0">
              <a:buNone/>
            </a:pPr>
            <a:r>
              <a:rPr lang="en-US" sz="2000" dirty="0">
                <a:solidFill>
                  <a:schemeClr val="accent6">
                    <a:lumMod val="50000"/>
                  </a:schemeClr>
                </a:solidFill>
              </a:rPr>
              <a:t>The Google developer community provides these expectations:</a:t>
            </a:r>
          </a:p>
          <a:p>
            <a:pPr marL="0" indent="0">
              <a:buNone/>
            </a:pPr>
            <a:endParaRPr lang="en-US" sz="2000" dirty="0">
              <a:solidFill>
                <a:schemeClr val="accent6">
                  <a:lumMod val="50000"/>
                </a:schemeClr>
              </a:solidFill>
            </a:endParaRPr>
          </a:p>
          <a:p>
            <a:r>
              <a:rPr lang="en-US" sz="2400" dirty="0"/>
              <a:t>Mastery of intro-level algebra.</a:t>
            </a:r>
            <a:r>
              <a:rPr lang="en-US" sz="2400" b="0" dirty="0"/>
              <a:t> </a:t>
            </a:r>
          </a:p>
          <a:p>
            <a:endParaRPr lang="en-US" sz="2400" b="0" dirty="0"/>
          </a:p>
          <a:p>
            <a:r>
              <a:rPr lang="en-US" sz="2400" dirty="0"/>
              <a:t>Proficiency in programming basics, and some experience coding in Python.</a:t>
            </a:r>
            <a:r>
              <a:rPr lang="en-US" sz="2400" b="0" dirty="0"/>
              <a:t> Although </a:t>
            </a:r>
            <a:r>
              <a:rPr lang="en-US" sz="2400" b="0" dirty="0" err="1"/>
              <a:t>Tensorflow</a:t>
            </a:r>
            <a:r>
              <a:rPr lang="en-US" sz="2400" b="0" dirty="0"/>
              <a:t> now supports many environments, in general one should feel comfortable reading and writing Python code that contains basic programming constructs.</a:t>
            </a:r>
          </a:p>
        </p:txBody>
      </p:sp>
    </p:spTree>
    <p:extLst>
      <p:ext uri="{BB962C8B-B14F-4D97-AF65-F5344CB8AC3E}">
        <p14:creationId xmlns:p14="http://schemas.microsoft.com/office/powerpoint/2010/main" val="25257006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dn-images-1.medium.com/max/2600/0*xn9KO7B_Bwa5pPB9.jp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t="6753" b="-7816"/>
          <a:stretch/>
        </p:blipFill>
        <p:spPr bwMode="auto">
          <a:xfrm>
            <a:off x="-15240" y="0"/>
            <a:ext cx="9159239" cy="48463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B216A83-16C9-4BA4-9C29-3E0568339C76}"/>
              </a:ext>
            </a:extLst>
          </p:cNvPr>
          <p:cNvSpPr>
            <a:spLocks noGrp="1"/>
          </p:cNvSpPr>
          <p:nvPr>
            <p:ph type="title"/>
          </p:nvPr>
        </p:nvSpPr>
        <p:spPr>
          <a:xfrm>
            <a:off x="304800" y="3378996"/>
            <a:ext cx="8210550" cy="869154"/>
          </a:xfrm>
        </p:spPr>
        <p:txBody>
          <a:bodyPr>
            <a:normAutofit/>
          </a:bodyPr>
          <a:lstStyle/>
          <a:p>
            <a:r>
              <a:rPr lang="en-US" dirty="0">
                <a:solidFill>
                  <a:schemeClr val="tx1"/>
                </a:solidFill>
              </a:rPr>
              <a:t>Case study</a:t>
            </a:r>
          </a:p>
        </p:txBody>
      </p:sp>
      <p:sp>
        <p:nvSpPr>
          <p:cNvPr id="5" name="Title 1">
            <a:extLst>
              <a:ext uri="{FF2B5EF4-FFF2-40B4-BE49-F238E27FC236}">
                <a16:creationId xmlns:a16="http://schemas.microsoft.com/office/drawing/2014/main" id="{6B216A83-16C9-4BA4-9C29-3E0568339C76}"/>
              </a:ext>
            </a:extLst>
          </p:cNvPr>
          <p:cNvSpPr txBox="1">
            <a:spLocks/>
          </p:cNvSpPr>
          <p:nvPr/>
        </p:nvSpPr>
        <p:spPr>
          <a:xfrm>
            <a:off x="323850" y="2800350"/>
            <a:ext cx="8210550" cy="8691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a:lstStyle>
          <a:p>
            <a:r>
              <a:rPr lang="en-US" sz="4800" dirty="0" err="1">
                <a:solidFill>
                  <a:schemeClr val="accent6">
                    <a:lumMod val="40000"/>
                    <a:lumOff val="60000"/>
                  </a:schemeClr>
                </a:solidFill>
              </a:rPr>
              <a:t>Tensorflow</a:t>
            </a:r>
            <a:r>
              <a:rPr lang="en-US" sz="4800" dirty="0">
                <a:solidFill>
                  <a:schemeClr val="accent6">
                    <a:lumMod val="40000"/>
                    <a:lumOff val="60000"/>
                  </a:schemeClr>
                </a:solidFill>
              </a:rPr>
              <a:t>:</a:t>
            </a:r>
          </a:p>
        </p:txBody>
      </p:sp>
    </p:spTree>
    <p:extLst>
      <p:ext uri="{BB962C8B-B14F-4D97-AF65-F5344CB8AC3E}">
        <p14:creationId xmlns:p14="http://schemas.microsoft.com/office/powerpoint/2010/main" val="21695567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Boston Dynamics BigDog"/>
          <p:cNvPicPr>
            <a:picLocks noChangeAspect="1" noChangeArrowheads="1"/>
          </p:cNvPicPr>
          <p:nvPr/>
        </p:nvPicPr>
        <p:blipFill rotWithShape="1">
          <a:blip r:embed="rId3">
            <a:extLst>
              <a:ext uri="{28A0092B-C50C-407E-A947-70E740481C1C}">
                <a14:useLocalDpi xmlns:a14="http://schemas.microsoft.com/office/drawing/2010/main" val="0"/>
              </a:ext>
            </a:extLst>
          </a:blip>
          <a:srcRect l="45445" t="20853" r="-2267" b="31911"/>
          <a:stretch/>
        </p:blipFill>
        <p:spPr bwMode="auto">
          <a:xfrm>
            <a:off x="0" y="-19051"/>
            <a:ext cx="9525000" cy="448056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6430" y="3074988"/>
            <a:ext cx="9190430" cy="142875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5429AF-D33C-DA42-9582-3CCD23B346FA}"/>
              </a:ext>
            </a:extLst>
          </p:cNvPr>
          <p:cNvSpPr>
            <a:spLocks noGrp="1"/>
          </p:cNvSpPr>
          <p:nvPr>
            <p:ph type="title"/>
          </p:nvPr>
        </p:nvSpPr>
        <p:spPr>
          <a:xfrm>
            <a:off x="533400" y="3378996"/>
            <a:ext cx="8210550" cy="869154"/>
          </a:xfrm>
        </p:spPr>
        <p:txBody>
          <a:bodyPr>
            <a:normAutofit/>
          </a:bodyPr>
          <a:lstStyle/>
          <a:p>
            <a:pPr algn="ctr"/>
            <a:r>
              <a:rPr lang="en-US" sz="3200" dirty="0">
                <a:solidFill>
                  <a:srgbClr val="AF1775"/>
                </a:solidFill>
              </a:rPr>
              <a:t>Part 4: Creating Concrete Value</a:t>
            </a:r>
          </a:p>
        </p:txBody>
      </p:sp>
    </p:spTree>
    <p:extLst>
      <p:ext uri="{BB962C8B-B14F-4D97-AF65-F5344CB8AC3E}">
        <p14:creationId xmlns:p14="http://schemas.microsoft.com/office/powerpoint/2010/main" val="12405564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A3BE3-149B-3548-AD8E-1B5DBE5897D0}"/>
              </a:ext>
            </a:extLst>
          </p:cNvPr>
          <p:cNvSpPr>
            <a:spLocks noGrp="1"/>
          </p:cNvSpPr>
          <p:nvPr>
            <p:ph type="title"/>
          </p:nvPr>
        </p:nvSpPr>
        <p:spPr>
          <a:xfrm>
            <a:off x="628650" y="209550"/>
            <a:ext cx="7886700" cy="697703"/>
          </a:xfrm>
        </p:spPr>
        <p:txBody>
          <a:bodyPr>
            <a:normAutofit/>
          </a:bodyPr>
          <a:lstStyle/>
          <a:p>
            <a:r>
              <a:rPr lang="en-US" dirty="0"/>
              <a:t>Let’s think about value for a moment.</a:t>
            </a:r>
          </a:p>
        </p:txBody>
      </p:sp>
      <p:sp>
        <p:nvSpPr>
          <p:cNvPr id="3" name="Content Placeholder 2">
            <a:extLst>
              <a:ext uri="{FF2B5EF4-FFF2-40B4-BE49-F238E27FC236}">
                <a16:creationId xmlns:a16="http://schemas.microsoft.com/office/drawing/2014/main" id="{19113455-031B-5C42-85C7-7F7655EC6562}"/>
              </a:ext>
            </a:extLst>
          </p:cNvPr>
          <p:cNvSpPr>
            <a:spLocks noGrp="1"/>
          </p:cNvSpPr>
          <p:nvPr>
            <p:ph idx="1"/>
          </p:nvPr>
        </p:nvSpPr>
        <p:spPr>
          <a:xfrm>
            <a:off x="628650" y="907253"/>
            <a:ext cx="7886700" cy="3584973"/>
          </a:xfrm>
        </p:spPr>
        <p:txBody>
          <a:bodyPr>
            <a:normAutofit/>
          </a:bodyPr>
          <a:lstStyle/>
          <a:p>
            <a:pPr marL="0" indent="0">
              <a:buNone/>
            </a:pPr>
            <a:r>
              <a:rPr lang="en-US" sz="2000" dirty="0"/>
              <a:t>What constitutes value?</a:t>
            </a:r>
          </a:p>
          <a:p>
            <a:pPr>
              <a:spcBef>
                <a:spcPts val="1800"/>
              </a:spcBef>
            </a:pPr>
            <a:r>
              <a:rPr lang="en-US" sz="2000" b="0" dirty="0"/>
              <a:t>Better products</a:t>
            </a:r>
          </a:p>
          <a:p>
            <a:r>
              <a:rPr lang="en-US" sz="2000" b="0" dirty="0"/>
              <a:t>Path to innovation</a:t>
            </a:r>
          </a:p>
          <a:p>
            <a:r>
              <a:rPr lang="en-US" sz="2000" b="0" dirty="0"/>
              <a:t>New business opportunities</a:t>
            </a:r>
          </a:p>
          <a:p>
            <a:r>
              <a:rPr lang="en-US" sz="2000" b="0" dirty="0"/>
              <a:t>Improved customer experience</a:t>
            </a:r>
          </a:p>
          <a:p>
            <a:r>
              <a:rPr lang="en-US" sz="2000" b="0" dirty="0"/>
              <a:t>Higher revenues</a:t>
            </a:r>
          </a:p>
          <a:p>
            <a:r>
              <a:rPr lang="en-US" sz="2000" b="0" dirty="0"/>
              <a:t>Reduced production times</a:t>
            </a:r>
          </a:p>
          <a:p>
            <a:r>
              <a:rPr lang="en-US" sz="2000" b="0" i="1" dirty="0"/>
              <a:t>(and many more) </a:t>
            </a:r>
          </a:p>
          <a:p>
            <a:r>
              <a:rPr lang="en-US" sz="2000" dirty="0"/>
              <a:t>The business case should be directly tied to value, and finance should be the ultimate scorekeepers.</a:t>
            </a:r>
          </a:p>
          <a:p>
            <a:endParaRPr lang="en-US" sz="2000" dirty="0"/>
          </a:p>
        </p:txBody>
      </p:sp>
    </p:spTree>
    <p:extLst>
      <p:ext uri="{BB962C8B-B14F-4D97-AF65-F5344CB8AC3E}">
        <p14:creationId xmlns:p14="http://schemas.microsoft.com/office/powerpoint/2010/main" val="2171477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6700"/>
                </a:solidFill>
                <a:latin typeface="Calibri" panose="020F0502020204030204" pitchFamily="34" charset="0"/>
              </a:rPr>
              <a:t>What not to expect from this class</a:t>
            </a:r>
          </a:p>
        </p:txBody>
      </p:sp>
      <p:sp>
        <p:nvSpPr>
          <p:cNvPr id="3" name="Content Placeholder 2"/>
          <p:cNvSpPr>
            <a:spLocks noGrp="1"/>
          </p:cNvSpPr>
          <p:nvPr>
            <p:ph idx="1"/>
          </p:nvPr>
        </p:nvSpPr>
        <p:spPr>
          <a:xfrm>
            <a:off x="1066800" y="1143001"/>
            <a:ext cx="7448550" cy="3489722"/>
          </a:xfrm>
        </p:spPr>
        <p:txBody>
          <a:bodyPr/>
          <a:lstStyle/>
          <a:p>
            <a:r>
              <a:rPr lang="en-US" sz="2100" dirty="0">
                <a:latin typeface="Calibri" panose="020F0502020204030204" pitchFamily="34" charset="0"/>
              </a:rPr>
              <a:t>Prescriptions, formulas, one-size-fits-all solutions</a:t>
            </a:r>
          </a:p>
          <a:p>
            <a:r>
              <a:rPr lang="en-US" sz="2100" dirty="0">
                <a:latin typeface="Calibri" panose="020F0502020204030204" pitchFamily="34" charset="0"/>
              </a:rPr>
              <a:t>Perfect and/or mature best practices</a:t>
            </a:r>
          </a:p>
          <a:p>
            <a:r>
              <a:rPr lang="en-US" sz="2100" dirty="0">
                <a:latin typeface="Calibri" panose="020F0502020204030204" pitchFamily="34" charset="0"/>
              </a:rPr>
              <a:t>Rigid processes or step-by-step instructions</a:t>
            </a:r>
          </a:p>
          <a:p>
            <a:r>
              <a:rPr lang="en-US" sz="2100" dirty="0">
                <a:latin typeface="Calibri" panose="020F0502020204030204" pitchFamily="34" charset="0"/>
              </a:rPr>
              <a:t>Big overnight transformations</a:t>
            </a:r>
          </a:p>
          <a:p>
            <a:r>
              <a:rPr lang="en-US" sz="2100" dirty="0">
                <a:latin typeface="Calibri" panose="020F0502020204030204" pitchFamily="34" charset="0"/>
              </a:rPr>
              <a:t>Extended technical discussions or deep focus </a:t>
            </a:r>
            <a:br>
              <a:rPr lang="en-US" sz="2100" dirty="0">
                <a:latin typeface="Calibri" panose="020F0502020204030204" pitchFamily="34" charset="0"/>
              </a:rPr>
            </a:br>
            <a:r>
              <a:rPr lang="en-US" sz="2100" dirty="0">
                <a:latin typeface="Calibri" panose="020F0502020204030204" pitchFamily="34" charset="0"/>
              </a:rPr>
              <a:t>on any specific technology or tool</a:t>
            </a:r>
          </a:p>
        </p:txBody>
      </p:sp>
    </p:spTree>
    <p:extLst>
      <p:ext uri="{BB962C8B-B14F-4D97-AF65-F5344CB8AC3E}">
        <p14:creationId xmlns:p14="http://schemas.microsoft.com/office/powerpoint/2010/main" val="14333359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A3BE3-149B-3548-AD8E-1B5DBE5897D0}"/>
              </a:ext>
            </a:extLst>
          </p:cNvPr>
          <p:cNvSpPr>
            <a:spLocks noGrp="1"/>
          </p:cNvSpPr>
          <p:nvPr>
            <p:ph type="title"/>
          </p:nvPr>
        </p:nvSpPr>
        <p:spPr>
          <a:xfrm>
            <a:off x="628650" y="209550"/>
            <a:ext cx="7886700" cy="697703"/>
          </a:xfrm>
        </p:spPr>
        <p:txBody>
          <a:bodyPr>
            <a:normAutofit/>
          </a:bodyPr>
          <a:lstStyle/>
          <a:p>
            <a:r>
              <a:rPr lang="en-US" dirty="0"/>
              <a:t>Where is AI valuable?</a:t>
            </a:r>
          </a:p>
        </p:txBody>
      </p:sp>
      <p:sp>
        <p:nvSpPr>
          <p:cNvPr id="3" name="Content Placeholder 2">
            <a:extLst>
              <a:ext uri="{FF2B5EF4-FFF2-40B4-BE49-F238E27FC236}">
                <a16:creationId xmlns:a16="http://schemas.microsoft.com/office/drawing/2014/main" id="{19113455-031B-5C42-85C7-7F7655EC6562}"/>
              </a:ext>
            </a:extLst>
          </p:cNvPr>
          <p:cNvSpPr>
            <a:spLocks noGrp="1"/>
          </p:cNvSpPr>
          <p:nvPr>
            <p:ph idx="1"/>
          </p:nvPr>
        </p:nvSpPr>
        <p:spPr>
          <a:xfrm>
            <a:off x="628650" y="907253"/>
            <a:ext cx="7886700" cy="3584973"/>
          </a:xfrm>
        </p:spPr>
        <p:txBody>
          <a:bodyPr>
            <a:normAutofit/>
          </a:bodyPr>
          <a:lstStyle/>
          <a:p>
            <a:pPr marL="0" indent="0">
              <a:buNone/>
            </a:pPr>
            <a:r>
              <a:rPr lang="en-US" sz="2200" b="0" dirty="0"/>
              <a:t>The #1 barrier to AI is often not the tech itself – it’s how to figure out how to use AI for the applications it is good at performing. </a:t>
            </a:r>
          </a:p>
          <a:p>
            <a:pPr marL="0" indent="0">
              <a:buNone/>
            </a:pPr>
            <a:endParaRPr lang="en-US" sz="2200" b="0" dirty="0"/>
          </a:p>
          <a:p>
            <a:pPr marL="0" indent="0">
              <a:buNone/>
            </a:pPr>
            <a:r>
              <a:rPr lang="en-US" sz="2200" dirty="0"/>
              <a:t>So what do many high-profile uses of AI have in common?</a:t>
            </a:r>
          </a:p>
          <a:p>
            <a:pPr marL="0" lvl="0" indent="0">
              <a:buNone/>
            </a:pPr>
            <a:r>
              <a:rPr lang="en-US" sz="2200" b="0" dirty="0"/>
              <a:t>Unfortunately, they suck. Not from a technological perspective, as technical capabilities are growing and exciting. Google’s self-driving car initiative has been underway for more than 10 years now.  </a:t>
            </a:r>
          </a:p>
          <a:p>
            <a:pPr marL="0" indent="0">
              <a:buNone/>
            </a:pPr>
            <a:endParaRPr lang="en-US" sz="2200" dirty="0"/>
          </a:p>
          <a:p>
            <a:pPr marL="0" indent="0">
              <a:buNone/>
            </a:pPr>
            <a:r>
              <a:rPr lang="en-US" sz="2200" dirty="0"/>
              <a:t>But consider end users: </a:t>
            </a:r>
            <a:r>
              <a:rPr lang="en-US" sz="2200" b="0" dirty="0"/>
              <a:t>is there any demonstrable value? Do we go any faster compared to a human-driven </a:t>
            </a:r>
            <a:r>
              <a:rPr lang="en-US" sz="2200" b="0" dirty="0" err="1"/>
              <a:t>Uber</a:t>
            </a:r>
            <a:r>
              <a:rPr lang="en-US" sz="2200" b="0" dirty="0"/>
              <a:t>?</a:t>
            </a:r>
          </a:p>
        </p:txBody>
      </p:sp>
    </p:spTree>
    <p:extLst>
      <p:ext uri="{BB962C8B-B14F-4D97-AF65-F5344CB8AC3E}">
        <p14:creationId xmlns:p14="http://schemas.microsoft.com/office/powerpoint/2010/main" val="14259484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A3BE3-149B-3548-AD8E-1B5DBE5897D0}"/>
              </a:ext>
            </a:extLst>
          </p:cNvPr>
          <p:cNvSpPr>
            <a:spLocks noGrp="1"/>
          </p:cNvSpPr>
          <p:nvPr>
            <p:ph type="title"/>
          </p:nvPr>
        </p:nvSpPr>
        <p:spPr>
          <a:xfrm>
            <a:off x="628650" y="209550"/>
            <a:ext cx="7886700" cy="697703"/>
          </a:xfrm>
        </p:spPr>
        <p:txBody>
          <a:bodyPr>
            <a:normAutofit/>
          </a:bodyPr>
          <a:lstStyle/>
          <a:p>
            <a:r>
              <a:rPr lang="en-US" dirty="0"/>
              <a:t>Common examples of mediocre AI</a:t>
            </a:r>
          </a:p>
        </p:txBody>
      </p:sp>
      <p:sp>
        <p:nvSpPr>
          <p:cNvPr id="3" name="Content Placeholder 2">
            <a:extLst>
              <a:ext uri="{FF2B5EF4-FFF2-40B4-BE49-F238E27FC236}">
                <a16:creationId xmlns:a16="http://schemas.microsoft.com/office/drawing/2014/main" id="{19113455-031B-5C42-85C7-7F7655EC6562}"/>
              </a:ext>
            </a:extLst>
          </p:cNvPr>
          <p:cNvSpPr>
            <a:spLocks noGrp="1"/>
          </p:cNvSpPr>
          <p:nvPr>
            <p:ph idx="1"/>
          </p:nvPr>
        </p:nvSpPr>
        <p:spPr>
          <a:xfrm>
            <a:off x="628650" y="907253"/>
            <a:ext cx="7886700" cy="3584973"/>
          </a:xfrm>
        </p:spPr>
        <p:txBody>
          <a:bodyPr>
            <a:normAutofit/>
          </a:bodyPr>
          <a:lstStyle/>
          <a:p>
            <a:r>
              <a:rPr lang="en-US" sz="2200" dirty="0"/>
              <a:t>Extreme time to value </a:t>
            </a:r>
            <a:r>
              <a:rPr lang="en-US" sz="2200" b="0" dirty="0"/>
              <a:t>– don’t meet expectations, and consistently overpromise and underdeliver, We have such high expectations from working with humans who do these jobs. </a:t>
            </a:r>
          </a:p>
          <a:p>
            <a:r>
              <a:rPr lang="en-US" sz="2200" dirty="0"/>
              <a:t>Virtual agents </a:t>
            </a:r>
            <a:r>
              <a:rPr lang="en-US" sz="2200" b="0" dirty="0"/>
              <a:t>– it’s been 6 years since Apple launched </a:t>
            </a:r>
            <a:r>
              <a:rPr lang="en-US" sz="2200" b="0" dirty="0" err="1"/>
              <a:t>Siri</a:t>
            </a:r>
            <a:r>
              <a:rPr lang="en-US" sz="2200" b="0" dirty="0"/>
              <a:t>. There is now a rush to build virtual service agents (</a:t>
            </a:r>
            <a:r>
              <a:rPr lang="en-US" sz="2200" b="0" dirty="0" err="1"/>
              <a:t>chatbots</a:t>
            </a:r>
            <a:r>
              <a:rPr lang="en-US" sz="2200" b="0" dirty="0"/>
              <a:t>), and now many attempts at virtual sales folks. </a:t>
            </a:r>
          </a:p>
          <a:p>
            <a:r>
              <a:rPr lang="en-US" sz="2200" dirty="0"/>
              <a:t>Care providers, consumer medical recommendations </a:t>
            </a:r>
            <a:r>
              <a:rPr lang="en-US" sz="2200" b="0" dirty="0"/>
              <a:t>– More than 50% of user reviews are only 1 star on such services. </a:t>
            </a:r>
          </a:p>
          <a:p>
            <a:pPr marL="0" indent="0">
              <a:buNone/>
            </a:pPr>
            <a:endParaRPr lang="en-US" sz="2200" b="0" dirty="0"/>
          </a:p>
        </p:txBody>
      </p:sp>
    </p:spTree>
    <p:extLst>
      <p:ext uri="{BB962C8B-B14F-4D97-AF65-F5344CB8AC3E}">
        <p14:creationId xmlns:p14="http://schemas.microsoft.com/office/powerpoint/2010/main" val="24850869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A3BE3-149B-3548-AD8E-1B5DBE5897D0}"/>
              </a:ext>
            </a:extLst>
          </p:cNvPr>
          <p:cNvSpPr>
            <a:spLocks noGrp="1"/>
          </p:cNvSpPr>
          <p:nvPr>
            <p:ph type="title"/>
          </p:nvPr>
        </p:nvSpPr>
        <p:spPr>
          <a:xfrm>
            <a:off x="628650" y="209550"/>
            <a:ext cx="7886700" cy="697703"/>
          </a:xfrm>
        </p:spPr>
        <p:txBody>
          <a:bodyPr>
            <a:normAutofit/>
          </a:bodyPr>
          <a:lstStyle/>
          <a:p>
            <a:r>
              <a:rPr lang="en-US" dirty="0"/>
              <a:t>Where (and why) does AI suck?</a:t>
            </a:r>
          </a:p>
        </p:txBody>
      </p:sp>
      <p:sp>
        <p:nvSpPr>
          <p:cNvPr id="3" name="Content Placeholder 2">
            <a:extLst>
              <a:ext uri="{FF2B5EF4-FFF2-40B4-BE49-F238E27FC236}">
                <a16:creationId xmlns:a16="http://schemas.microsoft.com/office/drawing/2014/main" id="{19113455-031B-5C42-85C7-7F7655EC6562}"/>
              </a:ext>
            </a:extLst>
          </p:cNvPr>
          <p:cNvSpPr>
            <a:spLocks noGrp="1"/>
          </p:cNvSpPr>
          <p:nvPr>
            <p:ph idx="1"/>
          </p:nvPr>
        </p:nvSpPr>
        <p:spPr>
          <a:xfrm>
            <a:off x="628650" y="907253"/>
            <a:ext cx="7886700" cy="3584973"/>
          </a:xfrm>
        </p:spPr>
        <p:txBody>
          <a:bodyPr>
            <a:normAutofit/>
          </a:bodyPr>
          <a:lstStyle/>
          <a:p>
            <a:pPr marL="0" lvl="0" indent="0">
              <a:buNone/>
            </a:pPr>
            <a:r>
              <a:rPr lang="en-US" sz="2600" dirty="0"/>
              <a:t>AI offers “subhuman automation”</a:t>
            </a:r>
          </a:p>
          <a:p>
            <a:pPr lvl="1"/>
            <a:r>
              <a:rPr lang="en-US" sz="2600" b="0" dirty="0"/>
              <a:t>Usually can’t handle long tail situations </a:t>
            </a:r>
          </a:p>
          <a:p>
            <a:pPr lvl="1"/>
            <a:r>
              <a:rPr lang="en-US" sz="2600" dirty="0"/>
              <a:t>Context</a:t>
            </a:r>
            <a:r>
              <a:rPr lang="en-US" sz="2600" b="0" dirty="0"/>
              <a:t> – can’t fill in gaps in information as a human, because humans can empathize</a:t>
            </a:r>
          </a:p>
          <a:p>
            <a:pPr lvl="1"/>
            <a:r>
              <a:rPr lang="en-US" sz="2600" dirty="0"/>
              <a:t>Expertise</a:t>
            </a:r>
            <a:r>
              <a:rPr lang="en-US" sz="2600" b="0" dirty="0"/>
              <a:t> – can’t reason or explain as a human could</a:t>
            </a:r>
          </a:p>
          <a:p>
            <a:pPr lvl="1"/>
            <a:r>
              <a:rPr lang="en-US" sz="2600" dirty="0"/>
              <a:t>Trust</a:t>
            </a:r>
            <a:r>
              <a:rPr lang="en-US" sz="2600" b="0" dirty="0"/>
              <a:t> – can’t instill confidence</a:t>
            </a:r>
          </a:p>
        </p:txBody>
      </p:sp>
    </p:spTree>
    <p:extLst>
      <p:ext uri="{BB962C8B-B14F-4D97-AF65-F5344CB8AC3E}">
        <p14:creationId xmlns:p14="http://schemas.microsoft.com/office/powerpoint/2010/main" val="12911740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A3BE3-149B-3548-AD8E-1B5DBE5897D0}"/>
              </a:ext>
            </a:extLst>
          </p:cNvPr>
          <p:cNvSpPr>
            <a:spLocks noGrp="1"/>
          </p:cNvSpPr>
          <p:nvPr>
            <p:ph type="title"/>
          </p:nvPr>
        </p:nvSpPr>
        <p:spPr>
          <a:xfrm>
            <a:off x="628650" y="209550"/>
            <a:ext cx="7886700" cy="697703"/>
          </a:xfrm>
        </p:spPr>
        <p:txBody>
          <a:bodyPr>
            <a:normAutofit/>
          </a:bodyPr>
          <a:lstStyle/>
          <a:p>
            <a:r>
              <a:rPr lang="en-US" dirty="0"/>
              <a:t>What is AI good at?</a:t>
            </a:r>
          </a:p>
        </p:txBody>
      </p:sp>
      <p:sp>
        <p:nvSpPr>
          <p:cNvPr id="3" name="Content Placeholder 2">
            <a:extLst>
              <a:ext uri="{FF2B5EF4-FFF2-40B4-BE49-F238E27FC236}">
                <a16:creationId xmlns:a16="http://schemas.microsoft.com/office/drawing/2014/main" id="{19113455-031B-5C42-85C7-7F7655EC6562}"/>
              </a:ext>
            </a:extLst>
          </p:cNvPr>
          <p:cNvSpPr>
            <a:spLocks noGrp="1"/>
          </p:cNvSpPr>
          <p:nvPr>
            <p:ph idx="1"/>
          </p:nvPr>
        </p:nvSpPr>
        <p:spPr>
          <a:xfrm>
            <a:off x="628650" y="907253"/>
            <a:ext cx="8286750" cy="3584973"/>
          </a:xfrm>
        </p:spPr>
        <p:txBody>
          <a:bodyPr>
            <a:noAutofit/>
          </a:bodyPr>
          <a:lstStyle/>
          <a:p>
            <a:pPr marL="0" lvl="0" indent="0">
              <a:buNone/>
            </a:pPr>
            <a:r>
              <a:rPr lang="en-US" sz="2400" dirty="0"/>
              <a:t>Jobs you would “feel bad asking a human to do.”</a:t>
            </a:r>
          </a:p>
          <a:p>
            <a:pPr lvl="1"/>
            <a:r>
              <a:rPr lang="en-US" sz="2400" b="0" dirty="0"/>
              <a:t>Password resets</a:t>
            </a:r>
          </a:p>
          <a:p>
            <a:pPr lvl="1"/>
            <a:r>
              <a:rPr lang="en-US" sz="2400" b="0" dirty="0"/>
              <a:t>Answering repetitive questions</a:t>
            </a:r>
          </a:p>
          <a:p>
            <a:pPr lvl="1"/>
            <a:r>
              <a:rPr lang="en-US" sz="2400" b="0" dirty="0"/>
              <a:t>Data entry</a:t>
            </a:r>
          </a:p>
          <a:p>
            <a:pPr lvl="1"/>
            <a:r>
              <a:rPr lang="en-US" sz="2400" b="0" dirty="0"/>
              <a:t>Moving things around a warehouse</a:t>
            </a:r>
          </a:p>
          <a:p>
            <a:pPr lvl="1"/>
            <a:r>
              <a:rPr lang="en-US" sz="2400" b="0" dirty="0"/>
              <a:t>Connecting you with the right person</a:t>
            </a:r>
          </a:p>
          <a:p>
            <a:pPr lvl="1"/>
            <a:r>
              <a:rPr lang="en-US" sz="2400" b="0" dirty="0"/>
              <a:t>Cost savings and profit opportunities are real, but those are a long way from producing “4</a:t>
            </a:r>
            <a:r>
              <a:rPr lang="en-US" sz="2400" b="0" baseline="30000" dirty="0"/>
              <a:t>th</a:t>
            </a:r>
            <a:r>
              <a:rPr lang="en-US" sz="2400" b="0" dirty="0"/>
              <a:t> industrial revolution.” </a:t>
            </a:r>
          </a:p>
        </p:txBody>
      </p:sp>
    </p:spTree>
    <p:extLst>
      <p:ext uri="{BB962C8B-B14F-4D97-AF65-F5344CB8AC3E}">
        <p14:creationId xmlns:p14="http://schemas.microsoft.com/office/powerpoint/2010/main" val="26143403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A3BE3-149B-3548-AD8E-1B5DBE5897D0}"/>
              </a:ext>
            </a:extLst>
          </p:cNvPr>
          <p:cNvSpPr>
            <a:spLocks noGrp="1"/>
          </p:cNvSpPr>
          <p:nvPr>
            <p:ph type="title"/>
          </p:nvPr>
        </p:nvSpPr>
        <p:spPr>
          <a:xfrm>
            <a:off x="628650" y="41674"/>
            <a:ext cx="7886700" cy="697703"/>
          </a:xfrm>
        </p:spPr>
        <p:txBody>
          <a:bodyPr>
            <a:normAutofit/>
          </a:bodyPr>
          <a:lstStyle/>
          <a:p>
            <a:r>
              <a:rPr lang="en-US" dirty="0"/>
              <a:t>What does AI do well?</a:t>
            </a:r>
          </a:p>
        </p:txBody>
      </p:sp>
      <p:sp>
        <p:nvSpPr>
          <p:cNvPr id="3" name="Content Placeholder 2">
            <a:extLst>
              <a:ext uri="{FF2B5EF4-FFF2-40B4-BE49-F238E27FC236}">
                <a16:creationId xmlns:a16="http://schemas.microsoft.com/office/drawing/2014/main" id="{19113455-031B-5C42-85C7-7F7655EC6562}"/>
              </a:ext>
            </a:extLst>
          </p:cNvPr>
          <p:cNvSpPr>
            <a:spLocks noGrp="1"/>
          </p:cNvSpPr>
          <p:nvPr>
            <p:ph idx="1"/>
          </p:nvPr>
        </p:nvSpPr>
        <p:spPr>
          <a:xfrm>
            <a:off x="628650" y="739377"/>
            <a:ext cx="8362950" cy="3584973"/>
          </a:xfrm>
        </p:spPr>
        <p:txBody>
          <a:bodyPr>
            <a:noAutofit/>
          </a:bodyPr>
          <a:lstStyle/>
          <a:p>
            <a:pPr marL="0" lvl="0" indent="0">
              <a:buNone/>
            </a:pPr>
            <a:r>
              <a:rPr lang="en-US" sz="2000" dirty="0"/>
              <a:t>There is however good progress with transformative potential. Treat AI as a tool for “superhuman insight.” When applied correctly AI has the ability to outperform any individual or team:</a:t>
            </a:r>
          </a:p>
          <a:p>
            <a:pPr lvl="1">
              <a:spcBef>
                <a:spcPts val="1800"/>
              </a:spcBef>
            </a:pPr>
            <a:r>
              <a:rPr lang="en-US" sz="2000" dirty="0">
                <a:solidFill>
                  <a:srgbClr val="AF1775"/>
                </a:solidFill>
              </a:rPr>
              <a:t>Data</a:t>
            </a:r>
            <a:r>
              <a:rPr lang="en-US" sz="2000" b="0" dirty="0"/>
              <a:t> – Can handle what’s beyond the scope of a person to digest</a:t>
            </a:r>
          </a:p>
          <a:p>
            <a:pPr lvl="1"/>
            <a:r>
              <a:rPr lang="en-US" sz="2000" dirty="0">
                <a:solidFill>
                  <a:srgbClr val="AF1775"/>
                </a:solidFill>
              </a:rPr>
              <a:t>Analysis</a:t>
            </a:r>
            <a:r>
              <a:rPr lang="en-US" sz="2000" b="0" dirty="0"/>
              <a:t> – ability to compute in ways humans cannot</a:t>
            </a:r>
          </a:p>
          <a:p>
            <a:pPr lvl="1"/>
            <a:r>
              <a:rPr lang="en-US" sz="2000" dirty="0">
                <a:solidFill>
                  <a:srgbClr val="AF1775"/>
                </a:solidFill>
              </a:rPr>
              <a:t>Complexity</a:t>
            </a:r>
            <a:r>
              <a:rPr lang="en-US" sz="2000" b="0" dirty="0"/>
              <a:t> – Can detect patterns too complex for humans to envision</a:t>
            </a:r>
          </a:p>
          <a:p>
            <a:pPr lvl="1"/>
            <a:r>
              <a:rPr lang="en-US" sz="2000" dirty="0">
                <a:solidFill>
                  <a:srgbClr val="AF1775"/>
                </a:solidFill>
              </a:rPr>
              <a:t>Speed </a:t>
            </a:r>
            <a:r>
              <a:rPr lang="en-US" sz="2000" b="0" dirty="0"/>
              <a:t>– it’s a no brainer…this is where AI dominates over humans </a:t>
            </a:r>
          </a:p>
          <a:p>
            <a:pPr marL="0" indent="0">
              <a:buNone/>
            </a:pPr>
            <a:endParaRPr lang="en-US" sz="2000" b="0" dirty="0"/>
          </a:p>
          <a:p>
            <a:pPr marL="0" indent="0">
              <a:buNone/>
            </a:pPr>
            <a:r>
              <a:rPr lang="en-US" sz="2000" dirty="0"/>
              <a:t>Example: </a:t>
            </a:r>
            <a:r>
              <a:rPr lang="en-US" sz="2000" b="0" dirty="0"/>
              <a:t>Self-driving cars? Consider instead driver assistance and navigation</a:t>
            </a:r>
          </a:p>
          <a:p>
            <a:pPr marL="0" indent="0">
              <a:buNone/>
            </a:pPr>
            <a:r>
              <a:rPr lang="en-US" sz="2000" dirty="0"/>
              <a:t>Example: </a:t>
            </a:r>
            <a:r>
              <a:rPr lang="en-US" sz="2000" b="0" dirty="0"/>
              <a:t>Medical recommendations? Consider instead imaging: AI is better than human doctors at identifying benign vs. malignant skin tumors</a:t>
            </a:r>
          </a:p>
        </p:txBody>
      </p:sp>
    </p:spTree>
    <p:extLst>
      <p:ext uri="{BB962C8B-B14F-4D97-AF65-F5344CB8AC3E}">
        <p14:creationId xmlns:p14="http://schemas.microsoft.com/office/powerpoint/2010/main" val="37556673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A3BE3-149B-3548-AD8E-1B5DBE5897D0}"/>
              </a:ext>
            </a:extLst>
          </p:cNvPr>
          <p:cNvSpPr>
            <a:spLocks noGrp="1"/>
          </p:cNvSpPr>
          <p:nvPr>
            <p:ph type="title"/>
          </p:nvPr>
        </p:nvSpPr>
        <p:spPr>
          <a:xfrm>
            <a:off x="628650" y="209550"/>
            <a:ext cx="7886700" cy="697703"/>
          </a:xfrm>
        </p:spPr>
        <p:txBody>
          <a:bodyPr>
            <a:normAutofit/>
          </a:bodyPr>
          <a:lstStyle/>
          <a:p>
            <a:r>
              <a:rPr lang="en-US" dirty="0"/>
              <a:t>A few successful examples</a:t>
            </a:r>
          </a:p>
        </p:txBody>
      </p:sp>
      <p:sp>
        <p:nvSpPr>
          <p:cNvPr id="3" name="Content Placeholder 2">
            <a:extLst>
              <a:ext uri="{FF2B5EF4-FFF2-40B4-BE49-F238E27FC236}">
                <a16:creationId xmlns:a16="http://schemas.microsoft.com/office/drawing/2014/main" id="{19113455-031B-5C42-85C7-7F7655EC6562}"/>
              </a:ext>
            </a:extLst>
          </p:cNvPr>
          <p:cNvSpPr>
            <a:spLocks noGrp="1"/>
          </p:cNvSpPr>
          <p:nvPr>
            <p:ph idx="1"/>
          </p:nvPr>
        </p:nvSpPr>
        <p:spPr>
          <a:xfrm>
            <a:off x="628650" y="907253"/>
            <a:ext cx="8286750" cy="3584973"/>
          </a:xfrm>
        </p:spPr>
        <p:txBody>
          <a:bodyPr>
            <a:noAutofit/>
          </a:bodyPr>
          <a:lstStyle/>
          <a:p>
            <a:pPr marL="0" lvl="0" indent="0">
              <a:buNone/>
            </a:pPr>
            <a:r>
              <a:rPr lang="en-US" sz="2200" dirty="0"/>
              <a:t>Rethink AI for “superhuman insight.” Consider some successful examples:</a:t>
            </a:r>
          </a:p>
          <a:p>
            <a:pPr lvl="1"/>
            <a:r>
              <a:rPr lang="en-US" sz="2200" b="0" dirty="0"/>
              <a:t>Starsky robotics for semi-autonomous trucks</a:t>
            </a:r>
          </a:p>
          <a:p>
            <a:pPr lvl="1"/>
            <a:r>
              <a:rPr lang="en-US" sz="2200" b="0" dirty="0"/>
              <a:t>IBM  Watson for oncology – (physician recommendation systems)</a:t>
            </a:r>
          </a:p>
          <a:p>
            <a:pPr lvl="1"/>
            <a:r>
              <a:rPr lang="en-US" sz="2200" b="0" dirty="0"/>
              <a:t>Better results come from leveraging AI and humans effectively</a:t>
            </a:r>
          </a:p>
          <a:p>
            <a:pPr lvl="1"/>
            <a:r>
              <a:rPr lang="en-US" sz="2200" b="0" dirty="0"/>
              <a:t>Encourage adoption</a:t>
            </a:r>
          </a:p>
        </p:txBody>
      </p:sp>
    </p:spTree>
    <p:extLst>
      <p:ext uri="{BB962C8B-B14F-4D97-AF65-F5344CB8AC3E}">
        <p14:creationId xmlns:p14="http://schemas.microsoft.com/office/powerpoint/2010/main" val="19576917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A3BE3-149B-3548-AD8E-1B5DBE5897D0}"/>
              </a:ext>
            </a:extLst>
          </p:cNvPr>
          <p:cNvSpPr>
            <a:spLocks noGrp="1"/>
          </p:cNvSpPr>
          <p:nvPr>
            <p:ph type="title"/>
          </p:nvPr>
        </p:nvSpPr>
        <p:spPr>
          <a:xfrm>
            <a:off x="628650" y="209550"/>
            <a:ext cx="7886700" cy="697703"/>
          </a:xfrm>
        </p:spPr>
        <p:txBody>
          <a:bodyPr>
            <a:normAutofit/>
          </a:bodyPr>
          <a:lstStyle/>
          <a:p>
            <a:r>
              <a:rPr lang="en-US" dirty="0"/>
              <a:t>Takeaways?</a:t>
            </a:r>
          </a:p>
        </p:txBody>
      </p:sp>
      <p:sp>
        <p:nvSpPr>
          <p:cNvPr id="3" name="Content Placeholder 2">
            <a:extLst>
              <a:ext uri="{FF2B5EF4-FFF2-40B4-BE49-F238E27FC236}">
                <a16:creationId xmlns:a16="http://schemas.microsoft.com/office/drawing/2014/main" id="{19113455-031B-5C42-85C7-7F7655EC6562}"/>
              </a:ext>
            </a:extLst>
          </p:cNvPr>
          <p:cNvSpPr>
            <a:spLocks noGrp="1"/>
          </p:cNvSpPr>
          <p:nvPr>
            <p:ph idx="1"/>
          </p:nvPr>
        </p:nvSpPr>
        <p:spPr>
          <a:xfrm>
            <a:off x="628650" y="907253"/>
            <a:ext cx="7886700" cy="3584973"/>
          </a:xfrm>
        </p:spPr>
        <p:txBody>
          <a:bodyPr>
            <a:normAutofit/>
          </a:bodyPr>
          <a:lstStyle/>
          <a:p>
            <a:pPr lvl="0"/>
            <a:r>
              <a:rPr lang="en-US" sz="2400" b="0" dirty="0"/>
              <a:t>Beware AI for subhuman automation</a:t>
            </a:r>
          </a:p>
          <a:p>
            <a:pPr lvl="0"/>
            <a:r>
              <a:rPr lang="en-US" sz="2400" b="0" dirty="0"/>
              <a:t>Leverage AI for superhuman insight</a:t>
            </a:r>
          </a:p>
          <a:p>
            <a:pPr lvl="0"/>
            <a:r>
              <a:rPr lang="en-US" sz="2400" b="0" dirty="0"/>
              <a:t>Rethink AI use cases accordingly if your goal to value looks like subhuman automation.</a:t>
            </a:r>
          </a:p>
          <a:p>
            <a:r>
              <a:rPr lang="en-US" sz="2400" b="0" dirty="0"/>
              <a:t>Start small, solve a specific problem, demonstrate success and value, and use quick wins to build adoption and support</a:t>
            </a:r>
          </a:p>
          <a:p>
            <a:r>
              <a:rPr lang="en-US" sz="2400" b="0" dirty="0"/>
              <a:t>Understand the prerequisites</a:t>
            </a:r>
          </a:p>
          <a:p>
            <a:r>
              <a:rPr lang="en-US" sz="2400" b="0" dirty="0"/>
              <a:t>Have a plan for human factors (more in section 7)</a:t>
            </a:r>
          </a:p>
        </p:txBody>
      </p:sp>
    </p:spTree>
    <p:extLst>
      <p:ext uri="{BB962C8B-B14F-4D97-AF65-F5344CB8AC3E}">
        <p14:creationId xmlns:p14="http://schemas.microsoft.com/office/powerpoint/2010/main" val="412607261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The Keesler Medical Center recently acquired two of the da Vinci Xi which is one of the newest robotic surgical systems out there and the first of its kind for the Air Force. One surgical robot is set up as part of the Institute for Defense Robotic Surgical Education to assist surgeons in getting their official robotic surgery credentials. (Courtesy Photo)"/>
          <p:cNvPicPr>
            <a:picLocks noChangeAspect="1" noChangeArrowheads="1"/>
          </p:cNvPicPr>
          <p:nvPr/>
        </p:nvPicPr>
        <p:blipFill rotWithShape="1">
          <a:blip r:embed="rId3">
            <a:extLst>
              <a:ext uri="{28A0092B-C50C-407E-A947-70E740481C1C}">
                <a14:useLocalDpi xmlns:a14="http://schemas.microsoft.com/office/drawing/2010/main" val="0"/>
              </a:ext>
            </a:extLst>
          </a:blip>
          <a:srcRect t="12054" b="26484"/>
          <a:stretch/>
        </p:blipFill>
        <p:spPr bwMode="auto">
          <a:xfrm>
            <a:off x="0" y="731520"/>
            <a:ext cx="9144000" cy="37490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7CA3BE3-149B-3548-AD8E-1B5DBE5897D0}"/>
              </a:ext>
            </a:extLst>
          </p:cNvPr>
          <p:cNvSpPr>
            <a:spLocks noGrp="1"/>
          </p:cNvSpPr>
          <p:nvPr>
            <p:ph type="title"/>
          </p:nvPr>
        </p:nvSpPr>
        <p:spPr>
          <a:xfrm>
            <a:off x="628650" y="133350"/>
            <a:ext cx="7886700" cy="697703"/>
          </a:xfrm>
        </p:spPr>
        <p:txBody>
          <a:bodyPr>
            <a:normAutofit/>
          </a:bodyPr>
          <a:lstStyle/>
          <a:p>
            <a:pPr algn="ctr"/>
            <a:r>
              <a:rPr lang="en-US" dirty="0"/>
              <a:t>AI and the jobs landscape</a:t>
            </a:r>
          </a:p>
        </p:txBody>
      </p:sp>
    </p:spTree>
    <p:extLst>
      <p:ext uri="{BB962C8B-B14F-4D97-AF65-F5344CB8AC3E}">
        <p14:creationId xmlns:p14="http://schemas.microsoft.com/office/powerpoint/2010/main" val="33387829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A3BE3-149B-3548-AD8E-1B5DBE5897D0}"/>
              </a:ext>
            </a:extLst>
          </p:cNvPr>
          <p:cNvSpPr>
            <a:spLocks noGrp="1"/>
          </p:cNvSpPr>
          <p:nvPr>
            <p:ph type="title"/>
          </p:nvPr>
        </p:nvSpPr>
        <p:spPr>
          <a:xfrm>
            <a:off x="628650" y="209550"/>
            <a:ext cx="7886700" cy="697703"/>
          </a:xfrm>
        </p:spPr>
        <p:txBody>
          <a:bodyPr>
            <a:normAutofit/>
          </a:bodyPr>
          <a:lstStyle/>
          <a:p>
            <a:r>
              <a:rPr lang="en-US" dirty="0"/>
              <a:t>AI and the jobs landscape</a:t>
            </a:r>
          </a:p>
        </p:txBody>
      </p:sp>
      <p:sp>
        <p:nvSpPr>
          <p:cNvPr id="4" name="Content Placeholder 2">
            <a:extLst>
              <a:ext uri="{FF2B5EF4-FFF2-40B4-BE49-F238E27FC236}">
                <a16:creationId xmlns:a16="http://schemas.microsoft.com/office/drawing/2014/main" id="{55CA1E58-8B0B-F546-A059-C97048F2D663}"/>
              </a:ext>
            </a:extLst>
          </p:cNvPr>
          <p:cNvSpPr txBox="1">
            <a:spLocks/>
          </p:cNvSpPr>
          <p:nvPr/>
        </p:nvSpPr>
        <p:spPr>
          <a:xfrm>
            <a:off x="628650" y="987028"/>
            <a:ext cx="8362950" cy="3489722"/>
          </a:xfrm>
          <a:prstGeom prst="rect">
            <a:avLst/>
          </a:prstGeom>
        </p:spPr>
        <p:txBody>
          <a:bodyPr vert="horz" lIns="91440" tIns="45720" rIns="91440" bIns="45720" rtlCol="0">
            <a:no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0" dirty="0"/>
              <a:t>AI and machine automation won’t just involve job losses – also job gains and transformation</a:t>
            </a:r>
          </a:p>
          <a:p>
            <a:r>
              <a:rPr lang="en-US" sz="2000" b="0" dirty="0"/>
              <a:t>Transformation will involve different ways of working alongside computers</a:t>
            </a:r>
          </a:p>
          <a:p>
            <a:r>
              <a:rPr lang="en-US" sz="2000" b="0" dirty="0"/>
              <a:t>Human processes CAN be offloaded to machines</a:t>
            </a:r>
          </a:p>
          <a:p>
            <a:r>
              <a:rPr lang="en-US" sz="2000" b="0" dirty="0"/>
              <a:t>Job loses will also lead to job creation </a:t>
            </a:r>
          </a:p>
          <a:p>
            <a:r>
              <a:rPr lang="en-US" sz="2000" b="0" dirty="0"/>
              <a:t>“Robots are taking your jobs” fear in media is a little misleading and overblown. The scariest numbers attach the least firm dates and metrics.</a:t>
            </a:r>
          </a:p>
          <a:p>
            <a:r>
              <a:rPr lang="en-US" sz="2000" b="0" dirty="0"/>
              <a:t>Job loss numbers make better headlines than job creation estimates.</a:t>
            </a:r>
          </a:p>
          <a:p>
            <a:r>
              <a:rPr lang="en-US" sz="2000" b="0" dirty="0"/>
              <a:t>Few analysts focus on job gains also, and indeed they are poorly equipped to do so because data and prognostication around job losses</a:t>
            </a:r>
          </a:p>
          <a:p>
            <a:r>
              <a:rPr lang="en-US" sz="2000" b="0" dirty="0"/>
              <a:t>Consider whether jobs will be displaced, created, and automated</a:t>
            </a:r>
          </a:p>
          <a:p>
            <a:endParaRPr lang="en-US" sz="2000" b="0" dirty="0"/>
          </a:p>
        </p:txBody>
      </p:sp>
    </p:spTree>
    <p:extLst>
      <p:ext uri="{BB962C8B-B14F-4D97-AF65-F5344CB8AC3E}">
        <p14:creationId xmlns:p14="http://schemas.microsoft.com/office/powerpoint/2010/main" val="205206814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A3BE3-149B-3548-AD8E-1B5DBE5897D0}"/>
              </a:ext>
            </a:extLst>
          </p:cNvPr>
          <p:cNvSpPr>
            <a:spLocks noGrp="1"/>
          </p:cNvSpPr>
          <p:nvPr>
            <p:ph type="title"/>
          </p:nvPr>
        </p:nvSpPr>
        <p:spPr/>
        <p:txBody>
          <a:bodyPr>
            <a:normAutofit/>
          </a:bodyPr>
          <a:lstStyle/>
          <a:p>
            <a:r>
              <a:rPr lang="en-US" dirty="0"/>
              <a:t>AI and the Jobs Landscape</a:t>
            </a:r>
          </a:p>
        </p:txBody>
      </p:sp>
      <p:sp>
        <p:nvSpPr>
          <p:cNvPr id="3" name="Content Placeholder 2">
            <a:extLst>
              <a:ext uri="{FF2B5EF4-FFF2-40B4-BE49-F238E27FC236}">
                <a16:creationId xmlns:a16="http://schemas.microsoft.com/office/drawing/2014/main" id="{19113455-031B-5C42-85C7-7F7655EC6562}"/>
              </a:ext>
            </a:extLst>
          </p:cNvPr>
          <p:cNvSpPr>
            <a:spLocks noGrp="1"/>
          </p:cNvSpPr>
          <p:nvPr>
            <p:ph idx="1"/>
          </p:nvPr>
        </p:nvSpPr>
        <p:spPr>
          <a:xfrm>
            <a:off x="628650" y="971550"/>
            <a:ext cx="8286750" cy="3661173"/>
          </a:xfrm>
        </p:spPr>
        <p:txBody>
          <a:bodyPr>
            <a:noAutofit/>
          </a:bodyPr>
          <a:lstStyle/>
          <a:p>
            <a:pPr marL="0" indent="0">
              <a:lnSpc>
                <a:spcPct val="100000"/>
              </a:lnSpc>
              <a:spcBef>
                <a:spcPts val="0"/>
              </a:spcBef>
              <a:buNone/>
            </a:pPr>
            <a:r>
              <a:rPr lang="en-US" sz="2000" dirty="0"/>
              <a:t>Consider Wordsmith, a service which uses AI to write convincing news stories: it can produce 4000 automated press releases but really hasn’t replaced any journalists jobs.</a:t>
            </a:r>
          </a:p>
          <a:p>
            <a:pPr lvl="0">
              <a:lnSpc>
                <a:spcPct val="120000"/>
              </a:lnSpc>
              <a:spcBef>
                <a:spcPts val="0"/>
              </a:spcBef>
            </a:pPr>
            <a:r>
              <a:rPr lang="en-US" sz="2000" b="0" dirty="0"/>
              <a:t>All the same, the robot revolution will reshape jobs and the economy</a:t>
            </a:r>
          </a:p>
          <a:p>
            <a:pPr lvl="0">
              <a:lnSpc>
                <a:spcPct val="120000"/>
              </a:lnSpc>
              <a:spcBef>
                <a:spcPts val="0"/>
              </a:spcBef>
            </a:pPr>
            <a:r>
              <a:rPr lang="en-US" sz="2000" b="0" dirty="0"/>
              <a:t>It won’t just involve job losses – also job gains and job transformation</a:t>
            </a:r>
          </a:p>
          <a:p>
            <a:pPr lvl="0">
              <a:lnSpc>
                <a:spcPct val="120000"/>
              </a:lnSpc>
              <a:spcBef>
                <a:spcPts val="0"/>
              </a:spcBef>
            </a:pPr>
            <a:r>
              <a:rPr lang="en-US" sz="2000" b="0" dirty="0"/>
              <a:t>67% of automation professionals see fear of job losses creating negative attitudes toward automation. </a:t>
            </a:r>
          </a:p>
          <a:p>
            <a:pPr lvl="0">
              <a:lnSpc>
                <a:spcPct val="120000"/>
              </a:lnSpc>
              <a:spcBef>
                <a:spcPts val="0"/>
              </a:spcBef>
            </a:pPr>
            <a:r>
              <a:rPr lang="en-US" sz="2000" b="0" dirty="0"/>
              <a:t>Jobs are not immune – 17% (1 in 6) jobs will be lost to automation</a:t>
            </a:r>
          </a:p>
          <a:p>
            <a:pPr lvl="0">
              <a:lnSpc>
                <a:spcPct val="120000"/>
              </a:lnSpc>
              <a:spcBef>
                <a:spcPts val="0"/>
              </a:spcBef>
            </a:pPr>
            <a:r>
              <a:rPr lang="en-US" sz="2000" b="0" dirty="0"/>
              <a:t>10% equivalent jobs will be created by the automation economy</a:t>
            </a:r>
          </a:p>
        </p:txBody>
      </p:sp>
    </p:spTree>
    <p:extLst>
      <p:ext uri="{BB962C8B-B14F-4D97-AF65-F5344CB8AC3E}">
        <p14:creationId xmlns:p14="http://schemas.microsoft.com/office/powerpoint/2010/main" val="3098776215"/>
      </p:ext>
    </p:extLst>
  </p:cSld>
  <p:clrMapOvr>
    <a:masterClrMapping/>
  </p:clrMapOvr>
</p:sld>
</file>

<file path=ppt/theme/theme1.xml><?xml version="1.0" encoding="utf-8"?>
<a:theme xmlns:a="http://schemas.openxmlformats.org/drawingml/2006/main" name="Theme-orange">
  <a:themeElements>
    <a:clrScheme name="TechtownTraining">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SPE Courseware">
  <a:themeElements>
    <a:clrScheme name="ASPE Courseware 1">
      <a:dk1>
        <a:srgbClr val="FFFFFF"/>
      </a:dk1>
      <a:lt1>
        <a:srgbClr val="1F1A50"/>
      </a:lt1>
      <a:dk2>
        <a:srgbClr val="FFFFFF"/>
      </a:dk2>
      <a:lt2>
        <a:srgbClr val="1F1A50"/>
      </a:lt2>
      <a:accent1>
        <a:srgbClr val="E75F0C"/>
      </a:accent1>
      <a:accent2>
        <a:srgbClr val="EA7E46"/>
      </a:accent2>
      <a:accent3>
        <a:srgbClr val="F0A175"/>
      </a:accent3>
      <a:accent4>
        <a:srgbClr val="A41F5F"/>
      </a:accent4>
      <a:accent5>
        <a:srgbClr val="1F1A50"/>
      </a:accent5>
      <a:accent6>
        <a:srgbClr val="58585A"/>
      </a:accent6>
      <a:hlink>
        <a:srgbClr val="E75F0C"/>
      </a:hlink>
      <a:folHlink>
        <a:srgbClr val="0000F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vada - Standard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8D9BB9"/>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8D9BB9"/>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Theme-orange</Template>
  <TotalTime>22352</TotalTime>
  <Words>14417</Words>
  <Application>Microsoft Macintosh PowerPoint</Application>
  <PresentationFormat>On-screen Show (16:9)</PresentationFormat>
  <Paragraphs>1581</Paragraphs>
  <Slides>167</Slides>
  <Notes>167</Notes>
  <HiddenSlides>4</HiddenSlides>
  <MMClips>0</MMClips>
  <ScaleCrop>false</ScaleCrop>
  <HeadingPairs>
    <vt:vector size="6" baseType="variant">
      <vt:variant>
        <vt:lpstr>Fonts Used</vt:lpstr>
      </vt:variant>
      <vt:variant>
        <vt:i4>19</vt:i4>
      </vt:variant>
      <vt:variant>
        <vt:lpstr>Theme</vt:lpstr>
      </vt:variant>
      <vt:variant>
        <vt:i4>2</vt:i4>
      </vt:variant>
      <vt:variant>
        <vt:lpstr>Slide Titles</vt:lpstr>
      </vt:variant>
      <vt:variant>
        <vt:i4>167</vt:i4>
      </vt:variant>
    </vt:vector>
  </HeadingPairs>
  <TitlesOfParts>
    <vt:vector size="188" baseType="lpstr">
      <vt:lpstr>ＭＳ Ｐゴシック</vt:lpstr>
      <vt:lpstr>ヒラギノ明朝 ProN W3</vt:lpstr>
      <vt:lpstr>Arial</vt:lpstr>
      <vt:lpstr>Calibri</vt:lpstr>
      <vt:lpstr>Calibri Light</vt:lpstr>
      <vt:lpstr>Cambria Math</vt:lpstr>
      <vt:lpstr>Helvetica Neue</vt:lpstr>
      <vt:lpstr>Helvetica Neue Light</vt:lpstr>
      <vt:lpstr>Helvetica Neue Medium</vt:lpstr>
      <vt:lpstr>Lucida Grande</vt:lpstr>
      <vt:lpstr>Mangal</vt:lpstr>
      <vt:lpstr>MV Boli</vt:lpstr>
      <vt:lpstr>Open Sans</vt:lpstr>
      <vt:lpstr>Palatino</vt:lpstr>
      <vt:lpstr>Poppins Bold</vt:lpstr>
      <vt:lpstr>Segoe UI</vt:lpstr>
      <vt:lpstr>Segoe UI Symbol</vt:lpstr>
      <vt:lpstr>Source Sans Pro</vt:lpstr>
      <vt:lpstr>Wingdings</vt:lpstr>
      <vt:lpstr>Theme-orange</vt:lpstr>
      <vt:lpstr>ASPE Courseware</vt:lpstr>
      <vt:lpstr>Artificial Intelligence Implementation Boot Camp</vt:lpstr>
      <vt:lpstr>Agenda</vt:lpstr>
      <vt:lpstr>Part 1: Introduction</vt:lpstr>
      <vt:lpstr>Welcome. Did you know…</vt:lpstr>
      <vt:lpstr>Welcome. Did you know…</vt:lpstr>
      <vt:lpstr>Introductions</vt:lpstr>
      <vt:lpstr>Our Agenda</vt:lpstr>
      <vt:lpstr>What to expect from this class</vt:lpstr>
      <vt:lpstr>What not to expect from this class</vt:lpstr>
      <vt:lpstr>AI: Working Definitions</vt:lpstr>
      <vt:lpstr>What is intelligence?</vt:lpstr>
      <vt:lpstr>AI: Working Definitions</vt:lpstr>
      <vt:lpstr>Artificial Intelligence - Definition</vt:lpstr>
      <vt:lpstr>Artificial Intelligence - Definition</vt:lpstr>
      <vt:lpstr>PowerPoint Presentation</vt:lpstr>
      <vt:lpstr>PowerPoint Presentation</vt:lpstr>
      <vt:lpstr>PowerPoint Presentation</vt:lpstr>
      <vt:lpstr>PowerPoint Presentation</vt:lpstr>
      <vt:lpstr>Levels of Algorithmic Sophistication</vt:lpstr>
      <vt:lpstr>AI Today…</vt:lpstr>
      <vt:lpstr>Data is the next oil   - Clive Humby, 2006</vt:lpstr>
      <vt:lpstr>AI Today…</vt:lpstr>
      <vt:lpstr>AI Today…  - Hurdles</vt:lpstr>
      <vt:lpstr>AI: Working Definitions</vt:lpstr>
      <vt:lpstr>Machine Learning – Definition </vt:lpstr>
      <vt:lpstr>Machine Learning - Types</vt:lpstr>
      <vt:lpstr>Example: Supervised Learning for Classification</vt:lpstr>
      <vt:lpstr>What problem are you trying to solve? (think small)</vt:lpstr>
      <vt:lpstr>Machine Learning - Data</vt:lpstr>
      <vt:lpstr>Machine Learning – Structured Data</vt:lpstr>
      <vt:lpstr>Machine Learning – Unstructured Data</vt:lpstr>
      <vt:lpstr>AI: Working Definitions</vt:lpstr>
      <vt:lpstr>Deep Learning – Definition</vt:lpstr>
      <vt:lpstr>Neural Networks – How they learn</vt:lpstr>
      <vt:lpstr>Neural Network – Deep Learning</vt:lpstr>
      <vt:lpstr>Neural Networks – What are they good at?</vt:lpstr>
      <vt:lpstr>Neural Networks</vt:lpstr>
      <vt:lpstr>AI – Challenges of “Black Box” vs. “White Box”</vt:lpstr>
      <vt:lpstr>AI: Working Definitions</vt:lpstr>
      <vt:lpstr>Data Science - Definition</vt:lpstr>
      <vt:lpstr>Data Science - Definition</vt:lpstr>
      <vt:lpstr>Who is a real data scientist?  Data scientists are highly qualified and can be hard to hire and retain. They are the key professional role behind AI and advanced analytics.</vt:lpstr>
      <vt:lpstr>AI: Working Definitions</vt:lpstr>
      <vt:lpstr>Part 2: Big Data </vt:lpstr>
      <vt:lpstr>What is Big Data?</vt:lpstr>
      <vt:lpstr>Other Considerations</vt:lpstr>
      <vt:lpstr>PowerPoint Presentation</vt:lpstr>
      <vt:lpstr>E.g. Sensors  Machine-generated Collection Utilization</vt:lpstr>
      <vt:lpstr>Machine vision</vt:lpstr>
      <vt:lpstr>The big data prerequisite</vt:lpstr>
      <vt:lpstr>PowerPoint Presentation</vt:lpstr>
      <vt:lpstr>Compute capability, costs, and performance</vt:lpstr>
      <vt:lpstr>PowerPoint Presentation</vt:lpstr>
      <vt:lpstr>In Summary</vt:lpstr>
      <vt:lpstr>Big data and AI: the main takeaway</vt:lpstr>
      <vt:lpstr>Part 3: Implementing Machine Learning</vt:lpstr>
      <vt:lpstr>Pillars of a Successful AI Team</vt:lpstr>
      <vt:lpstr>Cross Industry Standard Process for Data Mining (CRISP-DM)</vt:lpstr>
      <vt:lpstr>State of the Tools</vt:lpstr>
      <vt:lpstr>Machine Learning: Two main types</vt:lpstr>
      <vt:lpstr>Supervised Learning – Components</vt:lpstr>
      <vt:lpstr>Supervised Learning – Types</vt:lpstr>
      <vt:lpstr>Unsupervised Learning</vt:lpstr>
      <vt:lpstr>Unsupervised Learning - Types</vt:lpstr>
      <vt:lpstr>Unsupervised Learning - Clustering</vt:lpstr>
      <vt:lpstr>Unsupervised Learning  - Clustering </vt:lpstr>
      <vt:lpstr>Data models: Let’s walk through the most common types of models.</vt:lpstr>
      <vt:lpstr>Linear Regression</vt:lpstr>
      <vt:lpstr>Multiple Linear Regression</vt:lpstr>
      <vt:lpstr>Decision trees</vt:lpstr>
      <vt:lpstr>Random Forest</vt:lpstr>
      <vt:lpstr>Naïve Bayes</vt:lpstr>
      <vt:lpstr>Neural Network – Deep Learning</vt:lpstr>
      <vt:lpstr>Convolutional Neural Networks</vt:lpstr>
      <vt:lpstr>Recurrent Neural Network</vt:lpstr>
      <vt:lpstr>Model Overfitting</vt:lpstr>
      <vt:lpstr>Model Hyper Parameters</vt:lpstr>
      <vt:lpstr>Train, Validate, Test</vt:lpstr>
      <vt:lpstr>Accelerating Training</vt:lpstr>
      <vt:lpstr>Encoding Domain Expertise</vt:lpstr>
      <vt:lpstr>Machine Learning Model Management</vt:lpstr>
      <vt:lpstr>Automating Data Science</vt:lpstr>
      <vt:lpstr>Tool discussion:</vt:lpstr>
      <vt:lpstr>Tensorflow</vt:lpstr>
      <vt:lpstr>Tensorflow</vt:lpstr>
      <vt:lpstr>Tensorflow – who can use it?</vt:lpstr>
      <vt:lpstr>Case study</vt:lpstr>
      <vt:lpstr>Part 4: Creating Concrete Value</vt:lpstr>
      <vt:lpstr>Let’s think about value for a moment.</vt:lpstr>
      <vt:lpstr>Where is AI valuable?</vt:lpstr>
      <vt:lpstr>Common examples of mediocre AI</vt:lpstr>
      <vt:lpstr>Where (and why) does AI suck?</vt:lpstr>
      <vt:lpstr>What is AI good at?</vt:lpstr>
      <vt:lpstr>What does AI do well?</vt:lpstr>
      <vt:lpstr>A few successful examples</vt:lpstr>
      <vt:lpstr>Takeaways?</vt:lpstr>
      <vt:lpstr>AI and the jobs landscape</vt:lpstr>
      <vt:lpstr>AI and the jobs landscape</vt:lpstr>
      <vt:lpstr>AI and the Jobs Landscape</vt:lpstr>
      <vt:lpstr>What will changes mean for humans who intend to remain working?</vt:lpstr>
      <vt:lpstr>AI and the Jobs Landscape</vt:lpstr>
      <vt:lpstr>Use case breakout:  Scoring data for AI consumption</vt:lpstr>
      <vt:lpstr>Scoring data in two medical use cases</vt:lpstr>
      <vt:lpstr>Scorecard: Example 1</vt:lpstr>
      <vt:lpstr>Scorecard example 2 </vt:lpstr>
      <vt:lpstr>Part 5: Machine Intelligence as Part of Customer Experience</vt:lpstr>
      <vt:lpstr>AI and customer experience</vt:lpstr>
      <vt:lpstr>AI and customer experience</vt:lpstr>
      <vt:lpstr>AI and customer experience</vt:lpstr>
      <vt:lpstr>AI and customer experience</vt:lpstr>
      <vt:lpstr>AI and customer experience</vt:lpstr>
      <vt:lpstr>AI and Customer Experience</vt:lpstr>
      <vt:lpstr>AI and Customer Experience</vt:lpstr>
      <vt:lpstr>Part 6: Machine Intelligence &amp; Cybersecurity</vt:lpstr>
      <vt:lpstr>How can ML help with security</vt:lpstr>
      <vt:lpstr>AI in Security – how and what?</vt:lpstr>
      <vt:lpstr>Before we proceed: Class exercise</vt:lpstr>
      <vt:lpstr>Before we proceed: Class exercise</vt:lpstr>
      <vt:lpstr>Class exercise (continued)</vt:lpstr>
      <vt:lpstr>Graph Data for Cybersecurity</vt:lpstr>
      <vt:lpstr>How are attackers leveraging ML and AI</vt:lpstr>
      <vt:lpstr>Adversarial Input</vt:lpstr>
      <vt:lpstr>Automated application monitoring</vt:lpstr>
      <vt:lpstr>Identifying Vulnerabilities</vt:lpstr>
      <vt:lpstr>Automated Red Team</vt:lpstr>
      <vt:lpstr>Modeling previous breaches</vt:lpstr>
      <vt:lpstr>Automating Incident Response</vt:lpstr>
      <vt:lpstr>Detection of APTs</vt:lpstr>
      <vt:lpstr>Using Natural Language Processing (NLP)</vt:lpstr>
      <vt:lpstr>Fraud Detection</vt:lpstr>
      <vt:lpstr>Reducing compliance cost</vt:lpstr>
      <vt:lpstr>Building trust in automated security decisions</vt:lpstr>
      <vt:lpstr>Part 7: Teaming and Internal Capabilities</vt:lpstr>
      <vt:lpstr>Teaming and Internal Capabilities  PART 1 – “Human Architecture”</vt:lpstr>
      <vt:lpstr>Data analysis roles</vt:lpstr>
      <vt:lpstr>Data analysis roles</vt:lpstr>
      <vt:lpstr>Data analysis roles</vt:lpstr>
      <vt:lpstr>Data analysis roles</vt:lpstr>
      <vt:lpstr>Data analysis roles</vt:lpstr>
      <vt:lpstr>Data analysis roles</vt:lpstr>
      <vt:lpstr>Data analysis roles</vt:lpstr>
      <vt:lpstr>Data analysis roles</vt:lpstr>
      <vt:lpstr>Data analysis roles</vt:lpstr>
      <vt:lpstr>Data analysis roles</vt:lpstr>
      <vt:lpstr>Data analysis roles</vt:lpstr>
      <vt:lpstr>Data analysis roles</vt:lpstr>
      <vt:lpstr>Data analysis roles</vt:lpstr>
      <vt:lpstr>Teaming and Internal Capabilities  PART 2 –  The Technology Ecosystem</vt:lpstr>
      <vt:lpstr>Technology ecosystems are evolving from the relational databases to big data and AI systems. Where are we today?</vt:lpstr>
      <vt:lpstr>Technology ecosystems: NoSQL</vt:lpstr>
      <vt:lpstr>Technology ecosystems: NoSQL, graph databases</vt:lpstr>
      <vt:lpstr>Technology ecosystems: Big data </vt:lpstr>
      <vt:lpstr>Technology ecosystems: Big data </vt:lpstr>
      <vt:lpstr>Technology ecosystems: statistical tools</vt:lpstr>
      <vt:lpstr>Technology ecosystems – statistical tools</vt:lpstr>
      <vt:lpstr>Technology ecosystems: statistical tools</vt:lpstr>
      <vt:lpstr>Technology ecosystems: machine learning</vt:lpstr>
      <vt:lpstr>Technology ecosystems: machine learning</vt:lpstr>
      <vt:lpstr>Technology ecosystems: machine learning</vt:lpstr>
      <vt:lpstr>Technology ecosystems: machine learning</vt:lpstr>
      <vt:lpstr>Technology ecosystems: visualization and reporting</vt:lpstr>
      <vt:lpstr>Technology ecosystems: visualization and reporting</vt:lpstr>
      <vt:lpstr>Technology ecosystems: Putting it all together</vt:lpstr>
      <vt:lpstr>Technology ecosystems: Putting it all together</vt:lpstr>
      <vt:lpstr>Part 8: Conclusion and Charting Your Course</vt:lpstr>
      <vt:lpstr>Class discussion: charting your course</vt:lpstr>
      <vt:lpstr>Thank you for your time!</vt:lpstr>
    </vt:vector>
  </TitlesOfParts>
  <Company>Microsoft</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Katie Cothran</dc:creator>
  <cp:lastModifiedBy>Shekhar Agrawal</cp:lastModifiedBy>
  <cp:revision>324</cp:revision>
  <cp:lastPrinted>2013-02-05T22:03:04Z</cp:lastPrinted>
  <dcterms:created xsi:type="dcterms:W3CDTF">2012-07-24T18:59:53Z</dcterms:created>
  <dcterms:modified xsi:type="dcterms:W3CDTF">2019-09-05T04:29:20Z</dcterms:modified>
</cp:coreProperties>
</file>